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60" r:id="rId6"/>
    <p:sldId id="259" r:id="rId7"/>
    <p:sldId id="261" r:id="rId8"/>
    <p:sldId id="263" r:id="rId9"/>
    <p:sldId id="264"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1" autoAdjust="0"/>
    <p:restoredTop sz="94660"/>
  </p:normalViewPr>
  <p:slideViewPr>
    <p:cSldViewPr snapToGrid="0">
      <p:cViewPr varScale="1">
        <p:scale>
          <a:sx n="93" d="100"/>
          <a:sy n="93" d="100"/>
        </p:scale>
        <p:origin x="984" y="72"/>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33519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283342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86061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34064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360924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158742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299969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111085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369867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62696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CCA87A-7EEC-4EB9-A88C-792F38FE821D}" type="datetimeFigureOut">
              <a:rPr lang="en-US" smtClean="0"/>
              <a:t>6/12/2016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153886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CA87A-7EEC-4EB9-A88C-792F38FE821D}" type="datetimeFigureOut">
              <a:rPr lang="en-US" smtClean="0"/>
              <a:t>6/12/2016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DBB3B-6A5A-4855-9089-78AEC5C2ABF7}" type="slidenum">
              <a:rPr lang="en-US" smtClean="0"/>
              <a:t>‹#›</a:t>
            </a:fld>
            <a:endParaRPr lang="en-US" dirty="0"/>
          </a:p>
        </p:txBody>
      </p:sp>
    </p:spTree>
    <p:extLst>
      <p:ext uri="{BB962C8B-B14F-4D97-AF65-F5344CB8AC3E}">
        <p14:creationId xmlns:p14="http://schemas.microsoft.com/office/powerpoint/2010/main" val="2838269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8488" y="2659533"/>
            <a:ext cx="6055024" cy="3824124"/>
          </a:xfrm>
          <a:prstGeom prst="rect">
            <a:avLst/>
          </a:prstGeom>
          <a:noFill/>
        </p:spPr>
        <p:txBody>
          <a:bodyPr wrap="square" rtlCol="0">
            <a:spAutoFit/>
          </a:bodyPr>
          <a:lstStyle/>
          <a:p>
            <a:r>
              <a:rPr lang="en-US" sz="1200" dirty="0"/>
              <a:t>This PowerPoint was designed by Mike Paulson, June,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endParaRPr lang="en-US" sz="1200" dirty="0"/>
          </a:p>
          <a:p>
            <a:pPr algn="just"/>
            <a:r>
              <a:rPr lang="en-US" sz="1200" dirty="0"/>
              <a:t>This presentation is not copyrighted, of course, so if you can add more, and there is a lot more that I am sure can be added to this, feel free to do so.  My only expectation and requirement is that you use ONLY a King James 1611 Bible.  Actually, that is not a huge concern of mine because if you tried to use any other modern bibles, you would find they wouldn’t work with this anyway, thus we see once again, the importance of a rightly divided 1611 KJB ONLY.  </a:t>
            </a:r>
            <a:r>
              <a:rPr lang="en-US" sz="1200" dirty="0">
                <a:sym typeface="Wingdings" panose="05000000000000000000" pitchFamily="2" charset="2"/>
              </a:rPr>
              <a:t></a:t>
            </a: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a:p>
            <a:endParaRPr lang="en-US" sz="1200" dirty="0">
              <a:sym typeface="Wingdings" panose="05000000000000000000" pitchFamily="2" charset="2"/>
            </a:endParaRPr>
          </a:p>
          <a:p>
            <a:pPr algn="ctr"/>
            <a:r>
              <a:rPr lang="en-US" sz="1600" b="1" dirty="0">
                <a:sym typeface="Wingdings" panose="05000000000000000000" pitchFamily="2" charset="2"/>
              </a:rPr>
              <a:t>So, click away – and do with this what you may!</a:t>
            </a:r>
            <a:endParaRPr lang="en-US" sz="1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0" y="2978708"/>
            <a:ext cx="1124199" cy="1498401"/>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810" y="204230"/>
            <a:ext cx="4162378" cy="2355421"/>
          </a:xfrm>
          <a:prstGeom prst="rect">
            <a:avLst/>
          </a:prstGeom>
          <a:ln w="57150">
            <a:solidFill>
              <a:srgbClr val="CC6600"/>
            </a:solidFill>
          </a:ln>
        </p:spPr>
      </p:pic>
    </p:spTree>
    <p:extLst>
      <p:ext uri="{BB962C8B-B14F-4D97-AF65-F5344CB8AC3E}">
        <p14:creationId xmlns:p14="http://schemas.microsoft.com/office/powerpoint/2010/main" val="132770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6858001"/>
          </a:xfrm>
          <a:prstGeom prst="rect">
            <a:avLst/>
          </a:prstGeom>
          <a:ln w="38100">
            <a:solidFill>
              <a:schemeClr val="tx1"/>
            </a:solidFill>
          </a:ln>
        </p:spPr>
      </p:pic>
    </p:spTree>
    <p:extLst>
      <p:ext uri="{BB962C8B-B14F-4D97-AF65-F5344CB8AC3E}">
        <p14:creationId xmlns:p14="http://schemas.microsoft.com/office/powerpoint/2010/main" val="17868408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663" y="745958"/>
            <a:ext cx="10924674" cy="1107996"/>
          </a:xfrm>
          <a:prstGeom prst="rect">
            <a:avLst/>
          </a:prstGeom>
          <a:noFill/>
        </p:spPr>
        <p:txBody>
          <a:bodyPr wrap="square" rtlCol="0">
            <a:spAutoFit/>
          </a:bodyPr>
          <a:lstStyle/>
          <a:p>
            <a:pPr algn="ctr"/>
            <a:r>
              <a:rPr lang="en-US" sz="6600" dirty="0"/>
              <a:t>Get one while you still can!</a:t>
            </a:r>
          </a:p>
        </p:txBody>
      </p:sp>
      <p:sp>
        <p:nvSpPr>
          <p:cNvPr id="10" name="TextBox 9"/>
          <p:cNvSpPr txBox="1"/>
          <p:nvPr/>
        </p:nvSpPr>
        <p:spPr>
          <a:xfrm>
            <a:off x="1937083" y="2124144"/>
            <a:ext cx="8317831" cy="1384995"/>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Behold, the days come, saith the Lord GOD, that I will send a famine in the land, not a famine of bread, nor a thirst for water, but of hearing the words of the LORD.   </a:t>
            </a:r>
          </a:p>
        </p:txBody>
      </p:sp>
      <p:sp>
        <p:nvSpPr>
          <p:cNvPr id="12" name="TextBox 11"/>
          <p:cNvSpPr txBox="1"/>
          <p:nvPr/>
        </p:nvSpPr>
        <p:spPr>
          <a:xfrm>
            <a:off x="2186739" y="3779329"/>
            <a:ext cx="7818521" cy="1384995"/>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And they shall wander from sea to sea, and from the north even to the east, they shall run to and fro to seek the word of the LORD, and shall not find it.</a:t>
            </a:r>
          </a:p>
        </p:txBody>
      </p:sp>
      <p:sp>
        <p:nvSpPr>
          <p:cNvPr id="13" name="TextBox 12"/>
          <p:cNvSpPr txBox="1"/>
          <p:nvPr/>
        </p:nvSpPr>
        <p:spPr>
          <a:xfrm>
            <a:off x="4405561" y="5823284"/>
            <a:ext cx="3380874" cy="372979"/>
          </a:xfrm>
          <a:prstGeom prst="rect">
            <a:avLst/>
          </a:prstGeom>
          <a:noFill/>
        </p:spPr>
        <p:txBody>
          <a:bodyPr wrap="square" rtlCol="0">
            <a:spAutoFit/>
          </a:bodyPr>
          <a:lstStyle/>
          <a:p>
            <a:pPr algn="ctr"/>
            <a:r>
              <a:rPr lang="en-US" b="1" dirty="0">
                <a:hlinkClick r:id="rId2" action="ppaction://hlinksldjump"/>
              </a:rPr>
              <a:t>www.scatteredchristians.org</a:t>
            </a:r>
            <a:endParaRPr lang="en-US" b="1" dirty="0"/>
          </a:p>
        </p:txBody>
      </p:sp>
    </p:spTree>
    <p:extLst>
      <p:ext uri="{BB962C8B-B14F-4D97-AF65-F5344CB8AC3E}">
        <p14:creationId xmlns:p14="http://schemas.microsoft.com/office/powerpoint/2010/main" val="86204960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6806" y="2014347"/>
            <a:ext cx="6218387" cy="4685898"/>
          </a:xfrm>
          <a:prstGeom prst="rect">
            <a:avLst/>
          </a:prstGeom>
          <a:noFill/>
        </p:spPr>
        <p:txBody>
          <a:bodyPr wrap="square" rtlCol="0">
            <a:spAutoFit/>
          </a:bodyPr>
          <a:lstStyle/>
          <a:p>
            <a:pPr algn="ctr"/>
            <a:r>
              <a:rPr lang="en-US" sz="1200" dirty="0"/>
              <a:t>This is just a friendly reminder that this PowerPoint was designed by Mikel Paulson,</a:t>
            </a:r>
          </a:p>
          <a:p>
            <a:pPr algn="ctr"/>
            <a:r>
              <a:rPr lang="en-US" sz="1200" dirty="0"/>
              <a:t>June,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pPr algn="just"/>
            <a:r>
              <a:rPr lang="en-US" sz="1200" dirty="0"/>
              <a:t>This presentation is not copyrighted, of course, so if you can add more information, and there is a lot more that I am sure can be added to this, feel free to do so.  My only expectation and requirement is that you use ONLY a King James 1611 Bible.  Actually, that is not a huge concern of mine because if you tried to use any other modern bibles, you would find they wouldn’t work with this anyway, thus we see once again, the importance of a rightly divided 1611 KJB ONLY.  </a:t>
            </a:r>
            <a:r>
              <a:rPr lang="en-US" sz="1200" dirty="0">
                <a:sym typeface="Wingdings" panose="05000000000000000000" pitchFamily="2" charset="2"/>
              </a:rPr>
              <a:t></a:t>
            </a: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a:p>
            <a:pPr algn="ctr"/>
            <a:endParaRPr lang="en-US" sz="1200" dirty="0">
              <a:sym typeface="Wingdings" panose="05000000000000000000" pitchFamily="2" charset="2"/>
            </a:endParaRPr>
          </a:p>
          <a:p>
            <a:pPr algn="ctr"/>
            <a:r>
              <a:rPr lang="en-US" sz="1200" dirty="0">
                <a:sym typeface="Wingdings" panose="05000000000000000000" pitchFamily="2" charset="2"/>
              </a:rPr>
              <a:t>But watch thou in all things, endure afflictions,</a:t>
            </a:r>
          </a:p>
          <a:p>
            <a:pPr algn="ctr"/>
            <a:r>
              <a:rPr lang="en-US" sz="1200" dirty="0">
                <a:sym typeface="Wingdings" panose="05000000000000000000" pitchFamily="2" charset="2"/>
              </a:rPr>
              <a:t>do the work of an evangelist, make full proof of thy ministry.</a:t>
            </a:r>
          </a:p>
          <a:p>
            <a:pPr algn="ctr"/>
            <a:endParaRPr lang="en-US" sz="1200" dirty="0">
              <a:sym typeface="Wingdings" panose="05000000000000000000" pitchFamily="2" charset="2"/>
            </a:endParaRPr>
          </a:p>
          <a:p>
            <a:pPr algn="ctr"/>
            <a:r>
              <a:rPr lang="en-US" sz="1200" dirty="0">
                <a:sym typeface="Wingdings" panose="05000000000000000000" pitchFamily="2" charset="2"/>
              </a:rPr>
              <a:t>One more thing:  everything stated within this presentation is supported by KJB Scripture.  If you want to know the scriptures used, then contact me, or look them up yourself.  They are in there!</a:t>
            </a:r>
          </a:p>
          <a:p>
            <a:pPr algn="ctr"/>
            <a:r>
              <a:rPr lang="en-US" sz="1200" dirty="0">
                <a:sym typeface="Wingdings" panose="05000000000000000000" pitchFamily="2" charset="2"/>
              </a:rPr>
              <a:t>- KJB ONLY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050" y="2522635"/>
            <a:ext cx="974130" cy="1298380"/>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211" y="147081"/>
            <a:ext cx="3109890" cy="1759836"/>
          </a:xfrm>
          <a:prstGeom prst="rect">
            <a:avLst/>
          </a:prstGeom>
          <a:ln w="57150">
            <a:solidFill>
              <a:srgbClr val="CC6600"/>
            </a:solidFill>
          </a:ln>
        </p:spPr>
      </p:pic>
    </p:spTree>
    <p:extLst>
      <p:ext uri="{BB962C8B-B14F-4D97-AF65-F5344CB8AC3E}">
        <p14:creationId xmlns:p14="http://schemas.microsoft.com/office/powerpoint/2010/main" val="3885270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1825" y="3168134"/>
            <a:ext cx="5848350" cy="338554"/>
          </a:xfrm>
          <a:prstGeom prst="rect">
            <a:avLst/>
          </a:prstGeom>
          <a:noFill/>
        </p:spPr>
        <p:txBody>
          <a:bodyPr wrap="square" rtlCol="0">
            <a:spAutoFit/>
          </a:bodyPr>
          <a:lstStyle/>
          <a:p>
            <a:pPr algn="ctr"/>
            <a:r>
              <a:rPr lang="en-US" sz="1600" b="1" i="1" dirty="0">
                <a:solidFill>
                  <a:srgbClr val="CC6600"/>
                </a:solidFill>
              </a:rPr>
              <a:t>The grace of our Lord Jesus Christ be with your spirit.  Amen</a:t>
            </a:r>
          </a:p>
        </p:txBody>
      </p:sp>
    </p:spTree>
    <p:extLst>
      <p:ext uri="{BB962C8B-B14F-4D97-AF65-F5344CB8AC3E}">
        <p14:creationId xmlns:p14="http://schemas.microsoft.com/office/powerpoint/2010/main" val="3105705231"/>
      </p:ext>
    </p:extLst>
  </p:cSld>
  <p:clrMapOvr>
    <a:masterClrMapping/>
  </p:clrMapOvr>
  <mc:AlternateContent xmlns:mc="http://schemas.openxmlformats.org/markup-compatibility/2006" xmlns:p14="http://schemas.microsoft.com/office/powerpoint/2010/main">
    <mc:Choice Requires="p14">
      <p:transition spd="slow" p14:dur="3000">
        <p:plus/>
      </p:transition>
    </mc:Choice>
    <mc:Fallback xmlns="">
      <p:transition spd="slow">
        <p:plu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748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rush"/>
        <p:sndAc>
          <p:stSnd>
            <p:snd r:embed="rId2" name="bomb.wav"/>
          </p:stSnd>
        </p:sndAc>
      </p:transition>
    </mc:Choice>
    <mc:Fallback xmlns="">
      <p:transition spd="slow">
        <p:fade/>
        <p:sndAc>
          <p:stSnd>
            <p:snd r:embed="rId3" name="bomb.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075" y="175862"/>
            <a:ext cx="11020425" cy="3046988"/>
          </a:xfrm>
          <a:prstGeom prst="rect">
            <a:avLst/>
          </a:prstGeom>
          <a:noFill/>
        </p:spPr>
        <p:txBody>
          <a:bodyPr wrap="square" rtlCol="0">
            <a:spAutoFit/>
          </a:bodyPr>
          <a:lstStyle/>
          <a:p>
            <a:pPr algn="ctr"/>
            <a:r>
              <a:rPr lang="en-US" sz="9600" dirty="0">
                <a:latin typeface="Arial Black" panose="020B0A04020102020204" pitchFamily="34" charset="0"/>
              </a:rPr>
              <a:t>A World Without the Living God</a:t>
            </a:r>
          </a:p>
        </p:txBody>
      </p:sp>
      <p:pic>
        <p:nvPicPr>
          <p:cNvPr id="1028" name="Picture 4" descr="Animation of green spinning Earth with clear oc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1" y="3390900"/>
            <a:ext cx="3454397"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7859" y="6211330"/>
            <a:ext cx="5338119" cy="461665"/>
          </a:xfrm>
          <a:prstGeom prst="rect">
            <a:avLst/>
          </a:prstGeom>
          <a:noFill/>
        </p:spPr>
        <p:txBody>
          <a:bodyPr wrap="square" rtlCol="0">
            <a:spAutoFit/>
          </a:bodyPr>
          <a:lstStyle/>
          <a:p>
            <a:pPr algn="ctr"/>
            <a:r>
              <a:rPr lang="en-US" sz="2400" b="1" dirty="0">
                <a:latin typeface="Arial Black" panose="020B0A04020102020204" pitchFamily="34" charset="0"/>
              </a:rPr>
              <a:t>Religion is Never Truth</a:t>
            </a:r>
          </a:p>
        </p:txBody>
      </p:sp>
      <p:sp>
        <p:nvSpPr>
          <p:cNvPr id="3" name="TextBox 2"/>
          <p:cNvSpPr txBox="1"/>
          <p:nvPr/>
        </p:nvSpPr>
        <p:spPr>
          <a:xfrm>
            <a:off x="6529017" y="6193975"/>
            <a:ext cx="5535827" cy="461665"/>
          </a:xfrm>
          <a:prstGeom prst="rect">
            <a:avLst/>
          </a:prstGeom>
          <a:noFill/>
        </p:spPr>
        <p:txBody>
          <a:bodyPr wrap="square" rtlCol="0">
            <a:spAutoFit/>
          </a:bodyPr>
          <a:lstStyle/>
          <a:p>
            <a:r>
              <a:rPr lang="en-US" sz="2400" b="1" dirty="0">
                <a:latin typeface="Arial Black" panose="020B0A04020102020204" pitchFamily="34" charset="0"/>
              </a:rPr>
              <a:t>Truth is Never Religion</a:t>
            </a:r>
            <a:endParaRPr lang="en-US" sz="2400" dirty="0"/>
          </a:p>
        </p:txBody>
      </p:sp>
    </p:spTree>
    <p:extLst>
      <p:ext uri="{BB962C8B-B14F-4D97-AF65-F5344CB8AC3E}">
        <p14:creationId xmlns:p14="http://schemas.microsoft.com/office/powerpoint/2010/main" val="2447830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648" y="47797"/>
            <a:ext cx="11038703" cy="646331"/>
          </a:xfrm>
          <a:prstGeom prst="rect">
            <a:avLst/>
          </a:prstGeom>
          <a:noFill/>
        </p:spPr>
        <p:txBody>
          <a:bodyPr wrap="square" rtlCol="0">
            <a:spAutoFit/>
          </a:bodyPr>
          <a:lstStyle/>
          <a:p>
            <a:pPr algn="ctr"/>
            <a:r>
              <a:rPr lang="en-US" sz="3600" dirty="0">
                <a:latin typeface="Arial Black" panose="020B0A04020102020204" pitchFamily="34" charset="0"/>
              </a:rPr>
              <a:t>A World Without the Living God</a:t>
            </a:r>
          </a:p>
        </p:txBody>
      </p:sp>
      <p:sp>
        <p:nvSpPr>
          <p:cNvPr id="2" name="TextBox 1"/>
          <p:cNvSpPr txBox="1"/>
          <p:nvPr/>
        </p:nvSpPr>
        <p:spPr>
          <a:xfrm>
            <a:off x="3583459" y="615421"/>
            <a:ext cx="4950940" cy="584775"/>
          </a:xfrm>
          <a:prstGeom prst="rect">
            <a:avLst/>
          </a:prstGeom>
          <a:noFill/>
        </p:spPr>
        <p:txBody>
          <a:bodyPr wrap="square" rtlCol="0">
            <a:spAutoFit/>
          </a:bodyPr>
          <a:lstStyle/>
          <a:p>
            <a:pPr algn="ctr"/>
            <a:r>
              <a:rPr lang="en-US" sz="3200" b="1" dirty="0">
                <a:latin typeface="Chiller" panose="04020404031007020602" pitchFamily="82" charset="0"/>
              </a:rPr>
              <a:t>Has a Religion</a:t>
            </a:r>
          </a:p>
        </p:txBody>
      </p:sp>
      <p:sp>
        <p:nvSpPr>
          <p:cNvPr id="6" name="TextBox 5"/>
          <p:cNvSpPr txBox="1"/>
          <p:nvPr/>
        </p:nvSpPr>
        <p:spPr>
          <a:xfrm>
            <a:off x="337750" y="1224403"/>
            <a:ext cx="11425881"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Holy Spirit has travelled from Antioch to Europe, Africa, America, Asia and back.  The ‘infamous’ and historically popular revivals of Europe, USA, China, etc. were smoke screens to the truth of a rightly divided KJB.  The ‘truth’ was always quickly replaced with a popular, less persecuting, guilt-causing, ‘hard’ preaching ‘Christianity’ as the Great Commission’s Jewish signs and wonders replaced Paul’s Greater Commission of the words and faith ‘of’ the risen Jesus Christ – all in preparation for the global arrival of the antichrist - ‘another Jesus - vs the return of the real Christ.  </a:t>
            </a:r>
            <a:r>
              <a:rPr lang="en-US" sz="1200" b="1" dirty="0">
                <a:solidFill>
                  <a:srgbClr val="FF0000"/>
                </a:solidFill>
                <a:latin typeface="Times New Roman" panose="02020603050405020304" pitchFamily="18" charset="0"/>
                <a:cs typeface="Times New Roman" panose="02020603050405020304" pitchFamily="18" charset="0"/>
              </a:rPr>
              <a:t>Rev 6</a:t>
            </a:r>
            <a:r>
              <a:rPr lang="en-US" sz="1200" dirty="0">
                <a:latin typeface="Times New Roman" panose="02020603050405020304" pitchFamily="18" charset="0"/>
                <a:cs typeface="Times New Roman" panose="02020603050405020304" pitchFamily="18" charset="0"/>
              </a:rPr>
              <a:t> vs </a:t>
            </a:r>
            <a:r>
              <a:rPr lang="en-US" sz="1200" b="1" dirty="0">
                <a:solidFill>
                  <a:srgbClr val="FF0000"/>
                </a:solidFill>
                <a:latin typeface="Times New Roman" panose="02020603050405020304" pitchFamily="18" charset="0"/>
                <a:cs typeface="Times New Roman" panose="02020603050405020304" pitchFamily="18" charset="0"/>
              </a:rPr>
              <a:t>Rev 19</a:t>
            </a:r>
            <a:r>
              <a:rPr lang="en-US" sz="1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243912" y="2211937"/>
            <a:ext cx="9704175"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study of the music of Shem, Ham and Japheth reveals the global coming together as people worship the antichrist with of ‘all kinds of music’ </a:t>
            </a:r>
            <a:r>
              <a:rPr lang="en-US" sz="1100" dirty="0">
                <a:latin typeface="Times New Roman" panose="02020603050405020304" pitchFamily="18" charset="0"/>
                <a:cs typeface="Times New Roman" panose="02020603050405020304" pitchFamily="18" charset="0"/>
              </a:rPr>
              <a:t>(</a:t>
            </a:r>
            <a:r>
              <a:rPr lang="en-US" sz="1100" b="1" dirty="0">
                <a:solidFill>
                  <a:srgbClr val="FF0000"/>
                </a:solidFill>
                <a:latin typeface="Times New Roman" panose="02020603050405020304" pitchFamily="18" charset="0"/>
                <a:cs typeface="Times New Roman" panose="02020603050405020304" pitchFamily="18" charset="0"/>
              </a:rPr>
              <a:t>Daniel 3</a:t>
            </a:r>
            <a:r>
              <a:rPr lang="en-US" sz="1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Music has always preceded history – and can show you what has happened, is happening and will happen.</a:t>
            </a:r>
          </a:p>
        </p:txBody>
      </p:sp>
      <p:sp>
        <p:nvSpPr>
          <p:cNvPr id="8" name="TextBox 7"/>
          <p:cNvSpPr txBox="1"/>
          <p:nvPr/>
        </p:nvSpPr>
        <p:spPr>
          <a:xfrm>
            <a:off x="2606571" y="2766643"/>
            <a:ext cx="6978858"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Note the ecumenical acceptance from the Protestant denominations as they return to the Catholic mother ship while the world continues to move towards a global one-world religion.</a:t>
            </a:r>
          </a:p>
        </p:txBody>
      </p:sp>
      <p:sp>
        <p:nvSpPr>
          <p:cNvPr id="9" name="TextBox 8"/>
          <p:cNvSpPr txBox="1"/>
          <p:nvPr/>
        </p:nvSpPr>
        <p:spPr>
          <a:xfrm>
            <a:off x="770021" y="3314927"/>
            <a:ext cx="10599821"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Note the presentation and forced acceptance of the Islam religion, as portrayed by the ‘media’ as a religion of love through the ‘needs’ of the Islamic refugees that are nothing but part of a war started by Ishmael and will NEVER be stopped.  The media directed cause for allowing these Israel-hating invaders hiding among the ‘refugees’ to come in to destroy the rest of the world is the proclamation of  ‘religious freedom.’</a:t>
            </a:r>
          </a:p>
        </p:txBody>
      </p:sp>
      <p:sp>
        <p:nvSpPr>
          <p:cNvPr id="10" name="TextBox 9"/>
          <p:cNvSpPr txBox="1"/>
          <p:nvPr/>
        </p:nvSpPr>
        <p:spPr>
          <a:xfrm>
            <a:off x="1371599" y="4078655"/>
            <a:ext cx="9448802"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Note the rejection of the US Constitution and thanklessness to all that America has provided (food, inventions, rebuilding monies, debt forgiveness, clothes, civilized lifestyles, etc. and the global reaction about America being the so-called powerful nation.</a:t>
            </a:r>
          </a:p>
        </p:txBody>
      </p:sp>
      <p:sp>
        <p:nvSpPr>
          <p:cNvPr id="11" name="TextBox 10"/>
          <p:cNvSpPr txBox="1"/>
          <p:nvPr/>
        </p:nvSpPr>
        <p:spPr>
          <a:xfrm>
            <a:off x="1371599" y="4626939"/>
            <a:ext cx="9448801"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Note the design, growth, acceptance and the media’s common sense presentation of the mark of the beast / chip towards a global economy, one that will convince or make everyone ‘join in’ while giving the governments 100% taxed income control.</a:t>
            </a:r>
          </a:p>
        </p:txBody>
      </p:sp>
      <p:sp>
        <p:nvSpPr>
          <p:cNvPr id="12" name="TextBox 11"/>
          <p:cNvSpPr txBox="1"/>
          <p:nvPr/>
        </p:nvSpPr>
        <p:spPr>
          <a:xfrm>
            <a:off x="1565188" y="5190008"/>
            <a:ext cx="9061624"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Note the global ‘love’ and tolerance of perverted life styles and the global ‘hate’ and intolerance towards Christian morals, etc., especially from within America itself.</a:t>
            </a:r>
            <a:r>
              <a:rPr lang="en-US" sz="1400" b="1" dirty="0">
                <a:solidFill>
                  <a:srgbClr val="FF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’Envy’ has destroyed America like ‘envy’ was the cause of Jesus’ death, etc.</a:t>
            </a:r>
            <a:endParaRPr lang="en-US" sz="1400" dirty="0"/>
          </a:p>
        </p:txBody>
      </p:sp>
      <p:sp>
        <p:nvSpPr>
          <p:cNvPr id="13" name="TextBox 12"/>
          <p:cNvSpPr txBox="1"/>
          <p:nvPr/>
        </p:nvSpPr>
        <p:spPr>
          <a:xfrm>
            <a:off x="1190366" y="5941828"/>
            <a:ext cx="9811267"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The devil himself, portraying ‘another Jesus’ to the world, is trying to complete his desire</a:t>
            </a:r>
          </a:p>
          <a:p>
            <a:pPr algn="ctr"/>
            <a:r>
              <a:rPr lang="en-US" sz="1600" dirty="0">
                <a:latin typeface="Times New Roman" panose="02020603050405020304" pitchFamily="18" charset="0"/>
                <a:cs typeface="Times New Roman" panose="02020603050405020304" pitchFamily="18" charset="0"/>
              </a:rPr>
              <a:t> to be </a:t>
            </a:r>
            <a:r>
              <a:rPr lang="en-US" sz="1600" b="1" i="1" dirty="0">
                <a:solidFill>
                  <a:srgbClr val="CC6600"/>
                </a:solidFill>
                <a:latin typeface="Times New Roman" panose="02020603050405020304" pitchFamily="18" charset="0"/>
                <a:cs typeface="Times New Roman" panose="02020603050405020304" pitchFamily="18" charset="0"/>
              </a:rPr>
              <a:t>‘like the most high</a:t>
            </a:r>
            <a:r>
              <a:rPr lang="en-US" sz="1600" dirty="0">
                <a:latin typeface="Times New Roman" panose="02020603050405020304" pitchFamily="18" charset="0"/>
                <a:cs typeface="Times New Roman" panose="02020603050405020304" pitchFamily="18" charset="0"/>
              </a:rPr>
              <a:t>’ in all the world</a:t>
            </a:r>
            <a:r>
              <a:rPr lang="en-US" sz="1600" b="1"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Isaiah 14:14</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7798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648" y="47797"/>
            <a:ext cx="11038703" cy="646331"/>
          </a:xfrm>
          <a:prstGeom prst="rect">
            <a:avLst/>
          </a:prstGeom>
          <a:noFill/>
        </p:spPr>
        <p:txBody>
          <a:bodyPr wrap="square" rtlCol="0">
            <a:spAutoFit/>
          </a:bodyPr>
          <a:lstStyle/>
          <a:p>
            <a:pPr algn="ctr"/>
            <a:r>
              <a:rPr lang="en-US" sz="3600" dirty="0">
                <a:latin typeface="Arial Black" panose="020B0A04020102020204" pitchFamily="34" charset="0"/>
              </a:rPr>
              <a:t>A Nation Without the Living God</a:t>
            </a:r>
          </a:p>
        </p:txBody>
      </p:sp>
      <p:sp>
        <p:nvSpPr>
          <p:cNvPr id="2" name="TextBox 1"/>
          <p:cNvSpPr txBox="1"/>
          <p:nvPr/>
        </p:nvSpPr>
        <p:spPr>
          <a:xfrm>
            <a:off x="3595816" y="608890"/>
            <a:ext cx="4950940" cy="584775"/>
          </a:xfrm>
          <a:prstGeom prst="rect">
            <a:avLst/>
          </a:prstGeom>
          <a:noFill/>
        </p:spPr>
        <p:txBody>
          <a:bodyPr wrap="square" rtlCol="0">
            <a:spAutoFit/>
          </a:bodyPr>
          <a:lstStyle/>
          <a:p>
            <a:pPr algn="ctr"/>
            <a:r>
              <a:rPr lang="en-US" sz="3200" b="1" dirty="0">
                <a:latin typeface="Chiller" panose="04020404031007020602" pitchFamily="82" charset="0"/>
              </a:rPr>
              <a:t>Has a Religion</a:t>
            </a:r>
          </a:p>
        </p:txBody>
      </p:sp>
      <p:sp>
        <p:nvSpPr>
          <p:cNvPr id="6" name="TextBox 5"/>
          <p:cNvSpPr txBox="1"/>
          <p:nvPr/>
        </p:nvSpPr>
        <p:spPr>
          <a:xfrm>
            <a:off x="304799" y="1169996"/>
            <a:ext cx="11615352"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Even though America has been a provider of the King James Bible for years, its religious leaders replaced it with the ASV, NIV, etc.  Most of the dealings within the congregations were a financial payoff to the pastor to get the KJB out of their denomination, thus they contributed and even caused this nation to fall into temptation, a snare and into many foolish and hurtful lusts.  Money has become the major coveted item making this nation to err from the faith; the people as well as the nation have pierced themselves through with many sorrows.  It isn’t God’s judgment we are seeing – it is the result of the work of the pastors. </a:t>
            </a:r>
          </a:p>
        </p:txBody>
      </p:sp>
      <p:sp>
        <p:nvSpPr>
          <p:cNvPr id="7" name="TextBox 6"/>
          <p:cNvSpPr txBox="1"/>
          <p:nvPr/>
        </p:nvSpPr>
        <p:spPr>
          <a:xfrm>
            <a:off x="383055" y="2105827"/>
            <a:ext cx="11425883"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America has become a nation full of pride, fullness of bread with an abundance of idleness.  Instead of strengthening the hand of the poor and needy, we have become a welfare nation making everyone weaker.  We have become haughty and commit abominations with all the tolerance of the new perverted lifestyles. America has taken on a religion – they have a god but it is NOT the Creator.  America will soon usher in, if not even finance, the coming of the antichrist.</a:t>
            </a:r>
          </a:p>
        </p:txBody>
      </p:sp>
      <p:sp>
        <p:nvSpPr>
          <p:cNvPr id="8" name="TextBox 7"/>
          <p:cNvSpPr txBox="1"/>
          <p:nvPr/>
        </p:nvSpPr>
        <p:spPr>
          <a:xfrm>
            <a:off x="1968844" y="2840494"/>
            <a:ext cx="8254311"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In this nation, as in all others now, children have become the oppressors, and women rule over the land more and more.  Men have become as women and women as men. This nation is seeking to be replenished from the east.</a:t>
            </a:r>
          </a:p>
        </p:txBody>
      </p:sp>
      <p:sp>
        <p:nvSpPr>
          <p:cNvPr id="9" name="TextBox 8"/>
          <p:cNvSpPr txBox="1"/>
          <p:nvPr/>
        </p:nvSpPr>
        <p:spPr>
          <a:xfrm>
            <a:off x="1656062" y="3345596"/>
            <a:ext cx="8830448"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In this nation, there is an increase of evil being called good and good being called evil; darkness is replacing light; bitter for sweet and sweet for bitter!  People are becoming wise in their own sight.  Vile people are electing vile leaders.  </a:t>
            </a:r>
          </a:p>
        </p:txBody>
      </p:sp>
      <p:sp>
        <p:nvSpPr>
          <p:cNvPr id="10" name="TextBox 9"/>
          <p:cNvSpPr txBox="1"/>
          <p:nvPr/>
        </p:nvSpPr>
        <p:spPr>
          <a:xfrm>
            <a:off x="2199502" y="3818495"/>
            <a:ext cx="7825945"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Because of this nation changing the truth of God into a lie and are now worshipping themselves – ‘the creature’ – God has given this nation up unto vile affections and over to a reprobate mind.</a:t>
            </a:r>
          </a:p>
        </p:txBody>
      </p:sp>
      <p:sp>
        <p:nvSpPr>
          <p:cNvPr id="11" name="TextBox 10"/>
          <p:cNvSpPr txBox="1"/>
          <p:nvPr/>
        </p:nvSpPr>
        <p:spPr>
          <a:xfrm>
            <a:off x="1656062" y="4323597"/>
            <a:ext cx="8876271"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As a nation, America is increasing their choosing to go against Israel; but it isn’t the physical blessings that America is losing by making this decision, it is the promise of Abraham’s imputed righteousness that people in this nation will miss.</a:t>
            </a:r>
          </a:p>
        </p:txBody>
      </p:sp>
      <p:sp>
        <p:nvSpPr>
          <p:cNvPr id="12" name="TextBox 11"/>
          <p:cNvSpPr txBox="1"/>
          <p:nvPr/>
        </p:nvSpPr>
        <p:spPr>
          <a:xfrm>
            <a:off x="842317" y="4811727"/>
            <a:ext cx="1054031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This nation despises and rejects the riches of God’s goodness and forbearance and longsuffering; not knowing that the goodness of God would lead the citizens of America to repentance.  The face that Gentile people should be seeking is the face of the risen Saviour – not the earthly Jesus.</a:t>
            </a:r>
          </a:p>
        </p:txBody>
      </p:sp>
      <p:sp>
        <p:nvSpPr>
          <p:cNvPr id="13" name="TextBox 12"/>
          <p:cNvSpPr txBox="1"/>
          <p:nvPr/>
        </p:nvSpPr>
        <p:spPr>
          <a:xfrm>
            <a:off x="304799" y="5341918"/>
            <a:ext cx="11545328"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‘Christianity’ in the churches of America today has been a false Christianity for many years.  It is nothing but an empty ‘game-playing’ social group being run by gainsayers and evil men and seducers that are waxing worse and worse, deceiving and being deceived as their profane an vain babblings lead the people of this nation into an increase unto more ungodliness… all the while proclaiming that there is a revival going on in America – but alas, it is a false revival.</a:t>
            </a:r>
          </a:p>
        </p:txBody>
      </p:sp>
      <p:sp>
        <p:nvSpPr>
          <p:cNvPr id="14" name="TextBox 13"/>
          <p:cNvSpPr txBox="1"/>
          <p:nvPr/>
        </p:nvSpPr>
        <p:spPr>
          <a:xfrm>
            <a:off x="446898" y="6064313"/>
            <a:ext cx="11331149"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affairs of this life / of this nation are the affairs of which we are not to be entangled.  Yes, we must endure hardness, but these are not our wars.  However, remember that this hardness is NOT for us to endure ‘to the end’ – it is just what happens when one chooses to try to live godly according to Paul.</a:t>
            </a:r>
          </a:p>
        </p:txBody>
      </p:sp>
    </p:spTree>
    <p:extLst>
      <p:ext uri="{BB962C8B-B14F-4D97-AF65-F5344CB8AC3E}">
        <p14:creationId xmlns:p14="http://schemas.microsoft.com/office/powerpoint/2010/main" val="451065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648" y="47797"/>
            <a:ext cx="11038703" cy="646331"/>
          </a:xfrm>
          <a:prstGeom prst="rect">
            <a:avLst/>
          </a:prstGeom>
          <a:noFill/>
        </p:spPr>
        <p:txBody>
          <a:bodyPr wrap="square" rtlCol="0">
            <a:spAutoFit/>
          </a:bodyPr>
          <a:lstStyle/>
          <a:p>
            <a:pPr algn="ctr"/>
            <a:r>
              <a:rPr lang="en-US" sz="3600" dirty="0">
                <a:latin typeface="Arial Black" panose="020B0A04020102020204" pitchFamily="34" charset="0"/>
              </a:rPr>
              <a:t>A Church Without the Living God</a:t>
            </a:r>
          </a:p>
        </p:txBody>
      </p:sp>
      <p:sp>
        <p:nvSpPr>
          <p:cNvPr id="2" name="TextBox 1"/>
          <p:cNvSpPr txBox="1"/>
          <p:nvPr/>
        </p:nvSpPr>
        <p:spPr>
          <a:xfrm>
            <a:off x="3628767" y="600005"/>
            <a:ext cx="4950940" cy="584775"/>
          </a:xfrm>
          <a:prstGeom prst="rect">
            <a:avLst/>
          </a:prstGeom>
          <a:noFill/>
        </p:spPr>
        <p:txBody>
          <a:bodyPr wrap="square" rtlCol="0">
            <a:spAutoFit/>
          </a:bodyPr>
          <a:lstStyle/>
          <a:p>
            <a:pPr algn="ctr"/>
            <a:r>
              <a:rPr lang="en-US" sz="3200" b="1" dirty="0">
                <a:latin typeface="Chiller" panose="04020404031007020602" pitchFamily="82" charset="0"/>
              </a:rPr>
              <a:t>Has a Religion</a:t>
            </a:r>
          </a:p>
        </p:txBody>
      </p:sp>
      <p:sp>
        <p:nvSpPr>
          <p:cNvPr id="5" name="TextBox 4"/>
          <p:cNvSpPr txBox="1"/>
          <p:nvPr/>
        </p:nvSpPr>
        <p:spPr>
          <a:xfrm>
            <a:off x="306857" y="1059725"/>
            <a:ext cx="11594760" cy="1169551"/>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It teaches the Great Commission which is supposed to be ‘confirmed’ by these signs: casting out devils; speaking with new tongues; taking up serpents, drinking any deadly thing and not be hurt; laying hands on the sick and they shall recover.  That teaching was revived by William Carey in 1792, the so-called Father of Modern Missions. His book drove the truth away from the Gentiles, God’s command to Paul and his writings, not the gospels with the 12 apostles.  The Gospels were written about and TO the Jews.  Paul is the only apostle TO us, the Gentile nation today.  Today’s Great Commission, if taught to be applied ‘to’ us today, is a false teaching today that was started by Baptist Missions, yet the Baptists preach against signs, wonders, tongues, etc.  Go figure!</a:t>
            </a:r>
          </a:p>
        </p:txBody>
      </p:sp>
      <p:sp>
        <p:nvSpPr>
          <p:cNvPr id="7" name="TextBox 6"/>
          <p:cNvSpPr txBox="1"/>
          <p:nvPr/>
        </p:nvSpPr>
        <p:spPr>
          <a:xfrm>
            <a:off x="395091" y="2176595"/>
            <a:ext cx="11397051"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Today’s emphasis in our local churches is from the Gospels, Acts, Hebrews, James, I II Peter, I II III John and Jude.  However, those ‘teachings’ conflict with Paul’s books of Acts 9 through Philemon.  Of course we must learn Genesis to Revelation, but only Paul’s books are written TO us as Gentiles today. The preaching should be the words of the Risen Christ to the Gentiles, not the teachings of the earthly doctrine of Jesus that was to be given to the Jews only.</a:t>
            </a:r>
          </a:p>
        </p:txBody>
      </p:sp>
      <p:sp>
        <p:nvSpPr>
          <p:cNvPr id="8" name="TextBox 7"/>
          <p:cNvSpPr txBox="1"/>
          <p:nvPr/>
        </p:nvSpPr>
        <p:spPr>
          <a:xfrm>
            <a:off x="857931" y="2881181"/>
            <a:ext cx="10505303" cy="1169551"/>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When today’s pastors, etc. do not teach and preach a rightly divided 1611 KJB,  they are preaching profane and vain babblings which will increase unto more ungodliness and will overthrow people’s faith.  They are men of corrupt minds, reprobate concerning the faith as they continue to resist the truth.  They are proud, knowing nothing.  They dote about questions and strifes of words, whereof cometh envy, strife, railings, evil surmisings.  Yet, they blame others for causing division when in God’s eyes, it is them who are causing the strifes of words, etc.  They are  men of corrupt minds and destitute of the truth. They teach that gain is godliness, thus the big churches and ‘plants’ and programs, etc.</a:t>
            </a:r>
          </a:p>
        </p:txBody>
      </p:sp>
      <p:sp>
        <p:nvSpPr>
          <p:cNvPr id="9" name="TextBox 8"/>
          <p:cNvSpPr txBox="1"/>
          <p:nvPr/>
        </p:nvSpPr>
        <p:spPr>
          <a:xfrm>
            <a:off x="354985" y="4012057"/>
            <a:ext cx="11473253"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Because of that modern false gospel that pastors teach, God calls them deceitful workers. They are labeled as ministers of righteousness but the righteousness that they teach is their own, not God’s own righteousness that He imputes to His believers.  Concerning the truth, they have erred!  In their own deceitfulness, they cause others to also be deceitful as well as greatly educated to deceive others.  These are evil men and seducers that shall wax worse and worse.</a:t>
            </a:r>
          </a:p>
        </p:txBody>
      </p:sp>
      <p:sp>
        <p:nvSpPr>
          <p:cNvPr id="10" name="TextBox 9"/>
          <p:cNvSpPr txBox="1"/>
          <p:nvPr/>
        </p:nvSpPr>
        <p:spPr>
          <a:xfrm>
            <a:off x="857931" y="4702637"/>
            <a:ext cx="10463085"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Today’s local church design and purpose is based on Acts 2:41-47 instead of Paul’s Ephesians 4:12-16.  No wonder the local churches have become a social gospel as they try to have favour with all the people.  They do the water baptisms instead of the spiritual baptism that Paul teaches; they teach the apostles doctrine instead of Paul’s; they preach fear and guilt with the severity of God instead of the riches of understanding, a peace which passeth all understanding, etc. through the goodness of God, which promises to lead people to repentance today.</a:t>
            </a:r>
          </a:p>
        </p:txBody>
      </p:sp>
      <p:sp>
        <p:nvSpPr>
          <p:cNvPr id="11" name="TextBox 10"/>
          <p:cNvSpPr txBox="1"/>
          <p:nvPr/>
        </p:nvSpPr>
        <p:spPr>
          <a:xfrm>
            <a:off x="749643" y="5585909"/>
            <a:ext cx="10663881"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We are not only </a:t>
            </a:r>
            <a:r>
              <a:rPr lang="en-US" sz="1400" b="1" dirty="0">
                <a:latin typeface="Times New Roman" panose="02020603050405020304" pitchFamily="18" charset="0"/>
                <a:cs typeface="Times New Roman" panose="02020603050405020304" pitchFamily="18" charset="0"/>
              </a:rPr>
              <a:t>not</a:t>
            </a:r>
            <a:r>
              <a:rPr lang="en-US" sz="1400" dirty="0">
                <a:latin typeface="Times New Roman" panose="02020603050405020304" pitchFamily="18" charset="0"/>
                <a:cs typeface="Times New Roman" panose="02020603050405020304" pitchFamily="18" charset="0"/>
              </a:rPr>
              <a:t> to be ashamed of the testimony of our Lord, but we are also </a:t>
            </a:r>
            <a:r>
              <a:rPr lang="en-US" sz="1400" b="1" dirty="0">
                <a:latin typeface="Times New Roman" panose="02020603050405020304" pitchFamily="18" charset="0"/>
                <a:cs typeface="Times New Roman" panose="02020603050405020304" pitchFamily="18" charset="0"/>
              </a:rPr>
              <a:t>not</a:t>
            </a:r>
            <a:r>
              <a:rPr lang="en-US" sz="1400" dirty="0">
                <a:latin typeface="Times New Roman" panose="02020603050405020304" pitchFamily="18" charset="0"/>
                <a:cs typeface="Times New Roman" panose="02020603050405020304" pitchFamily="18" charset="0"/>
              </a:rPr>
              <a:t> to be ashamed of the testimony of Paul.  The risen Saviour tells the pastors today to bring the people into remembrance of Paul’s ways which be in Christ – and are to be taught every where in every church.</a:t>
            </a:r>
          </a:p>
        </p:txBody>
      </p:sp>
      <p:sp>
        <p:nvSpPr>
          <p:cNvPr id="12" name="TextBox 11"/>
          <p:cNvSpPr txBox="1"/>
          <p:nvPr/>
        </p:nvSpPr>
        <p:spPr>
          <a:xfrm>
            <a:off x="183291" y="6047039"/>
            <a:ext cx="11796583"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While our works will be judged by Jesus Christ, He will be using His teachings to us Gentiles through Paul, the manner of life we are to strive to follow.  We are to be stablished by Paul’s gospel, and the preaching of Jesus Christ, ACCORDING to the revelation of the mystery – which is exactly what ‘only Paul’ teaches.</a:t>
            </a:r>
          </a:p>
        </p:txBody>
      </p:sp>
      <p:sp>
        <p:nvSpPr>
          <p:cNvPr id="13" name="TextBox 12"/>
          <p:cNvSpPr txBox="1"/>
          <p:nvPr/>
        </p:nvSpPr>
        <p:spPr>
          <a:xfrm>
            <a:off x="8237" y="6574450"/>
            <a:ext cx="12192000"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Simply stated, today’s modern Christianity that is taught in all denominations today is a perverted gospel of Christ, of which Paul warns about in Gal 1:6-12 and II Cor 11:1-4.</a:t>
            </a:r>
          </a:p>
        </p:txBody>
      </p:sp>
    </p:spTree>
    <p:extLst>
      <p:ext uri="{BB962C8B-B14F-4D97-AF65-F5344CB8AC3E}">
        <p14:creationId xmlns:p14="http://schemas.microsoft.com/office/powerpoint/2010/main" val="1580564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p:cTn id="4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1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p:bldP spid="8" grpId="0"/>
      <p:bldP spid="9"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648" y="47797"/>
            <a:ext cx="11038703" cy="646331"/>
          </a:xfrm>
          <a:prstGeom prst="rect">
            <a:avLst/>
          </a:prstGeom>
          <a:noFill/>
        </p:spPr>
        <p:txBody>
          <a:bodyPr wrap="square" rtlCol="0">
            <a:spAutoFit/>
          </a:bodyPr>
          <a:lstStyle/>
          <a:p>
            <a:pPr algn="ctr"/>
            <a:r>
              <a:rPr lang="en-US" sz="3600" dirty="0">
                <a:latin typeface="Arial Black" panose="020B0A04020102020204" pitchFamily="34" charset="0"/>
              </a:rPr>
              <a:t>A Family Without the Living God</a:t>
            </a:r>
          </a:p>
        </p:txBody>
      </p:sp>
      <p:sp>
        <p:nvSpPr>
          <p:cNvPr id="2" name="TextBox 1"/>
          <p:cNvSpPr txBox="1"/>
          <p:nvPr/>
        </p:nvSpPr>
        <p:spPr>
          <a:xfrm>
            <a:off x="3637005" y="599270"/>
            <a:ext cx="4950940" cy="584775"/>
          </a:xfrm>
          <a:prstGeom prst="rect">
            <a:avLst/>
          </a:prstGeom>
          <a:noFill/>
        </p:spPr>
        <p:txBody>
          <a:bodyPr wrap="square" rtlCol="0">
            <a:spAutoFit/>
          </a:bodyPr>
          <a:lstStyle/>
          <a:p>
            <a:pPr algn="ctr"/>
            <a:r>
              <a:rPr lang="en-US" sz="3200" dirty="0">
                <a:latin typeface="Chiller" panose="04020404031007020602" pitchFamily="82" charset="0"/>
              </a:rPr>
              <a:t>Has a Religion</a:t>
            </a:r>
          </a:p>
        </p:txBody>
      </p:sp>
      <p:sp>
        <p:nvSpPr>
          <p:cNvPr id="8" name="TextBox 7"/>
          <p:cNvSpPr txBox="1"/>
          <p:nvPr/>
        </p:nvSpPr>
        <p:spPr>
          <a:xfrm>
            <a:off x="815270" y="1108808"/>
            <a:ext cx="10557580"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kids will see: the false religion of their parents; an extortioner lying shyster of a ‘nice guy’ pastor with his empty pastoral promises and signs with no results other than his parents spending lots of money because of his guilt producing sermons; prayers with no answers; their obedience not followed with blessings; their rebellion not followed by God’s chastisement.  They will not see the success of the signs, wonders and miracles that denominations put forth through the Great Commission teaching.</a:t>
            </a:r>
          </a:p>
        </p:txBody>
      </p:sp>
      <p:sp>
        <p:nvSpPr>
          <p:cNvPr id="10" name="TextBox 9"/>
          <p:cNvSpPr txBox="1"/>
          <p:nvPr/>
        </p:nvSpPr>
        <p:spPr>
          <a:xfrm>
            <a:off x="1385859" y="1735518"/>
            <a:ext cx="9453231"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kids will long for: the feeding of their growing flesh and their newly acquired desires; friends and family members who are wise to their parent’s false religion; the days when they can escape from the domination, the ‘cruelty’, the unfun and unpleasant life of a false threatening scaring and guilt producing religion that their ‘mean’ and ‘unloving’ parents exhibit with their threats and teachings of the severity of God! They miss the simple goodness that would lead their kids to repentance and a growth full of understanding, nurturing, etc. through their knowledge of the RISEN SAVIOUR!</a:t>
            </a:r>
          </a:p>
        </p:txBody>
      </p:sp>
      <p:sp>
        <p:nvSpPr>
          <p:cNvPr id="11" name="TextBox 10"/>
          <p:cNvSpPr txBox="1"/>
          <p:nvPr/>
        </p:nvSpPr>
        <p:spPr>
          <a:xfrm>
            <a:off x="2247901" y="2529691"/>
            <a:ext cx="7705074"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…or, the kids will get tired of all the lovey-dovey butterfly sweet sugary huggy Christians that also produce nothing but other love-dovey butterfly Christians that show little if anything of the truth in their lives – just a wishy washy false love.</a:t>
            </a:r>
          </a:p>
        </p:txBody>
      </p:sp>
      <p:sp>
        <p:nvSpPr>
          <p:cNvPr id="12" name="TextBox 11"/>
          <p:cNvSpPr txBox="1"/>
          <p:nvPr/>
        </p:nvSpPr>
        <p:spPr>
          <a:xfrm>
            <a:off x="2325151" y="2927275"/>
            <a:ext cx="7542099"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spouses will eventually leave each other, if not in an official divorce, at least in relationship.  The kids will not see ‘true love’ within the household so their future household will never develop that love of truth and grace that the risen Saviour offers through Paul.  They will in fact, want nothing to do with ‘any’ God – be it the Risen Saviour or not.</a:t>
            </a:r>
          </a:p>
        </p:txBody>
      </p:sp>
      <p:sp>
        <p:nvSpPr>
          <p:cNvPr id="13" name="TextBox 12"/>
          <p:cNvSpPr txBox="1"/>
          <p:nvPr/>
        </p:nvSpPr>
        <p:spPr>
          <a:xfrm>
            <a:off x="934287" y="3553390"/>
            <a:ext cx="10314737"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With the wife having become the ‘leader’ of the home because she was taught that she is the Holy Spirit of the family, etc. and that the man no longer follows the strong male role God would have him follow, etc. the boys will become effeminate as the weaker male and now possibly even reverse their entire physical and sexual structure as well as their behavior around to the female side.  The girls then, will become the strong, sports oriented, educated leader of her future family, and her marriage will eventually fail “because her coaches taught her to be strong and aggressive, etc. – even IF she were to ever desire to live the religious marriage design.</a:t>
            </a:r>
          </a:p>
        </p:txBody>
      </p:sp>
      <p:sp>
        <p:nvSpPr>
          <p:cNvPr id="14" name="TextBox 13"/>
          <p:cNvSpPr txBox="1"/>
          <p:nvPr/>
        </p:nvSpPr>
        <p:spPr>
          <a:xfrm>
            <a:off x="1733550" y="4393542"/>
            <a:ext cx="8722735" cy="46166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In order for the parents to ‘keep’ their child happy at home, they will have to give in to their wants, whining's and wishes.  Essentially, the children become the oppressors of their home and school – and will eventually turn into great members of the ’entitled beggars’ society.</a:t>
            </a:r>
          </a:p>
        </p:txBody>
      </p:sp>
      <p:sp>
        <p:nvSpPr>
          <p:cNvPr id="15" name="TextBox 14"/>
          <p:cNvSpPr txBox="1"/>
          <p:nvPr/>
        </p:nvSpPr>
        <p:spPr>
          <a:xfrm>
            <a:off x="1476375" y="4826920"/>
            <a:ext cx="9248775"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wives will not adorn themselves in modest apparel or behavior; they will participate in or even cause riotous behavior; they will have no shamefacedness and sobriety; they will wax wanton against the risen Christ and will thus cast off their ‘first’ faith (if they ever even had one to cast off); they will be easily turned aside after Satan; they will be easily led away with divers lusts because they will be silly women laden with sins.</a:t>
            </a:r>
          </a:p>
        </p:txBody>
      </p:sp>
      <p:sp>
        <p:nvSpPr>
          <p:cNvPr id="16" name="TextBox 15"/>
          <p:cNvSpPr txBox="1"/>
          <p:nvPr/>
        </p:nvSpPr>
        <p:spPr>
          <a:xfrm>
            <a:off x="198114" y="5459158"/>
            <a:ext cx="11739117"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number one love for the family will be for all members to work so they can make enough money to have the lusts they want.  With money as their true god, they will fall into temptation and a snare, and into many foolish and hurtful lusts which will drown them in destruction and perdition.  They will covet money so much that they will err from the faith and will pierce themselves through with many sorrows; and once all that damage starts taking place, ‘sure as shootin’, they will blame God for ‘not being there’ – for ‘not loving them’ – and eventually they will either 1) no longer believe in any God; or 2) seek a denomination, cult OR an Eastern religion that will promise to bless / care for them physically and financially. </a:t>
            </a:r>
            <a:endParaRPr lang="en-US" sz="1200" dirty="0"/>
          </a:p>
        </p:txBody>
      </p:sp>
      <p:sp>
        <p:nvSpPr>
          <p:cNvPr id="17" name="TextBox 16"/>
          <p:cNvSpPr txBox="1"/>
          <p:nvPr/>
        </p:nvSpPr>
        <p:spPr>
          <a:xfrm>
            <a:off x="2129093" y="6270534"/>
            <a:ext cx="7966757" cy="461665"/>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 family with a religion instead of the living God does not have a home; </a:t>
            </a:r>
          </a:p>
          <a:p>
            <a:pPr algn="ctr"/>
            <a:r>
              <a:rPr lang="en-US" sz="1200" b="1" dirty="0">
                <a:latin typeface="Times New Roman" panose="02020603050405020304" pitchFamily="18" charset="0"/>
                <a:cs typeface="Times New Roman" panose="02020603050405020304" pitchFamily="18" charset="0"/>
              </a:rPr>
              <a:t>they have a place just for everyone to live – and it will be as empty as a motel room during a long and boring vacation!</a:t>
            </a:r>
          </a:p>
        </p:txBody>
      </p:sp>
    </p:spTree>
    <p:extLst>
      <p:ext uri="{BB962C8B-B14F-4D97-AF65-F5344CB8AC3E}">
        <p14:creationId xmlns:p14="http://schemas.microsoft.com/office/powerpoint/2010/main" val="289985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648" y="47797"/>
            <a:ext cx="11038703" cy="646331"/>
          </a:xfrm>
          <a:prstGeom prst="rect">
            <a:avLst/>
          </a:prstGeom>
          <a:noFill/>
        </p:spPr>
        <p:txBody>
          <a:bodyPr wrap="square" rtlCol="0">
            <a:spAutoFit/>
          </a:bodyPr>
          <a:lstStyle/>
          <a:p>
            <a:pPr algn="ctr"/>
            <a:r>
              <a:rPr lang="en-US" sz="3600" dirty="0">
                <a:latin typeface="Arial Black" panose="020B0A04020102020204" pitchFamily="34" charset="0"/>
              </a:rPr>
              <a:t>A Person Without the Living God</a:t>
            </a:r>
          </a:p>
        </p:txBody>
      </p:sp>
      <p:sp>
        <p:nvSpPr>
          <p:cNvPr id="2" name="TextBox 1"/>
          <p:cNvSpPr txBox="1"/>
          <p:nvPr/>
        </p:nvSpPr>
        <p:spPr>
          <a:xfrm>
            <a:off x="3637005" y="599270"/>
            <a:ext cx="4950940" cy="584775"/>
          </a:xfrm>
          <a:prstGeom prst="rect">
            <a:avLst/>
          </a:prstGeom>
          <a:noFill/>
        </p:spPr>
        <p:txBody>
          <a:bodyPr wrap="square" rtlCol="0">
            <a:spAutoFit/>
          </a:bodyPr>
          <a:lstStyle/>
          <a:p>
            <a:pPr algn="ctr"/>
            <a:r>
              <a:rPr lang="en-US" sz="3200" dirty="0">
                <a:latin typeface="Chiller" panose="04020404031007020602" pitchFamily="82" charset="0"/>
              </a:rPr>
              <a:t>Has a Religion</a:t>
            </a:r>
          </a:p>
        </p:txBody>
      </p:sp>
      <p:sp>
        <p:nvSpPr>
          <p:cNvPr id="3" name="TextBox 2"/>
          <p:cNvSpPr txBox="1"/>
          <p:nvPr/>
        </p:nvSpPr>
        <p:spPr>
          <a:xfrm>
            <a:off x="1459883" y="1046001"/>
            <a:ext cx="9305184"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One of the greatest deceptions being taught from modern bible versions is the command to be ‘</a:t>
            </a:r>
            <a:r>
              <a:rPr lang="en-US" sz="1200" i="1" dirty="0">
                <a:latin typeface="Times New Roman" panose="02020603050405020304" pitchFamily="18" charset="0"/>
                <a:cs typeface="Times New Roman" panose="02020603050405020304" pitchFamily="18" charset="0"/>
              </a:rPr>
              <a:t>imitators</a:t>
            </a:r>
            <a:r>
              <a:rPr lang="en-US" sz="1200" dirty="0">
                <a:latin typeface="Times New Roman" panose="02020603050405020304" pitchFamily="18" charset="0"/>
                <a:cs typeface="Times New Roman" panose="02020603050405020304" pitchFamily="18" charset="0"/>
              </a:rPr>
              <a:t>’ of God, Paul, Jesus, the body of Christ, of faith…  when the KJB says be ‘</a:t>
            </a:r>
            <a:r>
              <a:rPr lang="en-US" sz="1200" b="1" i="1" dirty="0">
                <a:solidFill>
                  <a:srgbClr val="CC6600"/>
                </a:solidFill>
                <a:latin typeface="Times New Roman" panose="02020603050405020304" pitchFamily="18" charset="0"/>
                <a:cs typeface="Times New Roman" panose="02020603050405020304" pitchFamily="18" charset="0"/>
              </a:rPr>
              <a:t>followers</a:t>
            </a:r>
            <a:r>
              <a:rPr lang="en-US" sz="1200" dirty="0">
                <a:latin typeface="Times New Roman" panose="02020603050405020304" pitchFamily="18" charset="0"/>
                <a:cs typeface="Times New Roman" panose="02020603050405020304" pitchFamily="18" charset="0"/>
              </a:rPr>
              <a:t>.’  An imitator is NOT a follower but is s copy – a fake – a fraud – a phony.  Being an imitator of God is to be ‘like’ God, ‘like’ Jesus, ‘like’ Paul, ‘like’ the body of Christ, ‘like’ his faith -  only that makes them a liar, a fake, an antigod, an antichrist!</a:t>
            </a:r>
          </a:p>
        </p:txBody>
      </p:sp>
      <p:sp>
        <p:nvSpPr>
          <p:cNvPr id="5" name="TextBox 4"/>
          <p:cNvSpPr txBox="1"/>
          <p:nvPr/>
        </p:nvSpPr>
        <p:spPr>
          <a:xfrm>
            <a:off x="1809026" y="2027072"/>
            <a:ext cx="164098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Spirit</a:t>
            </a:r>
          </a:p>
        </p:txBody>
      </p:sp>
      <p:sp>
        <p:nvSpPr>
          <p:cNvPr id="28" name="TextBox 27"/>
          <p:cNvSpPr txBox="1"/>
          <p:nvPr/>
        </p:nvSpPr>
        <p:spPr>
          <a:xfrm>
            <a:off x="0" y="2022377"/>
            <a:ext cx="1855981"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Scriptures</a:t>
            </a:r>
          </a:p>
        </p:txBody>
      </p:sp>
      <p:sp>
        <p:nvSpPr>
          <p:cNvPr id="29" name="TextBox 28"/>
          <p:cNvSpPr txBox="1"/>
          <p:nvPr/>
        </p:nvSpPr>
        <p:spPr>
          <a:xfrm>
            <a:off x="3488179" y="2033377"/>
            <a:ext cx="171017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Churches</a:t>
            </a:r>
          </a:p>
        </p:txBody>
      </p:sp>
      <p:sp>
        <p:nvSpPr>
          <p:cNvPr id="30" name="TextBox 29"/>
          <p:cNvSpPr txBox="1"/>
          <p:nvPr/>
        </p:nvSpPr>
        <p:spPr>
          <a:xfrm>
            <a:off x="5290256" y="2022731"/>
            <a:ext cx="164098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Pastors</a:t>
            </a:r>
          </a:p>
        </p:txBody>
      </p:sp>
      <p:sp>
        <p:nvSpPr>
          <p:cNvPr id="31" name="TextBox 30"/>
          <p:cNvSpPr txBox="1"/>
          <p:nvPr/>
        </p:nvSpPr>
        <p:spPr>
          <a:xfrm>
            <a:off x="6754573" y="2023956"/>
            <a:ext cx="164098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Signs</a:t>
            </a:r>
          </a:p>
        </p:txBody>
      </p:sp>
      <p:sp>
        <p:nvSpPr>
          <p:cNvPr id="32" name="TextBox 31"/>
          <p:cNvSpPr txBox="1"/>
          <p:nvPr/>
        </p:nvSpPr>
        <p:spPr>
          <a:xfrm>
            <a:off x="8411067" y="2021527"/>
            <a:ext cx="164098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Saviour</a:t>
            </a:r>
          </a:p>
        </p:txBody>
      </p:sp>
      <p:sp>
        <p:nvSpPr>
          <p:cNvPr id="33" name="TextBox 32"/>
          <p:cNvSpPr txBox="1"/>
          <p:nvPr/>
        </p:nvSpPr>
        <p:spPr>
          <a:xfrm>
            <a:off x="10096596" y="2024376"/>
            <a:ext cx="1810291"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Salvation</a:t>
            </a:r>
          </a:p>
        </p:txBody>
      </p:sp>
      <p:sp>
        <p:nvSpPr>
          <p:cNvPr id="6" name="TextBox 5"/>
          <p:cNvSpPr txBox="1"/>
          <p:nvPr/>
        </p:nvSpPr>
        <p:spPr>
          <a:xfrm>
            <a:off x="4707044" y="1692332"/>
            <a:ext cx="2757489"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Religion Makes Imitations</a:t>
            </a:r>
          </a:p>
        </p:txBody>
      </p:sp>
      <p:sp>
        <p:nvSpPr>
          <p:cNvPr id="7" name="TextBox 6"/>
          <p:cNvSpPr txBox="1"/>
          <p:nvPr/>
        </p:nvSpPr>
        <p:spPr>
          <a:xfrm>
            <a:off x="12106" y="2341154"/>
            <a:ext cx="1817211"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Resemble the Real Thing</a:t>
            </a:r>
          </a:p>
          <a:p>
            <a:pPr algn="ctr"/>
            <a:r>
              <a:rPr lang="en-US" sz="1100" dirty="0">
                <a:latin typeface="Times New Roman" panose="02020603050405020304" pitchFamily="18" charset="0"/>
                <a:cs typeface="Times New Roman" panose="02020603050405020304" pitchFamily="18" charset="0"/>
              </a:rPr>
              <a:t>In Sight</a:t>
            </a:r>
          </a:p>
          <a:p>
            <a:pPr algn="ctr"/>
            <a:r>
              <a:rPr lang="en-US" sz="1100" dirty="0">
                <a:latin typeface="Times New Roman" panose="02020603050405020304" pitchFamily="18" charset="0"/>
                <a:cs typeface="Times New Roman" panose="02020603050405020304" pitchFamily="18" charset="0"/>
              </a:rPr>
              <a:t>In Sound</a:t>
            </a:r>
          </a:p>
          <a:p>
            <a:pPr algn="ctr"/>
            <a:r>
              <a:rPr lang="en-US" sz="1100" dirty="0">
                <a:latin typeface="Times New Roman" panose="02020603050405020304" pitchFamily="18" charset="0"/>
                <a:cs typeface="Times New Roman" panose="02020603050405020304" pitchFamily="18" charset="0"/>
              </a:rPr>
              <a:t>In Success</a:t>
            </a:r>
          </a:p>
        </p:txBody>
      </p:sp>
      <p:sp>
        <p:nvSpPr>
          <p:cNvPr id="9" name="TextBox 8"/>
          <p:cNvSpPr txBox="1"/>
          <p:nvPr/>
        </p:nvSpPr>
        <p:spPr>
          <a:xfrm>
            <a:off x="100745" y="3122580"/>
            <a:ext cx="1638300" cy="969496"/>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Receive Praise from </a:t>
            </a:r>
          </a:p>
          <a:p>
            <a:pPr algn="ctr"/>
            <a:r>
              <a:rPr lang="en-US" sz="1200" b="1" dirty="0">
                <a:latin typeface="Times New Roman" panose="02020603050405020304" pitchFamily="18" charset="0"/>
                <a:cs typeface="Times New Roman" panose="02020603050405020304" pitchFamily="18" charset="0"/>
              </a:rPr>
              <a:t>the Religious</a:t>
            </a:r>
          </a:p>
          <a:p>
            <a:pPr algn="ctr"/>
            <a:r>
              <a:rPr lang="en-US" sz="1100" dirty="0">
                <a:latin typeface="Times New Roman" panose="02020603050405020304" pitchFamily="18" charset="0"/>
                <a:cs typeface="Times New Roman" panose="02020603050405020304" pitchFamily="18" charset="0"/>
              </a:rPr>
              <a:t>Unsaved</a:t>
            </a:r>
          </a:p>
          <a:p>
            <a:pPr algn="ctr"/>
            <a:r>
              <a:rPr lang="en-US" sz="1100" dirty="0">
                <a:latin typeface="Times New Roman" panose="02020603050405020304" pitchFamily="18" charset="0"/>
                <a:cs typeface="Times New Roman" panose="02020603050405020304" pitchFamily="18" charset="0"/>
              </a:rPr>
              <a:t>Ungodly</a:t>
            </a:r>
          </a:p>
          <a:p>
            <a:pPr algn="ctr"/>
            <a:r>
              <a:rPr lang="en-US" sz="1100" dirty="0">
                <a:latin typeface="Times New Roman" panose="02020603050405020304" pitchFamily="18" charset="0"/>
                <a:cs typeface="Times New Roman" panose="02020603050405020304" pitchFamily="18" charset="0"/>
              </a:rPr>
              <a:t>Unbelieving</a:t>
            </a:r>
            <a:endParaRPr lang="en-US" sz="105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3118" y="4157312"/>
            <a:ext cx="1738114" cy="969496"/>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Robs Reliability of the Truth from the Readers</a:t>
            </a:r>
          </a:p>
          <a:p>
            <a:pPr algn="ctr"/>
            <a:r>
              <a:rPr lang="en-US" sz="1100" dirty="0">
                <a:latin typeface="Times New Roman" panose="02020603050405020304" pitchFamily="18" charset="0"/>
                <a:cs typeface="Times New Roman" panose="02020603050405020304" pitchFamily="18" charset="0"/>
              </a:rPr>
              <a:t>Of their Beliefs</a:t>
            </a:r>
          </a:p>
          <a:p>
            <a:pPr algn="ctr"/>
            <a:r>
              <a:rPr lang="en-US" sz="1100" dirty="0">
                <a:latin typeface="Times New Roman" panose="02020603050405020304" pitchFamily="18" charset="0"/>
                <a:cs typeface="Times New Roman" panose="02020603050405020304" pitchFamily="18" charset="0"/>
              </a:rPr>
              <a:t>Of their Behavior</a:t>
            </a:r>
          </a:p>
          <a:p>
            <a:pPr algn="ctr"/>
            <a:r>
              <a:rPr lang="en-US" sz="1100" dirty="0">
                <a:latin typeface="Times New Roman" panose="02020603050405020304" pitchFamily="18" charset="0"/>
                <a:cs typeface="Times New Roman" panose="02020603050405020304" pitchFamily="18" charset="0"/>
              </a:rPr>
              <a:t>Of their Battles</a:t>
            </a:r>
          </a:p>
        </p:txBody>
      </p:sp>
      <p:sp>
        <p:nvSpPr>
          <p:cNvPr id="10" name="TextBox 9"/>
          <p:cNvSpPr txBox="1"/>
          <p:nvPr/>
        </p:nvSpPr>
        <p:spPr>
          <a:xfrm>
            <a:off x="137574" y="5136905"/>
            <a:ext cx="1549202" cy="1492716"/>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Removes the Realities of the Faith of Christ </a:t>
            </a:r>
          </a:p>
          <a:p>
            <a:pPr algn="ctr"/>
            <a:r>
              <a:rPr lang="en-US" sz="1100" dirty="0">
                <a:latin typeface="Times New Roman" panose="02020603050405020304" pitchFamily="18" charset="0"/>
                <a:cs typeface="Times New Roman" panose="02020603050405020304" pitchFamily="18" charset="0"/>
              </a:rPr>
              <a:t>…by putting the emphasis on the faith of the people themselves instead of the faith </a:t>
            </a:r>
          </a:p>
          <a:p>
            <a:pPr algn="ctr"/>
            <a:r>
              <a:rPr lang="en-US" sz="1100" dirty="0">
                <a:latin typeface="Times New Roman" panose="02020603050405020304" pitchFamily="18" charset="0"/>
                <a:cs typeface="Times New Roman" panose="02020603050405020304" pitchFamily="18" charset="0"/>
              </a:rPr>
              <a:t>OF Jesus Christ</a:t>
            </a:r>
          </a:p>
        </p:txBody>
      </p:sp>
      <p:sp>
        <p:nvSpPr>
          <p:cNvPr id="11" name="TextBox 10"/>
          <p:cNvSpPr txBox="1"/>
          <p:nvPr/>
        </p:nvSpPr>
        <p:spPr>
          <a:xfrm>
            <a:off x="1985498" y="2321936"/>
            <a:ext cx="1301287"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Devilish</a:t>
            </a:r>
            <a:endParaRPr lang="en-US" sz="11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981016" y="2534312"/>
            <a:ext cx="1310249" cy="95410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Disgusting</a:t>
            </a:r>
          </a:p>
          <a:p>
            <a:pPr algn="ctr"/>
            <a:r>
              <a:rPr lang="en-US" sz="1100" dirty="0">
                <a:latin typeface="Times New Roman" panose="02020603050405020304" pitchFamily="18" charset="0"/>
                <a:cs typeface="Times New Roman" panose="02020603050405020304" pitchFamily="18" charset="0"/>
              </a:rPr>
              <a:t>Ungodly</a:t>
            </a:r>
          </a:p>
          <a:p>
            <a:pPr algn="ctr"/>
            <a:r>
              <a:rPr lang="en-US" sz="1100" dirty="0">
                <a:latin typeface="Times New Roman" panose="02020603050405020304" pitchFamily="18" charset="0"/>
                <a:cs typeface="Times New Roman" panose="02020603050405020304" pitchFamily="18" charset="0"/>
              </a:rPr>
              <a:t>Unclean</a:t>
            </a:r>
          </a:p>
          <a:p>
            <a:pPr algn="ctr"/>
            <a:r>
              <a:rPr lang="en-US" sz="1100" dirty="0">
                <a:latin typeface="Times New Roman" panose="02020603050405020304" pitchFamily="18" charset="0"/>
                <a:cs typeface="Times New Roman" panose="02020603050405020304" pitchFamily="18" charset="0"/>
              </a:rPr>
              <a:t>Unhealthy</a:t>
            </a:r>
          </a:p>
          <a:p>
            <a:pPr algn="ctr"/>
            <a:r>
              <a:rPr lang="en-US" sz="1100" dirty="0">
                <a:latin typeface="Times New Roman" panose="02020603050405020304" pitchFamily="18" charset="0"/>
                <a:cs typeface="Times New Roman" panose="02020603050405020304" pitchFamily="18" charset="0"/>
              </a:rPr>
              <a:t>Unreal</a:t>
            </a:r>
          </a:p>
        </p:txBody>
      </p:sp>
      <p:sp>
        <p:nvSpPr>
          <p:cNvPr id="13" name="TextBox 12"/>
          <p:cNvSpPr txBox="1"/>
          <p:nvPr/>
        </p:nvSpPr>
        <p:spPr>
          <a:xfrm>
            <a:off x="2002800" y="3415415"/>
            <a:ext cx="1268083" cy="95410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Dynamic</a:t>
            </a:r>
          </a:p>
          <a:p>
            <a:pPr algn="ctr"/>
            <a:r>
              <a:rPr lang="en-US" sz="1100" dirty="0">
                <a:latin typeface="Times New Roman" panose="02020603050405020304" pitchFamily="18" charset="0"/>
                <a:cs typeface="Times New Roman" panose="02020603050405020304" pitchFamily="18" charset="0"/>
              </a:rPr>
              <a:t>Supernatural in:</a:t>
            </a:r>
          </a:p>
          <a:p>
            <a:pPr algn="ctr"/>
            <a:r>
              <a:rPr lang="en-US" sz="1100" dirty="0">
                <a:latin typeface="Times New Roman" panose="02020603050405020304" pitchFamily="18" charset="0"/>
                <a:cs typeface="Times New Roman" panose="02020603050405020304" pitchFamily="18" charset="0"/>
              </a:rPr>
              <a:t>Strength</a:t>
            </a:r>
          </a:p>
          <a:p>
            <a:pPr algn="ctr"/>
            <a:r>
              <a:rPr lang="en-US" sz="1100" dirty="0">
                <a:latin typeface="Times New Roman" panose="02020603050405020304" pitchFamily="18" charset="0"/>
                <a:cs typeface="Times New Roman" panose="02020603050405020304" pitchFamily="18" charset="0"/>
              </a:rPr>
              <a:t>Signs</a:t>
            </a:r>
          </a:p>
          <a:p>
            <a:pPr algn="ctr"/>
            <a:r>
              <a:rPr lang="en-US" sz="1100" dirty="0">
                <a:latin typeface="Times New Roman" panose="02020603050405020304" pitchFamily="18" charset="0"/>
                <a:cs typeface="Times New Roman" panose="02020603050405020304" pitchFamily="18" charset="0"/>
              </a:rPr>
              <a:t>Secrets</a:t>
            </a:r>
          </a:p>
        </p:txBody>
      </p:sp>
      <p:sp>
        <p:nvSpPr>
          <p:cNvPr id="21" name="TextBox 20"/>
          <p:cNvSpPr txBox="1"/>
          <p:nvPr/>
        </p:nvSpPr>
        <p:spPr>
          <a:xfrm>
            <a:off x="1813056" y="4316455"/>
            <a:ext cx="1644078" cy="615553"/>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Directing</a:t>
            </a:r>
          </a:p>
          <a:p>
            <a:pPr algn="ctr"/>
            <a:r>
              <a:rPr lang="en-US" sz="1100" dirty="0">
                <a:latin typeface="Times New Roman" panose="02020603050405020304" pitchFamily="18" charset="0"/>
                <a:cs typeface="Times New Roman" panose="02020603050405020304" pitchFamily="18" charset="0"/>
              </a:rPr>
              <a:t>Against God’s: Word, Words, Ways &amp; Wisdom</a:t>
            </a:r>
          </a:p>
        </p:txBody>
      </p:sp>
      <p:sp>
        <p:nvSpPr>
          <p:cNvPr id="22" name="TextBox 21"/>
          <p:cNvSpPr txBox="1"/>
          <p:nvPr/>
        </p:nvSpPr>
        <p:spPr>
          <a:xfrm>
            <a:off x="1863608" y="4894547"/>
            <a:ext cx="1526051" cy="615553"/>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Doctrinal</a:t>
            </a:r>
          </a:p>
          <a:p>
            <a:pPr algn="ctr"/>
            <a:r>
              <a:rPr lang="en-US" sz="1100" dirty="0">
                <a:latin typeface="Times New Roman" panose="02020603050405020304" pitchFamily="18" charset="0"/>
                <a:cs typeface="Times New Roman" panose="02020603050405020304" pitchFamily="18" charset="0"/>
              </a:rPr>
              <a:t>Counterfeit Bibles to Phony Walks &amp; Ways </a:t>
            </a:r>
            <a:endParaRPr lang="en-US" sz="105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833910" y="5471815"/>
            <a:ext cx="1599015"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Distressing</a:t>
            </a:r>
          </a:p>
          <a:p>
            <a:pPr algn="ctr"/>
            <a:r>
              <a:rPr lang="en-US" sz="1100" dirty="0">
                <a:latin typeface="Times New Roman" panose="02020603050405020304" pitchFamily="18" charset="0"/>
                <a:cs typeface="Times New Roman" panose="02020603050405020304" pitchFamily="18" charset="0"/>
              </a:rPr>
              <a:t>Disturbance in Soul</a:t>
            </a:r>
          </a:p>
          <a:p>
            <a:pPr algn="ctr"/>
            <a:r>
              <a:rPr lang="en-US" sz="1100" dirty="0">
                <a:latin typeface="Times New Roman" panose="02020603050405020304" pitchFamily="18" charset="0"/>
                <a:cs typeface="Times New Roman" panose="02020603050405020304" pitchFamily="18" charset="0"/>
              </a:rPr>
              <a:t>Distrust in Scriptures</a:t>
            </a:r>
          </a:p>
          <a:p>
            <a:pPr algn="ctr"/>
            <a:r>
              <a:rPr lang="en-US" sz="1100" dirty="0">
                <a:latin typeface="Times New Roman" panose="02020603050405020304" pitchFamily="18" charset="0"/>
                <a:cs typeface="Times New Roman" panose="02020603050405020304" pitchFamily="18" charset="0"/>
              </a:rPr>
              <a:t>Doubts about Salvation</a:t>
            </a:r>
            <a:endParaRPr lang="en-US" sz="105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529065" y="2323080"/>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Physical Baptisms</a:t>
            </a:r>
          </a:p>
        </p:txBody>
      </p:sp>
      <p:sp>
        <p:nvSpPr>
          <p:cNvPr id="27" name="TextBox 26"/>
          <p:cNvSpPr txBox="1"/>
          <p:nvPr/>
        </p:nvSpPr>
        <p:spPr>
          <a:xfrm>
            <a:off x="3521113" y="2594441"/>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Apostles Doctrine</a:t>
            </a:r>
          </a:p>
        </p:txBody>
      </p:sp>
      <p:sp>
        <p:nvSpPr>
          <p:cNvPr id="34" name="TextBox 33"/>
          <p:cNvSpPr txBox="1"/>
          <p:nvPr/>
        </p:nvSpPr>
        <p:spPr>
          <a:xfrm>
            <a:off x="3518013" y="2881823"/>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Apostles Fellowship</a:t>
            </a:r>
          </a:p>
        </p:txBody>
      </p:sp>
      <p:sp>
        <p:nvSpPr>
          <p:cNvPr id="35" name="TextBox 34"/>
          <p:cNvSpPr txBox="1"/>
          <p:nvPr/>
        </p:nvSpPr>
        <p:spPr>
          <a:xfrm>
            <a:off x="3521116" y="3181211"/>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Breaking of Bread</a:t>
            </a:r>
          </a:p>
        </p:txBody>
      </p:sp>
      <p:sp>
        <p:nvSpPr>
          <p:cNvPr id="37" name="TextBox 36"/>
          <p:cNvSpPr txBox="1"/>
          <p:nvPr/>
        </p:nvSpPr>
        <p:spPr>
          <a:xfrm>
            <a:off x="3527414" y="3493951"/>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Imitation Prayer</a:t>
            </a:r>
          </a:p>
        </p:txBody>
      </p:sp>
      <p:sp>
        <p:nvSpPr>
          <p:cNvPr id="38" name="TextBox 37"/>
          <p:cNvSpPr txBox="1"/>
          <p:nvPr/>
        </p:nvSpPr>
        <p:spPr>
          <a:xfrm>
            <a:off x="3481054" y="4067146"/>
            <a:ext cx="1734290"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False Signs, Miracles</a:t>
            </a:r>
          </a:p>
          <a:p>
            <a:pPr algn="ctr"/>
            <a:r>
              <a:rPr lang="en-US" sz="1200" dirty="0">
                <a:latin typeface="Times New Roman" panose="02020603050405020304" pitchFamily="18" charset="0"/>
                <a:cs typeface="Times New Roman" panose="02020603050405020304" pitchFamily="18" charset="0"/>
              </a:rPr>
              <a:t> and Wonders</a:t>
            </a:r>
          </a:p>
        </p:txBody>
      </p:sp>
      <p:sp>
        <p:nvSpPr>
          <p:cNvPr id="39" name="TextBox 38"/>
          <p:cNvSpPr txBox="1"/>
          <p:nvPr/>
        </p:nvSpPr>
        <p:spPr>
          <a:xfrm>
            <a:off x="3526553" y="3790147"/>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Fear of God’s Severity</a:t>
            </a:r>
          </a:p>
        </p:txBody>
      </p:sp>
      <p:sp>
        <p:nvSpPr>
          <p:cNvPr id="41" name="TextBox 40"/>
          <p:cNvSpPr txBox="1"/>
          <p:nvPr/>
        </p:nvSpPr>
        <p:spPr>
          <a:xfrm>
            <a:off x="3521113" y="4549229"/>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New Tongues</a:t>
            </a:r>
          </a:p>
        </p:txBody>
      </p:sp>
      <p:sp>
        <p:nvSpPr>
          <p:cNvPr id="42" name="TextBox 41"/>
          <p:cNvSpPr txBox="1"/>
          <p:nvPr/>
        </p:nvSpPr>
        <p:spPr>
          <a:xfrm>
            <a:off x="3518015" y="4798219"/>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Unity Demanded</a:t>
            </a:r>
          </a:p>
        </p:txBody>
      </p:sp>
      <p:sp>
        <p:nvSpPr>
          <p:cNvPr id="43" name="TextBox 42"/>
          <p:cNvSpPr txBox="1"/>
          <p:nvPr/>
        </p:nvSpPr>
        <p:spPr>
          <a:xfrm>
            <a:off x="3518014" y="5081563"/>
            <a:ext cx="1640983"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Sold / Give Away</a:t>
            </a:r>
          </a:p>
          <a:p>
            <a:pPr algn="ctr"/>
            <a:r>
              <a:rPr lang="en-US" sz="1200" dirty="0">
                <a:latin typeface="Times New Roman" panose="02020603050405020304" pitchFamily="18" charset="0"/>
                <a:cs typeface="Times New Roman" panose="02020603050405020304" pitchFamily="18" charset="0"/>
              </a:rPr>
              <a:t>All Possessions</a:t>
            </a:r>
          </a:p>
        </p:txBody>
      </p:sp>
      <p:sp>
        <p:nvSpPr>
          <p:cNvPr id="44" name="TextBox 43"/>
          <p:cNvSpPr txBox="1"/>
          <p:nvPr/>
        </p:nvSpPr>
        <p:spPr>
          <a:xfrm>
            <a:off x="3428858" y="5524434"/>
            <a:ext cx="1825497"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Continue ‘Daily’ with One Accord in the Temple</a:t>
            </a:r>
          </a:p>
        </p:txBody>
      </p:sp>
      <p:sp>
        <p:nvSpPr>
          <p:cNvPr id="45" name="TextBox 44"/>
          <p:cNvSpPr txBox="1"/>
          <p:nvPr/>
        </p:nvSpPr>
        <p:spPr>
          <a:xfrm>
            <a:off x="3284272" y="6362785"/>
            <a:ext cx="2125544"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Sought Favor with</a:t>
            </a:r>
          </a:p>
          <a:p>
            <a:pPr algn="ctr"/>
            <a:r>
              <a:rPr lang="en-US" sz="1200" dirty="0">
                <a:latin typeface="Times New Roman" panose="02020603050405020304" pitchFamily="18" charset="0"/>
                <a:cs typeface="Times New Roman" panose="02020603050405020304" pitchFamily="18" charset="0"/>
              </a:rPr>
              <a:t> all the People</a:t>
            </a:r>
          </a:p>
        </p:txBody>
      </p:sp>
      <p:sp>
        <p:nvSpPr>
          <p:cNvPr id="46" name="TextBox 45"/>
          <p:cNvSpPr txBox="1"/>
          <p:nvPr/>
        </p:nvSpPr>
        <p:spPr>
          <a:xfrm>
            <a:off x="3525966" y="5960568"/>
            <a:ext cx="1640983"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Gladness from </a:t>
            </a:r>
          </a:p>
          <a:p>
            <a:pPr algn="ctr"/>
            <a:r>
              <a:rPr lang="en-US" sz="1200" dirty="0">
                <a:latin typeface="Times New Roman" panose="02020603050405020304" pitchFamily="18" charset="0"/>
                <a:cs typeface="Times New Roman" panose="02020603050405020304" pitchFamily="18" charset="0"/>
              </a:rPr>
              <a:t>False Unity</a:t>
            </a:r>
          </a:p>
        </p:txBody>
      </p:sp>
      <p:sp>
        <p:nvSpPr>
          <p:cNvPr id="15" name="TextBox 14"/>
          <p:cNvSpPr txBox="1"/>
          <p:nvPr/>
        </p:nvSpPr>
        <p:spPr>
          <a:xfrm>
            <a:off x="5369982" y="2321645"/>
            <a:ext cx="1479066"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Appearance</a:t>
            </a:r>
          </a:p>
          <a:p>
            <a:pPr algn="ctr"/>
            <a:r>
              <a:rPr lang="en-US" sz="1100" dirty="0">
                <a:latin typeface="Times New Roman" panose="02020603050405020304" pitchFamily="18" charset="0"/>
                <a:cs typeface="Times New Roman" panose="02020603050405020304" pitchFamily="18" charset="0"/>
              </a:rPr>
              <a:t>Professional</a:t>
            </a:r>
          </a:p>
          <a:p>
            <a:pPr algn="ctr"/>
            <a:r>
              <a:rPr lang="en-US" sz="1100" dirty="0">
                <a:latin typeface="Times New Roman" panose="02020603050405020304" pitchFamily="18" charset="0"/>
                <a:cs typeface="Times New Roman" panose="02020603050405020304" pitchFamily="18" charset="0"/>
              </a:rPr>
              <a:t>Pleasing</a:t>
            </a:r>
          </a:p>
          <a:p>
            <a:pPr algn="ctr"/>
            <a:r>
              <a:rPr lang="en-US" sz="1100" dirty="0">
                <a:latin typeface="Times New Roman" panose="02020603050405020304" pitchFamily="18" charset="0"/>
                <a:cs typeface="Times New Roman" panose="02020603050405020304" pitchFamily="18" charset="0"/>
              </a:rPr>
              <a:t>Phony</a:t>
            </a:r>
          </a:p>
        </p:txBody>
      </p:sp>
      <p:sp>
        <p:nvSpPr>
          <p:cNvPr id="47" name="TextBox 46"/>
          <p:cNvSpPr txBox="1"/>
          <p:nvPr/>
        </p:nvSpPr>
        <p:spPr>
          <a:xfrm>
            <a:off x="5361297" y="3123025"/>
            <a:ext cx="1479066" cy="95410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Attitude</a:t>
            </a:r>
          </a:p>
          <a:p>
            <a:pPr algn="ctr"/>
            <a:r>
              <a:rPr lang="en-US" sz="1100" dirty="0">
                <a:latin typeface="Times New Roman" panose="02020603050405020304" pitchFamily="18" charset="0"/>
                <a:cs typeface="Times New Roman" panose="02020603050405020304" pitchFamily="18" charset="0"/>
              </a:rPr>
              <a:t>Causes Deception</a:t>
            </a:r>
          </a:p>
          <a:p>
            <a:pPr algn="ctr"/>
            <a:r>
              <a:rPr lang="en-US" sz="1100" dirty="0">
                <a:latin typeface="Times New Roman" panose="02020603050405020304" pitchFamily="18" charset="0"/>
                <a:cs typeface="Times New Roman" panose="02020603050405020304" pitchFamily="18" charset="0"/>
              </a:rPr>
              <a:t>Creates Division</a:t>
            </a:r>
          </a:p>
          <a:p>
            <a:pPr algn="ctr"/>
            <a:r>
              <a:rPr lang="en-US" sz="1100" dirty="0">
                <a:latin typeface="Times New Roman" panose="02020603050405020304" pitchFamily="18" charset="0"/>
                <a:cs typeface="Times New Roman" panose="02020603050405020304" pitchFamily="18" charset="0"/>
              </a:rPr>
              <a:t>Contradicts Doctrine</a:t>
            </a:r>
          </a:p>
          <a:p>
            <a:pPr algn="ctr"/>
            <a:r>
              <a:rPr lang="en-US" sz="1100" dirty="0">
                <a:latin typeface="Times New Roman" panose="02020603050405020304" pitchFamily="18" charset="0"/>
                <a:cs typeface="Times New Roman" panose="02020603050405020304" pitchFamily="18" charset="0"/>
              </a:rPr>
              <a:t>Circulates Doubt</a:t>
            </a:r>
          </a:p>
        </p:txBody>
      </p:sp>
      <p:sp>
        <p:nvSpPr>
          <p:cNvPr id="48" name="TextBox 47"/>
          <p:cNvSpPr txBox="1"/>
          <p:nvPr/>
        </p:nvSpPr>
        <p:spPr>
          <a:xfrm>
            <a:off x="5364316" y="4057357"/>
            <a:ext cx="1479066"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Appetites</a:t>
            </a:r>
          </a:p>
          <a:p>
            <a:pPr algn="ctr"/>
            <a:r>
              <a:rPr lang="en-US" sz="1100" dirty="0">
                <a:latin typeface="Times New Roman" panose="02020603050405020304" pitchFamily="18" charset="0"/>
                <a:cs typeface="Times New Roman" panose="02020603050405020304" pitchFamily="18" charset="0"/>
              </a:rPr>
              <a:t>Wealth</a:t>
            </a:r>
          </a:p>
          <a:p>
            <a:pPr algn="ctr"/>
            <a:r>
              <a:rPr lang="en-US" sz="1100" dirty="0">
                <a:latin typeface="Times New Roman" panose="02020603050405020304" pitchFamily="18" charset="0"/>
                <a:cs typeface="Times New Roman" panose="02020603050405020304" pitchFamily="18" charset="0"/>
              </a:rPr>
              <a:t>Women</a:t>
            </a:r>
          </a:p>
          <a:p>
            <a:pPr algn="ctr"/>
            <a:r>
              <a:rPr lang="en-US" sz="1100" dirty="0">
                <a:latin typeface="Times New Roman" panose="02020603050405020304" pitchFamily="18" charset="0"/>
                <a:cs typeface="Times New Roman" panose="02020603050405020304" pitchFamily="18" charset="0"/>
              </a:rPr>
              <a:t>The Weak</a:t>
            </a:r>
            <a:endParaRPr lang="en-US" sz="105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5359413" y="4886497"/>
            <a:ext cx="1479066" cy="1292662"/>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Abilities</a:t>
            </a:r>
          </a:p>
          <a:p>
            <a:pPr algn="ctr"/>
            <a:r>
              <a:rPr lang="en-US" sz="1100" dirty="0">
                <a:latin typeface="Times New Roman" panose="02020603050405020304" pitchFamily="18" charset="0"/>
                <a:cs typeface="Times New Roman" panose="02020603050405020304" pitchFamily="18" charset="0"/>
              </a:rPr>
              <a:t>None to Perceive</a:t>
            </a:r>
          </a:p>
          <a:p>
            <a:pPr algn="ctr"/>
            <a:r>
              <a:rPr lang="en-US" sz="1100" dirty="0">
                <a:latin typeface="Times New Roman" panose="02020603050405020304" pitchFamily="18" charset="0"/>
                <a:cs typeface="Times New Roman" panose="02020603050405020304" pitchFamily="18" charset="0"/>
              </a:rPr>
              <a:t>the Truth!</a:t>
            </a:r>
          </a:p>
          <a:p>
            <a:pPr algn="ctr"/>
            <a:r>
              <a:rPr lang="en-US" sz="1100" dirty="0">
                <a:latin typeface="Times New Roman" panose="02020603050405020304" pitchFamily="18" charset="0"/>
                <a:cs typeface="Times New Roman" panose="02020603050405020304" pitchFamily="18" charset="0"/>
              </a:rPr>
              <a:t>None to Preach</a:t>
            </a:r>
          </a:p>
          <a:p>
            <a:pPr algn="ctr"/>
            <a:r>
              <a:rPr lang="en-US" sz="1100" dirty="0">
                <a:latin typeface="Times New Roman" panose="02020603050405020304" pitchFamily="18" charset="0"/>
                <a:cs typeface="Times New Roman" panose="02020603050405020304" pitchFamily="18" charset="0"/>
              </a:rPr>
              <a:t>the Truth!</a:t>
            </a:r>
          </a:p>
          <a:p>
            <a:pPr algn="ctr"/>
            <a:r>
              <a:rPr lang="en-US" sz="1100" dirty="0">
                <a:latin typeface="Times New Roman" panose="02020603050405020304" pitchFamily="18" charset="0"/>
                <a:cs typeface="Times New Roman" panose="02020603050405020304" pitchFamily="18" charset="0"/>
              </a:rPr>
              <a:t>None to Practice</a:t>
            </a:r>
          </a:p>
          <a:p>
            <a:pPr algn="ctr"/>
            <a:r>
              <a:rPr lang="en-US" sz="1100" dirty="0">
                <a:latin typeface="Times New Roman" panose="02020603050405020304" pitchFamily="18" charset="0"/>
                <a:cs typeface="Times New Roman" panose="02020603050405020304" pitchFamily="18" charset="0"/>
              </a:rPr>
              <a:t>the Truth!</a:t>
            </a:r>
          </a:p>
        </p:txBody>
      </p:sp>
      <p:sp>
        <p:nvSpPr>
          <p:cNvPr id="16" name="TextBox 15"/>
          <p:cNvSpPr txBox="1"/>
          <p:nvPr/>
        </p:nvSpPr>
        <p:spPr>
          <a:xfrm>
            <a:off x="6776410" y="2333097"/>
            <a:ext cx="1619146" cy="938719"/>
          </a:xfrm>
          <a:prstGeom prst="rect">
            <a:avLst/>
          </a:prstGeom>
          <a:noFill/>
        </p:spPr>
        <p:txBody>
          <a:bodyPr wrap="square" rtlCol="0">
            <a:spAutoFit/>
          </a:bodyPr>
          <a:lstStyle/>
          <a:p>
            <a:pPr algn="ctr"/>
            <a:r>
              <a:rPr lang="en-US" sz="1100" b="1" dirty="0">
                <a:latin typeface="Times New Roman" panose="02020603050405020304" pitchFamily="18" charset="0"/>
                <a:cs typeface="Times New Roman" panose="02020603050405020304" pitchFamily="18" charset="0"/>
              </a:rPr>
              <a:t>Signs</a:t>
            </a:r>
            <a:r>
              <a:rPr lang="en-US" sz="1100" dirty="0">
                <a:latin typeface="Times New Roman" panose="02020603050405020304" pitchFamily="18" charset="0"/>
                <a:cs typeface="Times New Roman" panose="02020603050405020304" pitchFamily="18" charset="0"/>
              </a:rPr>
              <a:t> were ‘to’ the Jews during the days of the  Gospels, NOT ‘to’ the Gentiles today during the </a:t>
            </a:r>
            <a:r>
              <a:rPr lang="en-US" sz="1100" i="1" dirty="0">
                <a:latin typeface="Times New Roman" panose="02020603050405020304" pitchFamily="18" charset="0"/>
                <a:cs typeface="Times New Roman" panose="02020603050405020304" pitchFamily="18" charset="0"/>
              </a:rPr>
              <a:t>‘dispensation of grace</a:t>
            </a:r>
            <a:r>
              <a:rPr lang="en-US" sz="1100" dirty="0">
                <a:latin typeface="Times New Roman" panose="02020603050405020304" pitchFamily="18" charset="0"/>
                <a:cs typeface="Times New Roman" panose="02020603050405020304" pitchFamily="18" charset="0"/>
              </a:rPr>
              <a:t>’</a:t>
            </a:r>
          </a:p>
        </p:txBody>
      </p:sp>
      <p:sp>
        <p:nvSpPr>
          <p:cNvPr id="50" name="TextBox 49"/>
          <p:cNvSpPr txBox="1"/>
          <p:nvPr/>
        </p:nvSpPr>
        <p:spPr>
          <a:xfrm>
            <a:off x="6833547" y="4136816"/>
            <a:ext cx="1490057" cy="1277273"/>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The </a:t>
            </a:r>
            <a:r>
              <a:rPr lang="en-US" sz="1100" b="1" dirty="0">
                <a:latin typeface="Times New Roman" panose="02020603050405020304" pitchFamily="18" charset="0"/>
                <a:cs typeface="Times New Roman" panose="02020603050405020304" pitchFamily="18" charset="0"/>
              </a:rPr>
              <a:t>signs</a:t>
            </a:r>
            <a:r>
              <a:rPr lang="en-US" sz="1100" dirty="0">
                <a:latin typeface="Times New Roman" panose="02020603050405020304" pitchFamily="18" charset="0"/>
                <a:cs typeface="Times New Roman" panose="02020603050405020304" pitchFamily="18" charset="0"/>
              </a:rPr>
              <a:t> that God did in the </a:t>
            </a:r>
            <a:r>
              <a:rPr lang="en-US" sz="1100" i="1" dirty="0">
                <a:latin typeface="Times New Roman" panose="02020603050405020304" pitchFamily="18" charset="0"/>
                <a:cs typeface="Times New Roman" panose="02020603050405020304" pitchFamily="18" charset="0"/>
              </a:rPr>
              <a:t>PAST</a:t>
            </a:r>
            <a:r>
              <a:rPr lang="en-US" sz="1100" dirty="0">
                <a:latin typeface="Times New Roman" panose="02020603050405020304" pitchFamily="18" charset="0"/>
                <a:cs typeface="Times New Roman" panose="02020603050405020304" pitchFamily="18" charset="0"/>
              </a:rPr>
              <a:t> are now the signs that the Devil does in the </a:t>
            </a:r>
            <a:r>
              <a:rPr lang="en-US" sz="1100" i="1" dirty="0">
                <a:latin typeface="Times New Roman" panose="02020603050405020304" pitchFamily="18" charset="0"/>
                <a:cs typeface="Times New Roman" panose="02020603050405020304" pitchFamily="18" charset="0"/>
              </a:rPr>
              <a:t>PRESENT</a:t>
            </a:r>
            <a:r>
              <a:rPr lang="en-US" sz="1100" dirty="0">
                <a:latin typeface="Times New Roman" panose="02020603050405020304" pitchFamily="18" charset="0"/>
                <a:cs typeface="Times New Roman" panose="02020603050405020304" pitchFamily="18" charset="0"/>
              </a:rPr>
              <a:t> as he performs them for the deceptions of the </a:t>
            </a:r>
            <a:r>
              <a:rPr lang="en-US" sz="1100" i="1" dirty="0">
                <a:latin typeface="Times New Roman" panose="02020603050405020304" pitchFamily="18" charset="0"/>
                <a:cs typeface="Times New Roman" panose="02020603050405020304" pitchFamily="18" charset="0"/>
              </a:rPr>
              <a:t>FUTURE</a:t>
            </a:r>
          </a:p>
        </p:txBody>
      </p:sp>
      <p:sp>
        <p:nvSpPr>
          <p:cNvPr id="51" name="TextBox 50"/>
          <p:cNvSpPr txBox="1"/>
          <p:nvPr/>
        </p:nvSpPr>
        <p:spPr>
          <a:xfrm>
            <a:off x="6825596" y="3204334"/>
            <a:ext cx="1490057" cy="938719"/>
          </a:xfrm>
          <a:prstGeom prst="rect">
            <a:avLst/>
          </a:prstGeom>
          <a:noFill/>
        </p:spPr>
        <p:txBody>
          <a:bodyPr wrap="square" rtlCol="0">
            <a:spAutoFit/>
          </a:bodyPr>
          <a:lstStyle/>
          <a:p>
            <a:pPr algn="ctr"/>
            <a:r>
              <a:rPr lang="en-US" sz="1100" b="1" dirty="0">
                <a:latin typeface="Times New Roman" panose="02020603050405020304" pitchFamily="18" charset="0"/>
                <a:cs typeface="Times New Roman" panose="02020603050405020304" pitchFamily="18" charset="0"/>
              </a:rPr>
              <a:t>Signs</a:t>
            </a:r>
            <a:r>
              <a:rPr lang="en-US" sz="1100" dirty="0">
                <a:latin typeface="Times New Roman" panose="02020603050405020304" pitchFamily="18" charset="0"/>
                <a:cs typeface="Times New Roman" panose="02020603050405020304" pitchFamily="18" charset="0"/>
              </a:rPr>
              <a:t> were for confirming the </a:t>
            </a:r>
          </a:p>
          <a:p>
            <a:pPr algn="ctr"/>
            <a:r>
              <a:rPr lang="en-US" sz="1100" i="1" dirty="0">
                <a:latin typeface="Times New Roman" panose="02020603050405020304" pitchFamily="18" charset="0"/>
                <a:cs typeface="Times New Roman" panose="02020603050405020304" pitchFamily="18" charset="0"/>
              </a:rPr>
              <a:t>‘Great Commission</a:t>
            </a:r>
            <a:r>
              <a:rPr lang="en-US" sz="1100" dirty="0">
                <a:latin typeface="Times New Roman" panose="02020603050405020304" pitchFamily="18" charset="0"/>
                <a:cs typeface="Times New Roman" panose="02020603050405020304" pitchFamily="18" charset="0"/>
              </a:rPr>
              <a:t>’ during the days of the Gospels</a:t>
            </a:r>
          </a:p>
        </p:txBody>
      </p:sp>
      <p:sp>
        <p:nvSpPr>
          <p:cNvPr id="17" name="TextBox 16"/>
          <p:cNvSpPr txBox="1"/>
          <p:nvPr/>
        </p:nvSpPr>
        <p:spPr>
          <a:xfrm>
            <a:off x="8415499" y="2336326"/>
            <a:ext cx="1640983" cy="969496"/>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Was Formed in Eternity</a:t>
            </a:r>
          </a:p>
          <a:p>
            <a:pPr algn="ctr"/>
            <a:r>
              <a:rPr lang="en-US" sz="1100" dirty="0">
                <a:latin typeface="Times New Roman" panose="02020603050405020304" pitchFamily="18" charset="0"/>
                <a:cs typeface="Times New Roman" panose="02020603050405020304" pitchFamily="18" charset="0"/>
              </a:rPr>
              <a:t>But not as Jesus’ brother or /God manifest in the flesh’</a:t>
            </a:r>
            <a:endParaRPr lang="en-US" sz="105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8485398" y="3404598"/>
            <a:ext cx="1493952" cy="172354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Is Feminine</a:t>
            </a:r>
          </a:p>
          <a:p>
            <a:pPr algn="ctr"/>
            <a:r>
              <a:rPr lang="en-US" sz="1100" dirty="0">
                <a:latin typeface="Times New Roman" panose="02020603050405020304" pitchFamily="18" charset="0"/>
                <a:cs typeface="Times New Roman" panose="02020603050405020304" pitchFamily="18" charset="0"/>
              </a:rPr>
              <a:t>Images always show long hair, soft lips, etc.</a:t>
            </a:r>
          </a:p>
          <a:p>
            <a:pPr algn="ctr"/>
            <a:endParaRPr lang="en-US" sz="300" dirty="0">
              <a:latin typeface="Times New Roman" panose="02020603050405020304" pitchFamily="18" charset="0"/>
              <a:cs typeface="Times New Roman" panose="02020603050405020304" pitchFamily="18" charset="0"/>
            </a:endParaRPr>
          </a:p>
          <a:p>
            <a:pPr algn="ctr"/>
            <a:r>
              <a:rPr lang="en-US" sz="1100" dirty="0">
                <a:latin typeface="Times New Roman" panose="02020603050405020304" pitchFamily="18" charset="0"/>
                <a:cs typeface="Times New Roman" panose="02020603050405020304" pitchFamily="18" charset="0"/>
              </a:rPr>
              <a:t>Portrayed as either soft, married or as sodomite, ‘gay’, or whatever you want him to be for you – your pal, buddy, etc.</a:t>
            </a:r>
          </a:p>
        </p:txBody>
      </p:sp>
      <p:sp>
        <p:nvSpPr>
          <p:cNvPr id="53" name="TextBox 52"/>
          <p:cNvSpPr txBox="1"/>
          <p:nvPr/>
        </p:nvSpPr>
        <p:spPr>
          <a:xfrm>
            <a:off x="8669259" y="5125879"/>
            <a:ext cx="1116060" cy="615553"/>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Is Frail</a:t>
            </a:r>
            <a:endParaRPr lang="en-US" sz="1100" b="1" dirty="0">
              <a:latin typeface="Times New Roman" panose="02020603050405020304" pitchFamily="18" charset="0"/>
              <a:cs typeface="Times New Roman" panose="02020603050405020304" pitchFamily="18" charset="0"/>
            </a:endParaRPr>
          </a:p>
          <a:p>
            <a:pPr algn="ctr"/>
            <a:r>
              <a:rPr lang="en-US" sz="1100" dirty="0">
                <a:latin typeface="Times New Roman" panose="02020603050405020304" pitchFamily="18" charset="0"/>
                <a:cs typeface="Times New Roman" panose="02020603050405020304" pitchFamily="18" charset="0"/>
              </a:rPr>
              <a:t>In his Physique</a:t>
            </a:r>
          </a:p>
          <a:p>
            <a:pPr algn="ctr"/>
            <a:r>
              <a:rPr lang="en-US" sz="1100" dirty="0">
                <a:latin typeface="Times New Roman" panose="02020603050405020304" pitchFamily="18" charset="0"/>
                <a:cs typeface="Times New Roman" panose="02020603050405020304" pitchFamily="18" charset="0"/>
              </a:rPr>
              <a:t>In his Preaching</a:t>
            </a:r>
            <a:endParaRPr lang="en-US" sz="105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8520326" y="5835720"/>
            <a:ext cx="1413926"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Is a Failure</a:t>
            </a:r>
            <a:r>
              <a:rPr lang="en-US" sz="1100" dirty="0">
                <a:latin typeface="Times New Roman" panose="02020603050405020304" pitchFamily="18" charset="0"/>
                <a:cs typeface="Times New Roman" panose="02020603050405020304" pitchFamily="18" charset="0"/>
              </a:rPr>
              <a:t>.</a:t>
            </a:r>
          </a:p>
          <a:p>
            <a:pPr algn="ctr"/>
            <a:r>
              <a:rPr lang="en-US" sz="1100" dirty="0">
                <a:latin typeface="Times New Roman" panose="02020603050405020304" pitchFamily="18" charset="0"/>
                <a:cs typeface="Times New Roman" panose="02020603050405020304" pitchFamily="18" charset="0"/>
              </a:rPr>
              <a:t>Unable to save</a:t>
            </a:r>
          </a:p>
          <a:p>
            <a:pPr algn="ctr"/>
            <a:r>
              <a:rPr lang="en-US" sz="1100" dirty="0">
                <a:latin typeface="Times New Roman" panose="02020603050405020304" pitchFamily="18" charset="0"/>
                <a:cs typeface="Times New Roman" panose="02020603050405020304" pitchFamily="18" charset="0"/>
              </a:rPr>
              <a:t>Unable to Secure</a:t>
            </a:r>
          </a:p>
          <a:p>
            <a:pPr algn="ctr"/>
            <a:r>
              <a:rPr lang="en-US" sz="1100" dirty="0">
                <a:latin typeface="Times New Roman" panose="02020603050405020304" pitchFamily="18" charset="0"/>
                <a:cs typeface="Times New Roman" panose="02020603050405020304" pitchFamily="18" charset="0"/>
              </a:rPr>
              <a:t>Unable to Strengthen</a:t>
            </a:r>
          </a:p>
        </p:txBody>
      </p:sp>
      <p:sp>
        <p:nvSpPr>
          <p:cNvPr id="18" name="TextBox 17"/>
          <p:cNvSpPr txBox="1"/>
          <p:nvPr/>
        </p:nvSpPr>
        <p:spPr>
          <a:xfrm>
            <a:off x="10179426" y="2345627"/>
            <a:ext cx="1644630"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Resembles the Trut</a:t>
            </a:r>
            <a:r>
              <a:rPr lang="en-US" sz="1200" dirty="0">
                <a:latin typeface="Times New Roman" panose="02020603050405020304" pitchFamily="18" charset="0"/>
                <a:cs typeface="Times New Roman" panose="02020603050405020304" pitchFamily="18" charset="0"/>
              </a:rPr>
              <a:t>h</a:t>
            </a:r>
          </a:p>
          <a:p>
            <a:pPr algn="ctr"/>
            <a:r>
              <a:rPr lang="en-US" sz="1100" dirty="0">
                <a:latin typeface="Times New Roman" panose="02020603050405020304" pitchFamily="18" charset="0"/>
                <a:cs typeface="Times New Roman" panose="02020603050405020304" pitchFamily="18" charset="0"/>
              </a:rPr>
              <a:t>Appears to be Righteous</a:t>
            </a:r>
          </a:p>
          <a:p>
            <a:pPr algn="ctr"/>
            <a:r>
              <a:rPr lang="en-US" sz="1100" dirty="0">
                <a:latin typeface="Times New Roman" panose="02020603050405020304" pitchFamily="18" charset="0"/>
                <a:cs typeface="Times New Roman" panose="02020603050405020304" pitchFamily="18" charset="0"/>
              </a:rPr>
              <a:t>Appears to be Real</a:t>
            </a:r>
          </a:p>
          <a:p>
            <a:pPr algn="ctr"/>
            <a:r>
              <a:rPr lang="en-US" sz="1100" dirty="0">
                <a:latin typeface="Times New Roman" panose="02020603050405020304" pitchFamily="18" charset="0"/>
                <a:cs typeface="Times New Roman" panose="02020603050405020304" pitchFamily="18" charset="0"/>
              </a:rPr>
              <a:t>Appears to Appeal</a:t>
            </a:r>
          </a:p>
        </p:txBody>
      </p:sp>
      <p:sp>
        <p:nvSpPr>
          <p:cNvPr id="56" name="TextBox 55"/>
          <p:cNvSpPr txBox="1"/>
          <p:nvPr/>
        </p:nvSpPr>
        <p:spPr>
          <a:xfrm>
            <a:off x="10036148" y="3177184"/>
            <a:ext cx="1923440" cy="95410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Removes the Shed Blood</a:t>
            </a:r>
            <a:endParaRPr lang="en-US" sz="1200" dirty="0">
              <a:latin typeface="Times New Roman" panose="02020603050405020304" pitchFamily="18" charset="0"/>
              <a:cs typeface="Times New Roman" panose="02020603050405020304" pitchFamily="18" charset="0"/>
            </a:endParaRPr>
          </a:p>
          <a:p>
            <a:pPr algn="ctr"/>
            <a:r>
              <a:rPr lang="en-US" sz="1100" dirty="0">
                <a:latin typeface="Times New Roman" panose="02020603050405020304" pitchFamily="18" charset="0"/>
                <a:cs typeface="Times New Roman" panose="02020603050405020304" pitchFamily="18" charset="0"/>
              </a:rPr>
              <a:t>Replaces it with Water</a:t>
            </a:r>
          </a:p>
          <a:p>
            <a:pPr algn="ctr"/>
            <a:r>
              <a:rPr lang="en-US" sz="1100" dirty="0">
                <a:latin typeface="Times New Roman" panose="02020603050405020304" pitchFamily="18" charset="0"/>
                <a:cs typeface="Times New Roman" panose="02020603050405020304" pitchFamily="18" charset="0"/>
              </a:rPr>
              <a:t>Replaces it with Works</a:t>
            </a:r>
          </a:p>
          <a:p>
            <a:pPr algn="ctr"/>
            <a:r>
              <a:rPr lang="en-US" sz="1100" dirty="0">
                <a:latin typeface="Times New Roman" panose="02020603050405020304" pitchFamily="18" charset="0"/>
                <a:cs typeface="Times New Roman" panose="02020603050405020304" pitchFamily="18" charset="0"/>
              </a:rPr>
              <a:t>Replaces it with</a:t>
            </a:r>
          </a:p>
          <a:p>
            <a:pPr algn="ctr"/>
            <a:r>
              <a:rPr lang="en-US" sz="1100" dirty="0">
                <a:latin typeface="Times New Roman" panose="02020603050405020304" pitchFamily="18" charset="0"/>
                <a:cs typeface="Times New Roman" panose="02020603050405020304" pitchFamily="18" charset="0"/>
              </a:rPr>
              <a:t>Wishful thinking</a:t>
            </a:r>
          </a:p>
        </p:txBody>
      </p:sp>
      <p:sp>
        <p:nvSpPr>
          <p:cNvPr id="57" name="TextBox 56"/>
          <p:cNvSpPr txBox="1"/>
          <p:nvPr/>
        </p:nvSpPr>
        <p:spPr>
          <a:xfrm>
            <a:off x="10044099" y="4113661"/>
            <a:ext cx="1923440" cy="969496"/>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Rewards Sinner with Good Deeds with a…</a:t>
            </a:r>
          </a:p>
          <a:p>
            <a:pPr algn="ctr"/>
            <a:r>
              <a:rPr lang="en-US" sz="1100" dirty="0">
                <a:latin typeface="Times New Roman" panose="02020603050405020304" pitchFamily="18" charset="0"/>
                <a:cs typeface="Times New Roman" panose="02020603050405020304" pitchFamily="18" charset="0"/>
              </a:rPr>
              <a:t>Plan instead of a Man</a:t>
            </a:r>
          </a:p>
          <a:p>
            <a:pPr algn="ctr"/>
            <a:r>
              <a:rPr lang="en-US" sz="1100" dirty="0">
                <a:latin typeface="Times New Roman" panose="02020603050405020304" pitchFamily="18" charset="0"/>
                <a:cs typeface="Times New Roman" panose="02020603050405020304" pitchFamily="18" charset="0"/>
              </a:rPr>
              <a:t>Pride instead of a Master</a:t>
            </a:r>
          </a:p>
          <a:p>
            <a:pPr algn="ctr"/>
            <a:r>
              <a:rPr lang="en-US" sz="1100" dirty="0">
                <a:latin typeface="Times New Roman" panose="02020603050405020304" pitchFamily="18" charset="0"/>
                <a:cs typeface="Times New Roman" panose="02020603050405020304" pitchFamily="18" charset="0"/>
              </a:rPr>
              <a:t>Payment instead of Mercy</a:t>
            </a:r>
          </a:p>
        </p:txBody>
      </p:sp>
      <p:sp>
        <p:nvSpPr>
          <p:cNvPr id="58" name="TextBox 57"/>
          <p:cNvSpPr txBox="1"/>
          <p:nvPr/>
        </p:nvSpPr>
        <p:spPr>
          <a:xfrm>
            <a:off x="10036217" y="5113318"/>
            <a:ext cx="1923440"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Results in Sorrow</a:t>
            </a:r>
            <a:endParaRPr lang="en-US" sz="1200" dirty="0">
              <a:latin typeface="Times New Roman" panose="02020603050405020304" pitchFamily="18" charset="0"/>
              <a:cs typeface="Times New Roman" panose="02020603050405020304" pitchFamily="18" charset="0"/>
            </a:endParaRPr>
          </a:p>
          <a:p>
            <a:pPr algn="ctr"/>
            <a:r>
              <a:rPr lang="en-US" sz="1100" dirty="0">
                <a:latin typeface="Times New Roman" panose="02020603050405020304" pitchFamily="18" charset="0"/>
                <a:cs typeface="Times New Roman" panose="02020603050405020304" pitchFamily="18" charset="0"/>
              </a:rPr>
              <a:t>Doubts in the Head</a:t>
            </a:r>
          </a:p>
          <a:p>
            <a:pPr algn="ctr"/>
            <a:r>
              <a:rPr lang="en-US" sz="1100" dirty="0">
                <a:latin typeface="Times New Roman" panose="02020603050405020304" pitchFamily="18" charset="0"/>
                <a:cs typeface="Times New Roman" panose="02020603050405020304" pitchFamily="18" charset="0"/>
              </a:rPr>
              <a:t>Deadness in the Heart</a:t>
            </a:r>
          </a:p>
          <a:p>
            <a:pPr algn="ctr"/>
            <a:r>
              <a:rPr lang="en-US" sz="1100" dirty="0">
                <a:latin typeface="Times New Roman" panose="02020603050405020304" pitchFamily="18" charset="0"/>
                <a:cs typeface="Times New Roman" panose="02020603050405020304" pitchFamily="18" charset="0"/>
              </a:rPr>
              <a:t>Damnation for the Soul</a:t>
            </a:r>
          </a:p>
        </p:txBody>
      </p:sp>
      <p:sp>
        <p:nvSpPr>
          <p:cNvPr id="19" name="TextBox 18"/>
          <p:cNvSpPr txBox="1"/>
          <p:nvPr/>
        </p:nvSpPr>
        <p:spPr>
          <a:xfrm>
            <a:off x="1841861" y="6209982"/>
            <a:ext cx="1570566" cy="615553"/>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Deceiving</a:t>
            </a:r>
          </a:p>
          <a:p>
            <a:pPr algn="ctr"/>
            <a:r>
              <a:rPr lang="en-US" sz="1100" dirty="0">
                <a:latin typeface="Times New Roman" panose="02020603050405020304" pitchFamily="18" charset="0"/>
                <a:cs typeface="Times New Roman" panose="02020603050405020304" pitchFamily="18" charset="0"/>
              </a:rPr>
              <a:t>In Final Judgment</a:t>
            </a:r>
          </a:p>
          <a:p>
            <a:pPr algn="ctr"/>
            <a:r>
              <a:rPr lang="en-US" sz="1100" dirty="0">
                <a:latin typeface="Times New Roman" panose="02020603050405020304" pitchFamily="18" charset="0"/>
                <a:cs typeface="Times New Roman" panose="02020603050405020304" pitchFamily="18" charset="0"/>
              </a:rPr>
              <a:t>Fake or Real Saviour</a:t>
            </a:r>
            <a:endParaRPr lang="en-US" sz="105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600558" y="5433655"/>
            <a:ext cx="1971485" cy="1308050"/>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The working of Satan is in all power and </a:t>
            </a:r>
            <a:r>
              <a:rPr lang="en-US" sz="1100" b="1" dirty="0">
                <a:latin typeface="Times New Roman" panose="02020603050405020304" pitchFamily="18" charset="0"/>
                <a:cs typeface="Times New Roman" panose="02020603050405020304" pitchFamily="18" charset="0"/>
              </a:rPr>
              <a:t>signs</a:t>
            </a:r>
            <a:r>
              <a:rPr lang="en-US" sz="1100" dirty="0">
                <a:latin typeface="Times New Roman" panose="02020603050405020304" pitchFamily="18" charset="0"/>
                <a:cs typeface="Times New Roman" panose="02020603050405020304" pitchFamily="18" charset="0"/>
              </a:rPr>
              <a:t> and lying wonders to deceive people into thinking ‘he’ is the real Jesus. </a:t>
            </a:r>
          </a:p>
          <a:p>
            <a:pPr algn="ctr"/>
            <a:endParaRPr lang="en-US" sz="200" dirty="0">
              <a:latin typeface="Times New Roman" panose="02020603050405020304" pitchFamily="18" charset="0"/>
              <a:cs typeface="Times New Roman" panose="02020603050405020304" pitchFamily="18" charset="0"/>
            </a:endParaRPr>
          </a:p>
          <a:p>
            <a:pPr algn="ctr"/>
            <a:r>
              <a:rPr lang="en-US" sz="1100" dirty="0">
                <a:latin typeface="Times New Roman" panose="02020603050405020304" pitchFamily="18" charset="0"/>
                <a:cs typeface="Times New Roman" panose="02020603050405020304" pitchFamily="18" charset="0"/>
              </a:rPr>
              <a:t>Those who are deceived will be part of the devil’s army when the real Jesus does come.</a:t>
            </a:r>
          </a:p>
        </p:txBody>
      </p:sp>
      <p:sp>
        <p:nvSpPr>
          <p:cNvPr id="59" name="TextBox 58"/>
          <p:cNvSpPr txBox="1"/>
          <p:nvPr/>
        </p:nvSpPr>
        <p:spPr>
          <a:xfrm>
            <a:off x="10179426" y="5928309"/>
            <a:ext cx="1780162" cy="830997"/>
          </a:xfrm>
          <a:prstGeom prst="rect">
            <a:avLst/>
          </a:prstGeom>
          <a:noFill/>
        </p:spPr>
        <p:txBody>
          <a:bodyPr wrap="square" rtlCol="0">
            <a:spAutoFit/>
          </a:bodyPr>
          <a:lstStyle/>
          <a:p>
            <a:pPr algn="ctr"/>
            <a:r>
              <a:rPr lang="en-US" sz="1600" b="1" dirty="0"/>
              <a:t>Do you have the Living God </a:t>
            </a:r>
          </a:p>
          <a:p>
            <a:pPr algn="ctr"/>
            <a:r>
              <a:rPr lang="en-US" sz="1600" b="1" dirty="0"/>
              <a:t>or the Imitation?</a:t>
            </a:r>
          </a:p>
        </p:txBody>
      </p:sp>
    </p:spTree>
    <p:extLst>
      <p:ext uri="{BB962C8B-B14F-4D97-AF65-F5344CB8AC3E}">
        <p14:creationId xmlns:p14="http://schemas.microsoft.com/office/powerpoint/2010/main" val="4255525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up)">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up)">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up)">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up)">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up)">
                                      <p:cBhvr>
                                        <p:cTn id="83" dur="5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up)">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up)">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up)">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up)">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500" fill="hold"/>
                                        <p:tgtEl>
                                          <p:spTgt spid="14"/>
                                        </p:tgtEl>
                                        <p:attrNameLst>
                                          <p:attrName>ppt_w</p:attrName>
                                        </p:attrNameLst>
                                      </p:cBhvr>
                                      <p:tavLst>
                                        <p:tav tm="0">
                                          <p:val>
                                            <p:fltVal val="0"/>
                                          </p:val>
                                        </p:tav>
                                        <p:tav tm="100000">
                                          <p:val>
                                            <p:strVal val="#ppt_w"/>
                                          </p:val>
                                        </p:tav>
                                      </p:tavLst>
                                    </p:anim>
                                    <p:anim calcmode="lin" valueType="num">
                                      <p:cBhvr>
                                        <p:cTn id="109" dur="500" fill="hold"/>
                                        <p:tgtEl>
                                          <p:spTgt spid="14"/>
                                        </p:tgtEl>
                                        <p:attrNameLst>
                                          <p:attrName>ppt_h</p:attrName>
                                        </p:attrNameLst>
                                      </p:cBhvr>
                                      <p:tavLst>
                                        <p:tav tm="0">
                                          <p:val>
                                            <p:fltVal val="0"/>
                                          </p:val>
                                        </p:tav>
                                        <p:tav tm="100000">
                                          <p:val>
                                            <p:strVal val="#ppt_h"/>
                                          </p:val>
                                        </p:tav>
                                      </p:tavLst>
                                    </p:anim>
                                    <p:animEffect transition="in" filter="fade">
                                      <p:cBhvr>
                                        <p:cTn id="110" dur="500"/>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500" fill="hold"/>
                                        <p:tgtEl>
                                          <p:spTgt spid="27"/>
                                        </p:tgtEl>
                                        <p:attrNameLst>
                                          <p:attrName>ppt_w</p:attrName>
                                        </p:attrNameLst>
                                      </p:cBhvr>
                                      <p:tavLst>
                                        <p:tav tm="0">
                                          <p:val>
                                            <p:fltVal val="0"/>
                                          </p:val>
                                        </p:tav>
                                        <p:tav tm="100000">
                                          <p:val>
                                            <p:strVal val="#ppt_w"/>
                                          </p:val>
                                        </p:tav>
                                      </p:tavLst>
                                    </p:anim>
                                    <p:anim calcmode="lin" valueType="num">
                                      <p:cBhvr>
                                        <p:cTn id="116" dur="500" fill="hold"/>
                                        <p:tgtEl>
                                          <p:spTgt spid="27"/>
                                        </p:tgtEl>
                                        <p:attrNameLst>
                                          <p:attrName>ppt_h</p:attrName>
                                        </p:attrNameLst>
                                      </p:cBhvr>
                                      <p:tavLst>
                                        <p:tav tm="0">
                                          <p:val>
                                            <p:fltVal val="0"/>
                                          </p:val>
                                        </p:tav>
                                        <p:tav tm="100000">
                                          <p:val>
                                            <p:strVal val="#ppt_h"/>
                                          </p:val>
                                        </p:tav>
                                      </p:tavLst>
                                    </p:anim>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p:cTn id="129" dur="500" fill="hold"/>
                                        <p:tgtEl>
                                          <p:spTgt spid="35"/>
                                        </p:tgtEl>
                                        <p:attrNameLst>
                                          <p:attrName>ppt_w</p:attrName>
                                        </p:attrNameLst>
                                      </p:cBhvr>
                                      <p:tavLst>
                                        <p:tav tm="0">
                                          <p:val>
                                            <p:fltVal val="0"/>
                                          </p:val>
                                        </p:tav>
                                        <p:tav tm="100000">
                                          <p:val>
                                            <p:strVal val="#ppt_w"/>
                                          </p:val>
                                        </p:tav>
                                      </p:tavLst>
                                    </p:anim>
                                    <p:anim calcmode="lin" valueType="num">
                                      <p:cBhvr>
                                        <p:cTn id="130" dur="500" fill="hold"/>
                                        <p:tgtEl>
                                          <p:spTgt spid="35"/>
                                        </p:tgtEl>
                                        <p:attrNameLst>
                                          <p:attrName>ppt_h</p:attrName>
                                        </p:attrNameLst>
                                      </p:cBhvr>
                                      <p:tavLst>
                                        <p:tav tm="0">
                                          <p:val>
                                            <p:fltVal val="0"/>
                                          </p:val>
                                        </p:tav>
                                        <p:tav tm="100000">
                                          <p:val>
                                            <p:strVal val="#ppt_h"/>
                                          </p:val>
                                        </p:tav>
                                      </p:tavLst>
                                    </p:anim>
                                    <p:animEffect transition="in" filter="fade">
                                      <p:cBhvr>
                                        <p:cTn id="131" dur="500"/>
                                        <p:tgtEl>
                                          <p:spTgt spid="35"/>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p:cTn id="136" dur="500" fill="hold"/>
                                        <p:tgtEl>
                                          <p:spTgt spid="37"/>
                                        </p:tgtEl>
                                        <p:attrNameLst>
                                          <p:attrName>ppt_w</p:attrName>
                                        </p:attrNameLst>
                                      </p:cBhvr>
                                      <p:tavLst>
                                        <p:tav tm="0">
                                          <p:val>
                                            <p:fltVal val="0"/>
                                          </p:val>
                                        </p:tav>
                                        <p:tav tm="100000">
                                          <p:val>
                                            <p:strVal val="#ppt_w"/>
                                          </p:val>
                                        </p:tav>
                                      </p:tavLst>
                                    </p:anim>
                                    <p:anim calcmode="lin" valueType="num">
                                      <p:cBhvr>
                                        <p:cTn id="137" dur="500" fill="hold"/>
                                        <p:tgtEl>
                                          <p:spTgt spid="37"/>
                                        </p:tgtEl>
                                        <p:attrNameLst>
                                          <p:attrName>ppt_h</p:attrName>
                                        </p:attrNameLst>
                                      </p:cBhvr>
                                      <p:tavLst>
                                        <p:tav tm="0">
                                          <p:val>
                                            <p:fltVal val="0"/>
                                          </p:val>
                                        </p:tav>
                                        <p:tav tm="100000">
                                          <p:val>
                                            <p:strVal val="#ppt_h"/>
                                          </p:val>
                                        </p:tav>
                                      </p:tavLst>
                                    </p:anim>
                                    <p:animEffect transition="in" filter="fade">
                                      <p:cBhvr>
                                        <p:cTn id="138" dur="500"/>
                                        <p:tgtEl>
                                          <p:spTgt spid="37"/>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fltVal val="0"/>
                                          </p:val>
                                        </p:tav>
                                        <p:tav tm="100000">
                                          <p:val>
                                            <p:strVal val="#ppt_h"/>
                                          </p:val>
                                        </p:tav>
                                      </p:tavLst>
                                    </p:anim>
                                    <p:animEffect transition="in" filter="fade">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38"/>
                                        </p:tgtEl>
                                        <p:attrNameLst>
                                          <p:attrName>style.visibility</p:attrName>
                                        </p:attrNameLst>
                                      </p:cBhvr>
                                      <p:to>
                                        <p:strVal val="visible"/>
                                      </p:to>
                                    </p:set>
                                    <p:anim calcmode="lin" valueType="num">
                                      <p:cBhvr>
                                        <p:cTn id="150" dur="500" fill="hold"/>
                                        <p:tgtEl>
                                          <p:spTgt spid="38"/>
                                        </p:tgtEl>
                                        <p:attrNameLst>
                                          <p:attrName>ppt_w</p:attrName>
                                        </p:attrNameLst>
                                      </p:cBhvr>
                                      <p:tavLst>
                                        <p:tav tm="0">
                                          <p:val>
                                            <p:fltVal val="0"/>
                                          </p:val>
                                        </p:tav>
                                        <p:tav tm="100000">
                                          <p:val>
                                            <p:strVal val="#ppt_w"/>
                                          </p:val>
                                        </p:tav>
                                      </p:tavLst>
                                    </p:anim>
                                    <p:anim calcmode="lin" valueType="num">
                                      <p:cBhvr>
                                        <p:cTn id="151" dur="500" fill="hold"/>
                                        <p:tgtEl>
                                          <p:spTgt spid="38"/>
                                        </p:tgtEl>
                                        <p:attrNameLst>
                                          <p:attrName>ppt_h</p:attrName>
                                        </p:attrNameLst>
                                      </p:cBhvr>
                                      <p:tavLst>
                                        <p:tav tm="0">
                                          <p:val>
                                            <p:fltVal val="0"/>
                                          </p:val>
                                        </p:tav>
                                        <p:tav tm="100000">
                                          <p:val>
                                            <p:strVal val="#ppt_h"/>
                                          </p:val>
                                        </p:tav>
                                      </p:tavLst>
                                    </p:anim>
                                    <p:animEffect transition="in" filter="fade">
                                      <p:cBhvr>
                                        <p:cTn id="152" dur="500"/>
                                        <p:tgtEl>
                                          <p:spTgt spid="38"/>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500" fill="hold"/>
                                        <p:tgtEl>
                                          <p:spTgt spid="41"/>
                                        </p:tgtEl>
                                        <p:attrNameLst>
                                          <p:attrName>ppt_w</p:attrName>
                                        </p:attrNameLst>
                                      </p:cBhvr>
                                      <p:tavLst>
                                        <p:tav tm="0">
                                          <p:val>
                                            <p:fltVal val="0"/>
                                          </p:val>
                                        </p:tav>
                                        <p:tav tm="100000">
                                          <p:val>
                                            <p:strVal val="#ppt_w"/>
                                          </p:val>
                                        </p:tav>
                                      </p:tavLst>
                                    </p:anim>
                                    <p:anim calcmode="lin" valueType="num">
                                      <p:cBhvr>
                                        <p:cTn id="158" dur="500" fill="hold"/>
                                        <p:tgtEl>
                                          <p:spTgt spid="41"/>
                                        </p:tgtEl>
                                        <p:attrNameLst>
                                          <p:attrName>ppt_h</p:attrName>
                                        </p:attrNameLst>
                                      </p:cBhvr>
                                      <p:tavLst>
                                        <p:tav tm="0">
                                          <p:val>
                                            <p:fltVal val="0"/>
                                          </p:val>
                                        </p:tav>
                                        <p:tav tm="100000">
                                          <p:val>
                                            <p:strVal val="#ppt_h"/>
                                          </p:val>
                                        </p:tav>
                                      </p:tavLst>
                                    </p:anim>
                                    <p:animEffect transition="in" filter="fade">
                                      <p:cBhvr>
                                        <p:cTn id="159" dur="500"/>
                                        <p:tgtEl>
                                          <p:spTgt spid="41"/>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grpId="0" nodeType="clickEffect">
                                  <p:stCondLst>
                                    <p:cond delay="0"/>
                                  </p:stCondLst>
                                  <p:childTnLst>
                                    <p:set>
                                      <p:cBhvr>
                                        <p:cTn id="163" dur="1" fill="hold">
                                          <p:stCondLst>
                                            <p:cond delay="0"/>
                                          </p:stCondLst>
                                        </p:cTn>
                                        <p:tgtEl>
                                          <p:spTgt spid="42"/>
                                        </p:tgtEl>
                                        <p:attrNameLst>
                                          <p:attrName>style.visibility</p:attrName>
                                        </p:attrNameLst>
                                      </p:cBhvr>
                                      <p:to>
                                        <p:strVal val="visible"/>
                                      </p:to>
                                    </p:set>
                                    <p:anim calcmode="lin" valueType="num">
                                      <p:cBhvr>
                                        <p:cTn id="164" dur="500" fill="hold"/>
                                        <p:tgtEl>
                                          <p:spTgt spid="42"/>
                                        </p:tgtEl>
                                        <p:attrNameLst>
                                          <p:attrName>ppt_w</p:attrName>
                                        </p:attrNameLst>
                                      </p:cBhvr>
                                      <p:tavLst>
                                        <p:tav tm="0">
                                          <p:val>
                                            <p:fltVal val="0"/>
                                          </p:val>
                                        </p:tav>
                                        <p:tav tm="100000">
                                          <p:val>
                                            <p:strVal val="#ppt_w"/>
                                          </p:val>
                                        </p:tav>
                                      </p:tavLst>
                                    </p:anim>
                                    <p:anim calcmode="lin" valueType="num">
                                      <p:cBhvr>
                                        <p:cTn id="165" dur="500" fill="hold"/>
                                        <p:tgtEl>
                                          <p:spTgt spid="42"/>
                                        </p:tgtEl>
                                        <p:attrNameLst>
                                          <p:attrName>ppt_h</p:attrName>
                                        </p:attrNameLst>
                                      </p:cBhvr>
                                      <p:tavLst>
                                        <p:tav tm="0">
                                          <p:val>
                                            <p:fltVal val="0"/>
                                          </p:val>
                                        </p:tav>
                                        <p:tav tm="100000">
                                          <p:val>
                                            <p:strVal val="#ppt_h"/>
                                          </p:val>
                                        </p:tav>
                                      </p:tavLst>
                                    </p:anim>
                                    <p:animEffect transition="in" filter="fade">
                                      <p:cBhvr>
                                        <p:cTn id="166" dur="500"/>
                                        <p:tgtEl>
                                          <p:spTgt spid="42"/>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grpId="0" nodeType="clickEffect">
                                  <p:stCondLst>
                                    <p:cond delay="0"/>
                                  </p:stCondLst>
                                  <p:childTnLst>
                                    <p:set>
                                      <p:cBhvr>
                                        <p:cTn id="170" dur="1" fill="hold">
                                          <p:stCondLst>
                                            <p:cond delay="0"/>
                                          </p:stCondLst>
                                        </p:cTn>
                                        <p:tgtEl>
                                          <p:spTgt spid="43"/>
                                        </p:tgtEl>
                                        <p:attrNameLst>
                                          <p:attrName>style.visibility</p:attrName>
                                        </p:attrNameLst>
                                      </p:cBhvr>
                                      <p:to>
                                        <p:strVal val="visible"/>
                                      </p:to>
                                    </p:set>
                                    <p:anim calcmode="lin" valueType="num">
                                      <p:cBhvr>
                                        <p:cTn id="171" dur="500" fill="hold"/>
                                        <p:tgtEl>
                                          <p:spTgt spid="43"/>
                                        </p:tgtEl>
                                        <p:attrNameLst>
                                          <p:attrName>ppt_w</p:attrName>
                                        </p:attrNameLst>
                                      </p:cBhvr>
                                      <p:tavLst>
                                        <p:tav tm="0">
                                          <p:val>
                                            <p:fltVal val="0"/>
                                          </p:val>
                                        </p:tav>
                                        <p:tav tm="100000">
                                          <p:val>
                                            <p:strVal val="#ppt_w"/>
                                          </p:val>
                                        </p:tav>
                                      </p:tavLst>
                                    </p:anim>
                                    <p:anim calcmode="lin" valueType="num">
                                      <p:cBhvr>
                                        <p:cTn id="172" dur="500" fill="hold"/>
                                        <p:tgtEl>
                                          <p:spTgt spid="43"/>
                                        </p:tgtEl>
                                        <p:attrNameLst>
                                          <p:attrName>ppt_h</p:attrName>
                                        </p:attrNameLst>
                                      </p:cBhvr>
                                      <p:tavLst>
                                        <p:tav tm="0">
                                          <p:val>
                                            <p:fltVal val="0"/>
                                          </p:val>
                                        </p:tav>
                                        <p:tav tm="100000">
                                          <p:val>
                                            <p:strVal val="#ppt_h"/>
                                          </p:val>
                                        </p:tav>
                                      </p:tavLst>
                                    </p:anim>
                                    <p:animEffect transition="in" filter="fade">
                                      <p:cBhvr>
                                        <p:cTn id="173" dur="500"/>
                                        <p:tgtEl>
                                          <p:spTgt spid="43"/>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grpId="0" nodeType="clickEffect">
                                  <p:stCondLst>
                                    <p:cond delay="0"/>
                                  </p:stCondLst>
                                  <p:childTnLst>
                                    <p:set>
                                      <p:cBhvr>
                                        <p:cTn id="177" dur="1" fill="hold">
                                          <p:stCondLst>
                                            <p:cond delay="0"/>
                                          </p:stCondLst>
                                        </p:cTn>
                                        <p:tgtEl>
                                          <p:spTgt spid="44"/>
                                        </p:tgtEl>
                                        <p:attrNameLst>
                                          <p:attrName>style.visibility</p:attrName>
                                        </p:attrNameLst>
                                      </p:cBhvr>
                                      <p:to>
                                        <p:strVal val="visible"/>
                                      </p:to>
                                    </p:set>
                                    <p:anim calcmode="lin" valueType="num">
                                      <p:cBhvr>
                                        <p:cTn id="178" dur="500" fill="hold"/>
                                        <p:tgtEl>
                                          <p:spTgt spid="44"/>
                                        </p:tgtEl>
                                        <p:attrNameLst>
                                          <p:attrName>ppt_w</p:attrName>
                                        </p:attrNameLst>
                                      </p:cBhvr>
                                      <p:tavLst>
                                        <p:tav tm="0">
                                          <p:val>
                                            <p:fltVal val="0"/>
                                          </p:val>
                                        </p:tav>
                                        <p:tav tm="100000">
                                          <p:val>
                                            <p:strVal val="#ppt_w"/>
                                          </p:val>
                                        </p:tav>
                                      </p:tavLst>
                                    </p:anim>
                                    <p:anim calcmode="lin" valueType="num">
                                      <p:cBhvr>
                                        <p:cTn id="179" dur="500" fill="hold"/>
                                        <p:tgtEl>
                                          <p:spTgt spid="44"/>
                                        </p:tgtEl>
                                        <p:attrNameLst>
                                          <p:attrName>ppt_h</p:attrName>
                                        </p:attrNameLst>
                                      </p:cBhvr>
                                      <p:tavLst>
                                        <p:tav tm="0">
                                          <p:val>
                                            <p:fltVal val="0"/>
                                          </p:val>
                                        </p:tav>
                                        <p:tav tm="100000">
                                          <p:val>
                                            <p:strVal val="#ppt_h"/>
                                          </p:val>
                                        </p:tav>
                                      </p:tavLst>
                                    </p:anim>
                                    <p:animEffect transition="in" filter="fade">
                                      <p:cBhvr>
                                        <p:cTn id="180" dur="500"/>
                                        <p:tgtEl>
                                          <p:spTgt spid="44"/>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46"/>
                                        </p:tgtEl>
                                        <p:attrNameLst>
                                          <p:attrName>style.visibility</p:attrName>
                                        </p:attrNameLst>
                                      </p:cBhvr>
                                      <p:to>
                                        <p:strVal val="visible"/>
                                      </p:to>
                                    </p:set>
                                    <p:anim calcmode="lin" valueType="num">
                                      <p:cBhvr>
                                        <p:cTn id="185" dur="500" fill="hold"/>
                                        <p:tgtEl>
                                          <p:spTgt spid="46"/>
                                        </p:tgtEl>
                                        <p:attrNameLst>
                                          <p:attrName>ppt_w</p:attrName>
                                        </p:attrNameLst>
                                      </p:cBhvr>
                                      <p:tavLst>
                                        <p:tav tm="0">
                                          <p:val>
                                            <p:fltVal val="0"/>
                                          </p:val>
                                        </p:tav>
                                        <p:tav tm="100000">
                                          <p:val>
                                            <p:strVal val="#ppt_w"/>
                                          </p:val>
                                        </p:tav>
                                      </p:tavLst>
                                    </p:anim>
                                    <p:anim calcmode="lin" valueType="num">
                                      <p:cBhvr>
                                        <p:cTn id="186" dur="500" fill="hold"/>
                                        <p:tgtEl>
                                          <p:spTgt spid="46"/>
                                        </p:tgtEl>
                                        <p:attrNameLst>
                                          <p:attrName>ppt_h</p:attrName>
                                        </p:attrNameLst>
                                      </p:cBhvr>
                                      <p:tavLst>
                                        <p:tav tm="0">
                                          <p:val>
                                            <p:fltVal val="0"/>
                                          </p:val>
                                        </p:tav>
                                        <p:tav tm="100000">
                                          <p:val>
                                            <p:strVal val="#ppt_h"/>
                                          </p:val>
                                        </p:tav>
                                      </p:tavLst>
                                    </p:anim>
                                    <p:animEffect transition="in" filter="fade">
                                      <p:cBhvr>
                                        <p:cTn id="187" dur="500"/>
                                        <p:tgtEl>
                                          <p:spTgt spid="46"/>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0" nodeType="clickEffect">
                                  <p:stCondLst>
                                    <p:cond delay="0"/>
                                  </p:stCondLst>
                                  <p:childTnLst>
                                    <p:set>
                                      <p:cBhvr>
                                        <p:cTn id="191" dur="1" fill="hold">
                                          <p:stCondLst>
                                            <p:cond delay="0"/>
                                          </p:stCondLst>
                                        </p:cTn>
                                        <p:tgtEl>
                                          <p:spTgt spid="45"/>
                                        </p:tgtEl>
                                        <p:attrNameLst>
                                          <p:attrName>style.visibility</p:attrName>
                                        </p:attrNameLst>
                                      </p:cBhvr>
                                      <p:to>
                                        <p:strVal val="visible"/>
                                      </p:to>
                                    </p:set>
                                    <p:anim calcmode="lin" valueType="num">
                                      <p:cBhvr>
                                        <p:cTn id="192" dur="500" fill="hold"/>
                                        <p:tgtEl>
                                          <p:spTgt spid="45"/>
                                        </p:tgtEl>
                                        <p:attrNameLst>
                                          <p:attrName>ppt_w</p:attrName>
                                        </p:attrNameLst>
                                      </p:cBhvr>
                                      <p:tavLst>
                                        <p:tav tm="0">
                                          <p:val>
                                            <p:fltVal val="0"/>
                                          </p:val>
                                        </p:tav>
                                        <p:tav tm="100000">
                                          <p:val>
                                            <p:strVal val="#ppt_w"/>
                                          </p:val>
                                        </p:tav>
                                      </p:tavLst>
                                    </p:anim>
                                    <p:anim calcmode="lin" valueType="num">
                                      <p:cBhvr>
                                        <p:cTn id="193" dur="500" fill="hold"/>
                                        <p:tgtEl>
                                          <p:spTgt spid="45"/>
                                        </p:tgtEl>
                                        <p:attrNameLst>
                                          <p:attrName>ppt_h</p:attrName>
                                        </p:attrNameLst>
                                      </p:cBhvr>
                                      <p:tavLst>
                                        <p:tav tm="0">
                                          <p:val>
                                            <p:fltVal val="0"/>
                                          </p:val>
                                        </p:tav>
                                        <p:tav tm="100000">
                                          <p:val>
                                            <p:strVal val="#ppt_h"/>
                                          </p:val>
                                        </p:tav>
                                      </p:tavLst>
                                    </p:anim>
                                    <p:animEffect transition="in" filter="fade">
                                      <p:cBhvr>
                                        <p:cTn id="194" dur="500"/>
                                        <p:tgtEl>
                                          <p:spTgt spid="45"/>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1" fill="hold" grpId="0" nodeType="clickEffect">
                                  <p:stCondLst>
                                    <p:cond delay="0"/>
                                  </p:stCondLst>
                                  <p:childTnLst>
                                    <p:set>
                                      <p:cBhvr>
                                        <p:cTn id="198" dur="1" fill="hold">
                                          <p:stCondLst>
                                            <p:cond delay="0"/>
                                          </p:stCondLst>
                                        </p:cTn>
                                        <p:tgtEl>
                                          <p:spTgt spid="15"/>
                                        </p:tgtEl>
                                        <p:attrNameLst>
                                          <p:attrName>style.visibility</p:attrName>
                                        </p:attrNameLst>
                                      </p:cBhvr>
                                      <p:to>
                                        <p:strVal val="visible"/>
                                      </p:to>
                                    </p:set>
                                    <p:animEffect transition="in" filter="wipe(up)">
                                      <p:cBhvr>
                                        <p:cTn id="199" dur="500"/>
                                        <p:tgtEl>
                                          <p:spTgt spid="15"/>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1" fill="hold" grpId="0" nodeType="clickEffect">
                                  <p:stCondLst>
                                    <p:cond delay="0"/>
                                  </p:stCondLst>
                                  <p:childTnLst>
                                    <p:set>
                                      <p:cBhvr>
                                        <p:cTn id="203" dur="1" fill="hold">
                                          <p:stCondLst>
                                            <p:cond delay="0"/>
                                          </p:stCondLst>
                                        </p:cTn>
                                        <p:tgtEl>
                                          <p:spTgt spid="47"/>
                                        </p:tgtEl>
                                        <p:attrNameLst>
                                          <p:attrName>style.visibility</p:attrName>
                                        </p:attrNameLst>
                                      </p:cBhvr>
                                      <p:to>
                                        <p:strVal val="visible"/>
                                      </p:to>
                                    </p:set>
                                    <p:animEffect transition="in" filter="wipe(up)">
                                      <p:cBhvr>
                                        <p:cTn id="204" dur="500"/>
                                        <p:tgtEl>
                                          <p:spTgt spid="47"/>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1" fill="hold" grpId="0" nodeType="clickEffect">
                                  <p:stCondLst>
                                    <p:cond delay="0"/>
                                  </p:stCondLst>
                                  <p:childTnLst>
                                    <p:set>
                                      <p:cBhvr>
                                        <p:cTn id="208" dur="1" fill="hold">
                                          <p:stCondLst>
                                            <p:cond delay="0"/>
                                          </p:stCondLst>
                                        </p:cTn>
                                        <p:tgtEl>
                                          <p:spTgt spid="48"/>
                                        </p:tgtEl>
                                        <p:attrNameLst>
                                          <p:attrName>style.visibility</p:attrName>
                                        </p:attrNameLst>
                                      </p:cBhvr>
                                      <p:to>
                                        <p:strVal val="visible"/>
                                      </p:to>
                                    </p:set>
                                    <p:animEffect transition="in" filter="wipe(up)">
                                      <p:cBhvr>
                                        <p:cTn id="209" dur="500"/>
                                        <p:tgtEl>
                                          <p:spTgt spid="4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1" fill="hold" grpId="0" nodeType="clickEffect">
                                  <p:stCondLst>
                                    <p:cond delay="0"/>
                                  </p:stCondLst>
                                  <p:childTnLst>
                                    <p:set>
                                      <p:cBhvr>
                                        <p:cTn id="213" dur="1" fill="hold">
                                          <p:stCondLst>
                                            <p:cond delay="0"/>
                                          </p:stCondLst>
                                        </p:cTn>
                                        <p:tgtEl>
                                          <p:spTgt spid="49"/>
                                        </p:tgtEl>
                                        <p:attrNameLst>
                                          <p:attrName>style.visibility</p:attrName>
                                        </p:attrNameLst>
                                      </p:cBhvr>
                                      <p:to>
                                        <p:strVal val="visible"/>
                                      </p:to>
                                    </p:set>
                                    <p:animEffect transition="in" filter="wipe(up)">
                                      <p:cBhvr>
                                        <p:cTn id="214" dur="500"/>
                                        <p:tgtEl>
                                          <p:spTgt spid="49"/>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1" fill="hold" grpId="0" nodeType="clickEffect">
                                  <p:stCondLst>
                                    <p:cond delay="0"/>
                                  </p:stCondLst>
                                  <p:childTnLst>
                                    <p:set>
                                      <p:cBhvr>
                                        <p:cTn id="218" dur="1" fill="hold">
                                          <p:stCondLst>
                                            <p:cond delay="0"/>
                                          </p:stCondLst>
                                        </p:cTn>
                                        <p:tgtEl>
                                          <p:spTgt spid="16"/>
                                        </p:tgtEl>
                                        <p:attrNameLst>
                                          <p:attrName>style.visibility</p:attrName>
                                        </p:attrNameLst>
                                      </p:cBhvr>
                                      <p:to>
                                        <p:strVal val="visible"/>
                                      </p:to>
                                    </p:set>
                                    <p:animEffect transition="in" filter="wipe(up)">
                                      <p:cBhvr>
                                        <p:cTn id="219" dur="500"/>
                                        <p:tgtEl>
                                          <p:spTgt spid="1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1" fill="hold" grpId="0" nodeType="clickEffect">
                                  <p:stCondLst>
                                    <p:cond delay="0"/>
                                  </p:stCondLst>
                                  <p:childTnLst>
                                    <p:set>
                                      <p:cBhvr>
                                        <p:cTn id="223" dur="1" fill="hold">
                                          <p:stCondLst>
                                            <p:cond delay="0"/>
                                          </p:stCondLst>
                                        </p:cTn>
                                        <p:tgtEl>
                                          <p:spTgt spid="51"/>
                                        </p:tgtEl>
                                        <p:attrNameLst>
                                          <p:attrName>style.visibility</p:attrName>
                                        </p:attrNameLst>
                                      </p:cBhvr>
                                      <p:to>
                                        <p:strVal val="visible"/>
                                      </p:to>
                                    </p:set>
                                    <p:animEffect transition="in" filter="wipe(up)">
                                      <p:cBhvr>
                                        <p:cTn id="224" dur="500"/>
                                        <p:tgtEl>
                                          <p:spTgt spid="51"/>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1" fill="hold" grpId="0" nodeType="clickEffect">
                                  <p:stCondLst>
                                    <p:cond delay="0"/>
                                  </p:stCondLst>
                                  <p:childTnLst>
                                    <p:set>
                                      <p:cBhvr>
                                        <p:cTn id="228" dur="1" fill="hold">
                                          <p:stCondLst>
                                            <p:cond delay="0"/>
                                          </p:stCondLst>
                                        </p:cTn>
                                        <p:tgtEl>
                                          <p:spTgt spid="50"/>
                                        </p:tgtEl>
                                        <p:attrNameLst>
                                          <p:attrName>style.visibility</p:attrName>
                                        </p:attrNameLst>
                                      </p:cBhvr>
                                      <p:to>
                                        <p:strVal val="visible"/>
                                      </p:to>
                                    </p:set>
                                    <p:animEffect transition="in" filter="wipe(up)">
                                      <p:cBhvr>
                                        <p:cTn id="229" dur="500"/>
                                        <p:tgtEl>
                                          <p:spTgt spid="50"/>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1" fill="hold" grpId="0" nodeType="clickEffect">
                                  <p:stCondLst>
                                    <p:cond delay="0"/>
                                  </p:stCondLst>
                                  <p:childTnLst>
                                    <p:set>
                                      <p:cBhvr>
                                        <p:cTn id="233" dur="1" fill="hold">
                                          <p:stCondLst>
                                            <p:cond delay="0"/>
                                          </p:stCondLst>
                                        </p:cTn>
                                        <p:tgtEl>
                                          <p:spTgt spid="20"/>
                                        </p:tgtEl>
                                        <p:attrNameLst>
                                          <p:attrName>style.visibility</p:attrName>
                                        </p:attrNameLst>
                                      </p:cBhvr>
                                      <p:to>
                                        <p:strVal val="visible"/>
                                      </p:to>
                                    </p:set>
                                    <p:animEffect transition="in" filter="wipe(up)">
                                      <p:cBhvr>
                                        <p:cTn id="234" dur="500"/>
                                        <p:tgtEl>
                                          <p:spTgt spid="20"/>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1" fill="hold" grpId="0" nodeType="clickEffect">
                                  <p:stCondLst>
                                    <p:cond delay="0"/>
                                  </p:stCondLst>
                                  <p:childTnLst>
                                    <p:set>
                                      <p:cBhvr>
                                        <p:cTn id="238" dur="1" fill="hold">
                                          <p:stCondLst>
                                            <p:cond delay="0"/>
                                          </p:stCondLst>
                                        </p:cTn>
                                        <p:tgtEl>
                                          <p:spTgt spid="17"/>
                                        </p:tgtEl>
                                        <p:attrNameLst>
                                          <p:attrName>style.visibility</p:attrName>
                                        </p:attrNameLst>
                                      </p:cBhvr>
                                      <p:to>
                                        <p:strVal val="visible"/>
                                      </p:to>
                                    </p:set>
                                    <p:animEffect transition="in" filter="wipe(up)">
                                      <p:cBhvr>
                                        <p:cTn id="239" dur="500"/>
                                        <p:tgtEl>
                                          <p:spTgt spid="17"/>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1" fill="hold" grpId="0" nodeType="clickEffect">
                                  <p:stCondLst>
                                    <p:cond delay="0"/>
                                  </p:stCondLst>
                                  <p:childTnLst>
                                    <p:set>
                                      <p:cBhvr>
                                        <p:cTn id="243" dur="1" fill="hold">
                                          <p:stCondLst>
                                            <p:cond delay="0"/>
                                          </p:stCondLst>
                                        </p:cTn>
                                        <p:tgtEl>
                                          <p:spTgt spid="52"/>
                                        </p:tgtEl>
                                        <p:attrNameLst>
                                          <p:attrName>style.visibility</p:attrName>
                                        </p:attrNameLst>
                                      </p:cBhvr>
                                      <p:to>
                                        <p:strVal val="visible"/>
                                      </p:to>
                                    </p:set>
                                    <p:animEffect transition="in" filter="wipe(up)">
                                      <p:cBhvr>
                                        <p:cTn id="244" dur="500"/>
                                        <p:tgtEl>
                                          <p:spTgt spid="52"/>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1" fill="hold" grpId="0" nodeType="clickEffect">
                                  <p:stCondLst>
                                    <p:cond delay="0"/>
                                  </p:stCondLst>
                                  <p:childTnLst>
                                    <p:set>
                                      <p:cBhvr>
                                        <p:cTn id="248" dur="1" fill="hold">
                                          <p:stCondLst>
                                            <p:cond delay="0"/>
                                          </p:stCondLst>
                                        </p:cTn>
                                        <p:tgtEl>
                                          <p:spTgt spid="53"/>
                                        </p:tgtEl>
                                        <p:attrNameLst>
                                          <p:attrName>style.visibility</p:attrName>
                                        </p:attrNameLst>
                                      </p:cBhvr>
                                      <p:to>
                                        <p:strVal val="visible"/>
                                      </p:to>
                                    </p:set>
                                    <p:animEffect transition="in" filter="wipe(up)">
                                      <p:cBhvr>
                                        <p:cTn id="249" dur="500"/>
                                        <p:tgtEl>
                                          <p:spTgt spid="53"/>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1" fill="hold" grpId="0" nodeType="clickEffect">
                                  <p:stCondLst>
                                    <p:cond delay="0"/>
                                  </p:stCondLst>
                                  <p:childTnLst>
                                    <p:set>
                                      <p:cBhvr>
                                        <p:cTn id="253" dur="1" fill="hold">
                                          <p:stCondLst>
                                            <p:cond delay="0"/>
                                          </p:stCondLst>
                                        </p:cTn>
                                        <p:tgtEl>
                                          <p:spTgt spid="54"/>
                                        </p:tgtEl>
                                        <p:attrNameLst>
                                          <p:attrName>style.visibility</p:attrName>
                                        </p:attrNameLst>
                                      </p:cBhvr>
                                      <p:to>
                                        <p:strVal val="visible"/>
                                      </p:to>
                                    </p:set>
                                    <p:animEffect transition="in" filter="wipe(up)">
                                      <p:cBhvr>
                                        <p:cTn id="254" dur="500"/>
                                        <p:tgtEl>
                                          <p:spTgt spid="54"/>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1" fill="hold" grpId="0" nodeType="clickEffect">
                                  <p:stCondLst>
                                    <p:cond delay="0"/>
                                  </p:stCondLst>
                                  <p:childTnLst>
                                    <p:set>
                                      <p:cBhvr>
                                        <p:cTn id="258" dur="1" fill="hold">
                                          <p:stCondLst>
                                            <p:cond delay="0"/>
                                          </p:stCondLst>
                                        </p:cTn>
                                        <p:tgtEl>
                                          <p:spTgt spid="18"/>
                                        </p:tgtEl>
                                        <p:attrNameLst>
                                          <p:attrName>style.visibility</p:attrName>
                                        </p:attrNameLst>
                                      </p:cBhvr>
                                      <p:to>
                                        <p:strVal val="visible"/>
                                      </p:to>
                                    </p:set>
                                    <p:animEffect transition="in" filter="wipe(up)">
                                      <p:cBhvr>
                                        <p:cTn id="259" dur="500"/>
                                        <p:tgtEl>
                                          <p:spTgt spid="18"/>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1" fill="hold" grpId="0" nodeType="clickEffect">
                                  <p:stCondLst>
                                    <p:cond delay="0"/>
                                  </p:stCondLst>
                                  <p:childTnLst>
                                    <p:set>
                                      <p:cBhvr>
                                        <p:cTn id="263" dur="1" fill="hold">
                                          <p:stCondLst>
                                            <p:cond delay="0"/>
                                          </p:stCondLst>
                                        </p:cTn>
                                        <p:tgtEl>
                                          <p:spTgt spid="56"/>
                                        </p:tgtEl>
                                        <p:attrNameLst>
                                          <p:attrName>style.visibility</p:attrName>
                                        </p:attrNameLst>
                                      </p:cBhvr>
                                      <p:to>
                                        <p:strVal val="visible"/>
                                      </p:to>
                                    </p:set>
                                    <p:animEffect transition="in" filter="wipe(up)">
                                      <p:cBhvr>
                                        <p:cTn id="264" dur="500"/>
                                        <p:tgtEl>
                                          <p:spTgt spid="56"/>
                                        </p:tgtEl>
                                      </p:cBhvr>
                                    </p:animEffect>
                                  </p:childTnLst>
                                </p:cTn>
                              </p:par>
                            </p:childTnLst>
                          </p:cTn>
                        </p:par>
                      </p:childTnLst>
                    </p:cTn>
                  </p:par>
                  <p:par>
                    <p:cTn id="265" fill="hold">
                      <p:stCondLst>
                        <p:cond delay="indefinite"/>
                      </p:stCondLst>
                      <p:childTnLst>
                        <p:par>
                          <p:cTn id="266" fill="hold">
                            <p:stCondLst>
                              <p:cond delay="0"/>
                            </p:stCondLst>
                            <p:childTnLst>
                              <p:par>
                                <p:cTn id="267" presetID="22" presetClass="entr" presetSubtype="1" fill="hold" grpId="0" nodeType="clickEffect">
                                  <p:stCondLst>
                                    <p:cond delay="0"/>
                                  </p:stCondLst>
                                  <p:childTnLst>
                                    <p:set>
                                      <p:cBhvr>
                                        <p:cTn id="268" dur="1" fill="hold">
                                          <p:stCondLst>
                                            <p:cond delay="0"/>
                                          </p:stCondLst>
                                        </p:cTn>
                                        <p:tgtEl>
                                          <p:spTgt spid="57"/>
                                        </p:tgtEl>
                                        <p:attrNameLst>
                                          <p:attrName>style.visibility</p:attrName>
                                        </p:attrNameLst>
                                      </p:cBhvr>
                                      <p:to>
                                        <p:strVal val="visible"/>
                                      </p:to>
                                    </p:set>
                                    <p:animEffect transition="in" filter="wipe(up)">
                                      <p:cBhvr>
                                        <p:cTn id="269" dur="500"/>
                                        <p:tgtEl>
                                          <p:spTgt spid="57"/>
                                        </p:tgtEl>
                                      </p:cBhvr>
                                    </p:animEffect>
                                  </p:childTnLst>
                                </p:cTn>
                              </p:par>
                            </p:childTnLst>
                          </p:cTn>
                        </p:par>
                      </p:childTnLst>
                    </p:cTn>
                  </p:par>
                  <p:par>
                    <p:cTn id="270" fill="hold">
                      <p:stCondLst>
                        <p:cond delay="indefinite"/>
                      </p:stCondLst>
                      <p:childTnLst>
                        <p:par>
                          <p:cTn id="271" fill="hold">
                            <p:stCondLst>
                              <p:cond delay="0"/>
                            </p:stCondLst>
                            <p:childTnLst>
                              <p:par>
                                <p:cTn id="272" presetID="22" presetClass="entr" presetSubtype="1" fill="hold" grpId="0" nodeType="clickEffect">
                                  <p:stCondLst>
                                    <p:cond delay="0"/>
                                  </p:stCondLst>
                                  <p:childTnLst>
                                    <p:set>
                                      <p:cBhvr>
                                        <p:cTn id="273" dur="1" fill="hold">
                                          <p:stCondLst>
                                            <p:cond delay="0"/>
                                          </p:stCondLst>
                                        </p:cTn>
                                        <p:tgtEl>
                                          <p:spTgt spid="58"/>
                                        </p:tgtEl>
                                        <p:attrNameLst>
                                          <p:attrName>style.visibility</p:attrName>
                                        </p:attrNameLst>
                                      </p:cBhvr>
                                      <p:to>
                                        <p:strVal val="visible"/>
                                      </p:to>
                                    </p:set>
                                    <p:animEffect transition="in" filter="wipe(up)">
                                      <p:cBhvr>
                                        <p:cTn id="274" dur="500"/>
                                        <p:tgtEl>
                                          <p:spTgt spid="58"/>
                                        </p:tgtEl>
                                      </p:cBhvr>
                                    </p:animEffect>
                                  </p:childTnLst>
                                </p:cTn>
                              </p:par>
                            </p:childTnLst>
                          </p:cTn>
                        </p:par>
                      </p:childTnLst>
                    </p:cTn>
                  </p:par>
                  <p:par>
                    <p:cTn id="275" fill="hold">
                      <p:stCondLst>
                        <p:cond delay="indefinite"/>
                      </p:stCondLst>
                      <p:childTnLst>
                        <p:par>
                          <p:cTn id="276" fill="hold">
                            <p:stCondLst>
                              <p:cond delay="0"/>
                            </p:stCondLst>
                            <p:childTnLst>
                              <p:par>
                                <p:cTn id="277" presetID="31" presetClass="entr" presetSubtype="0" fill="hold" grpId="0" nodeType="clickEffect">
                                  <p:stCondLst>
                                    <p:cond delay="0"/>
                                  </p:stCondLst>
                                  <p:childTnLst>
                                    <p:set>
                                      <p:cBhvr>
                                        <p:cTn id="278" dur="1" fill="hold">
                                          <p:stCondLst>
                                            <p:cond delay="0"/>
                                          </p:stCondLst>
                                        </p:cTn>
                                        <p:tgtEl>
                                          <p:spTgt spid="59"/>
                                        </p:tgtEl>
                                        <p:attrNameLst>
                                          <p:attrName>style.visibility</p:attrName>
                                        </p:attrNameLst>
                                      </p:cBhvr>
                                      <p:to>
                                        <p:strVal val="visible"/>
                                      </p:to>
                                    </p:set>
                                    <p:anim calcmode="lin" valueType="num">
                                      <p:cBhvr>
                                        <p:cTn id="279" dur="1000" fill="hold"/>
                                        <p:tgtEl>
                                          <p:spTgt spid="59"/>
                                        </p:tgtEl>
                                        <p:attrNameLst>
                                          <p:attrName>ppt_w</p:attrName>
                                        </p:attrNameLst>
                                      </p:cBhvr>
                                      <p:tavLst>
                                        <p:tav tm="0">
                                          <p:val>
                                            <p:fltVal val="0"/>
                                          </p:val>
                                        </p:tav>
                                        <p:tav tm="100000">
                                          <p:val>
                                            <p:strVal val="#ppt_w"/>
                                          </p:val>
                                        </p:tav>
                                      </p:tavLst>
                                    </p:anim>
                                    <p:anim calcmode="lin" valueType="num">
                                      <p:cBhvr>
                                        <p:cTn id="280" dur="1000" fill="hold"/>
                                        <p:tgtEl>
                                          <p:spTgt spid="59"/>
                                        </p:tgtEl>
                                        <p:attrNameLst>
                                          <p:attrName>ppt_h</p:attrName>
                                        </p:attrNameLst>
                                      </p:cBhvr>
                                      <p:tavLst>
                                        <p:tav tm="0">
                                          <p:val>
                                            <p:fltVal val="0"/>
                                          </p:val>
                                        </p:tav>
                                        <p:tav tm="100000">
                                          <p:val>
                                            <p:strVal val="#ppt_h"/>
                                          </p:val>
                                        </p:tav>
                                      </p:tavLst>
                                    </p:anim>
                                    <p:anim calcmode="lin" valueType="num">
                                      <p:cBhvr>
                                        <p:cTn id="281" dur="1000" fill="hold"/>
                                        <p:tgtEl>
                                          <p:spTgt spid="59"/>
                                        </p:tgtEl>
                                        <p:attrNameLst>
                                          <p:attrName>style.rotation</p:attrName>
                                        </p:attrNameLst>
                                      </p:cBhvr>
                                      <p:tavLst>
                                        <p:tav tm="0">
                                          <p:val>
                                            <p:fltVal val="90"/>
                                          </p:val>
                                        </p:tav>
                                        <p:tav tm="100000">
                                          <p:val>
                                            <p:fltVal val="0"/>
                                          </p:val>
                                        </p:tav>
                                      </p:tavLst>
                                    </p:anim>
                                    <p:animEffect transition="in" filter="fade">
                                      <p:cBhvr>
                                        <p:cTn id="282"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28" grpId="0"/>
      <p:bldP spid="29" grpId="0"/>
      <p:bldP spid="30" grpId="0"/>
      <p:bldP spid="31" grpId="0"/>
      <p:bldP spid="32" grpId="0"/>
      <p:bldP spid="33" grpId="0"/>
      <p:bldP spid="6" grpId="0"/>
      <p:bldP spid="7" grpId="0"/>
      <p:bldP spid="9" grpId="0"/>
      <p:bldP spid="8" grpId="0"/>
      <p:bldP spid="10" grpId="0"/>
      <p:bldP spid="11" grpId="0"/>
      <p:bldP spid="12" grpId="0"/>
      <p:bldP spid="13" grpId="0"/>
      <p:bldP spid="21" grpId="0"/>
      <p:bldP spid="22" grpId="0"/>
      <p:bldP spid="23" grpId="0"/>
      <p:bldP spid="14" grpId="0"/>
      <p:bldP spid="27" grpId="0"/>
      <p:bldP spid="34" grpId="0"/>
      <p:bldP spid="35" grpId="0"/>
      <p:bldP spid="37" grpId="0"/>
      <p:bldP spid="38" grpId="0"/>
      <p:bldP spid="39" grpId="0"/>
      <p:bldP spid="41" grpId="0"/>
      <p:bldP spid="42" grpId="0"/>
      <p:bldP spid="43" grpId="0"/>
      <p:bldP spid="44" grpId="0"/>
      <p:bldP spid="45" grpId="0"/>
      <p:bldP spid="46" grpId="0"/>
      <p:bldP spid="15" grpId="0"/>
      <p:bldP spid="47" grpId="0"/>
      <p:bldP spid="48" grpId="0"/>
      <p:bldP spid="49" grpId="0"/>
      <p:bldP spid="16" grpId="0"/>
      <p:bldP spid="50" grpId="0"/>
      <p:bldP spid="51" grpId="0"/>
      <p:bldP spid="17" grpId="0"/>
      <p:bldP spid="52" grpId="0"/>
      <p:bldP spid="53" grpId="0"/>
      <p:bldP spid="54" grpId="0"/>
      <p:bldP spid="18" grpId="0"/>
      <p:bldP spid="56" grpId="0"/>
      <p:bldP spid="57" grpId="0"/>
      <p:bldP spid="58" grpId="0"/>
      <p:bldP spid="19" grpId="0"/>
      <p:bldP spid="20"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0668607"/>
              </p:ext>
            </p:extLst>
          </p:nvPr>
        </p:nvGraphicFramePr>
        <p:xfrm>
          <a:off x="1017767" y="500932"/>
          <a:ext cx="11028459" cy="5184251"/>
        </p:xfrm>
        <a:graphic>
          <a:graphicData uri="http://schemas.openxmlformats.org/drawingml/2006/table">
            <a:tbl>
              <a:tblPr firstRow="1" firstCol="1" lastCol="1">
                <a:tableStyleId>{2D5ABB26-0587-4C30-8999-92F81FD0307C}</a:tableStyleId>
              </a:tblPr>
              <a:tblGrid>
                <a:gridCol w="11028459">
                  <a:extLst>
                    <a:ext uri="{9D8B030D-6E8A-4147-A177-3AD203B41FA5}">
                      <a16:colId xmlns:a16="http://schemas.microsoft.com/office/drawing/2014/main" val="2143599021"/>
                    </a:ext>
                  </a:extLst>
                </a:gridCol>
              </a:tblGrid>
              <a:tr h="5184251">
                <a:tc>
                  <a:txBody>
                    <a:bodyPr/>
                    <a:lstStyle/>
                    <a:p>
                      <a:endParaRPr lang="en-US" dirty="0"/>
                    </a:p>
                  </a:txBody>
                  <a:tcPr/>
                </a:tc>
                <a:extLst>
                  <a:ext uri="{0D108BD9-81ED-4DB2-BD59-A6C34878D82A}">
                    <a16:rowId xmlns:a16="http://schemas.microsoft.com/office/drawing/2014/main" val="167369458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69386004"/>
              </p:ext>
            </p:extLst>
          </p:nvPr>
        </p:nvGraphicFramePr>
        <p:xfrm>
          <a:off x="0" y="0"/>
          <a:ext cx="12192000" cy="6858006"/>
        </p:xfrm>
        <a:graphic>
          <a:graphicData uri="http://schemas.openxmlformats.org/drawingml/2006/table">
            <a:tbl>
              <a:tblPr firstRow="1" bandRow="1">
                <a:tableStyleId>{D7AC3CCA-C797-4891-BE02-D94E43425B78}</a:tableStyleId>
              </a:tblPr>
              <a:tblGrid>
                <a:gridCol w="6096000">
                  <a:extLst>
                    <a:ext uri="{9D8B030D-6E8A-4147-A177-3AD203B41FA5}">
                      <a16:colId xmlns:a16="http://schemas.microsoft.com/office/drawing/2014/main" val="3844532965"/>
                    </a:ext>
                  </a:extLst>
                </a:gridCol>
                <a:gridCol w="6096000">
                  <a:extLst>
                    <a:ext uri="{9D8B030D-6E8A-4147-A177-3AD203B41FA5}">
                      <a16:colId xmlns:a16="http://schemas.microsoft.com/office/drawing/2014/main" val="1808702566"/>
                    </a:ext>
                  </a:extLst>
                </a:gridCol>
              </a:tblGrid>
              <a:tr h="594986">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THE COMING OF SATAN – AS ANTICHRIST</a:t>
                      </a:r>
                    </a:p>
                    <a:p>
                      <a:pPr algn="ctr"/>
                      <a:r>
                        <a:rPr lang="en-US" sz="1200" b="1" dirty="0">
                          <a:solidFill>
                            <a:srgbClr val="FF0000"/>
                          </a:solidFill>
                          <a:latin typeface="Times New Roman" panose="02020603050405020304" pitchFamily="18" charset="0"/>
                          <a:cs typeface="Times New Roman" panose="02020603050405020304" pitchFamily="18" charset="0"/>
                        </a:rPr>
                        <a:t>Revelation 6</a:t>
                      </a:r>
                    </a:p>
                  </a:txBody>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THE SECOND COMING OF JESUS</a:t>
                      </a:r>
                      <a:r>
                        <a:rPr lang="en-US" sz="2000" b="1" baseline="0" dirty="0">
                          <a:solidFill>
                            <a:schemeClr val="tx1"/>
                          </a:solidFill>
                          <a:latin typeface="Times New Roman" panose="02020603050405020304" pitchFamily="18" charset="0"/>
                          <a:cs typeface="Times New Roman" panose="02020603050405020304" pitchFamily="18" charset="0"/>
                        </a:rPr>
                        <a:t> CHRIST</a:t>
                      </a: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1200" b="1" dirty="0">
                          <a:solidFill>
                            <a:srgbClr val="FF0000"/>
                          </a:solidFill>
                          <a:latin typeface="Times New Roman" panose="02020603050405020304" pitchFamily="18" charset="0"/>
                          <a:cs typeface="Times New Roman" panose="02020603050405020304" pitchFamily="18" charset="0"/>
                        </a:rPr>
                        <a:t>Revelation</a:t>
                      </a:r>
                      <a:r>
                        <a:rPr lang="en-US" sz="1200" b="1" baseline="0" dirty="0">
                          <a:solidFill>
                            <a:srgbClr val="FF0000"/>
                          </a:solidFill>
                          <a:latin typeface="Times New Roman" panose="02020603050405020304" pitchFamily="18" charset="0"/>
                          <a:cs typeface="Times New Roman" panose="02020603050405020304" pitchFamily="18" charset="0"/>
                        </a:rPr>
                        <a:t> 19</a:t>
                      </a:r>
                      <a:endParaRPr lang="en-US" sz="12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6430501"/>
                  </a:ext>
                </a:extLst>
              </a:tr>
              <a:tr h="313151">
                <a:tc>
                  <a:txBody>
                    <a:bodyPr/>
                    <a:lstStyle/>
                    <a:p>
                      <a:pPr algn="ctr"/>
                      <a:r>
                        <a:rPr lang="en-US" sz="1400" dirty="0">
                          <a:latin typeface="Times New Roman" panose="02020603050405020304" pitchFamily="18" charset="0"/>
                          <a:cs typeface="Times New Roman" panose="02020603050405020304" pitchFamily="18" charset="0"/>
                        </a:rPr>
                        <a:t>War follows his arrival – a war among</a:t>
                      </a:r>
                      <a:r>
                        <a:rPr lang="en-US" sz="1400" baseline="0" dirty="0">
                          <a:latin typeface="Times New Roman" panose="02020603050405020304" pitchFamily="18" charset="0"/>
                          <a:cs typeface="Times New Roman" panose="02020603050405020304" pitchFamily="18" charset="0"/>
                        </a:rPr>
                        <a:t> themselves!   </a:t>
                      </a:r>
                      <a:r>
                        <a:rPr lang="en-US" sz="1400" b="1" baseline="0" dirty="0">
                          <a:solidFill>
                            <a:srgbClr val="FF0000"/>
                          </a:solidFill>
                          <a:latin typeface="Times New Roman" panose="02020603050405020304" pitchFamily="18" charset="0"/>
                          <a:cs typeface="Times New Roman" panose="02020603050405020304" pitchFamily="18" charset="0"/>
                        </a:rPr>
                        <a:t>6:4</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In righteousness he doth judge and make war!</a:t>
                      </a:r>
                      <a:r>
                        <a:rPr lang="en-US" sz="1400" b="1" baseline="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19:11</a:t>
                      </a:r>
                    </a:p>
                  </a:txBody>
                  <a:tcPr/>
                </a:tc>
                <a:extLst>
                  <a:ext uri="{0D108BD9-81ED-4DB2-BD59-A6C34878D82A}">
                    <a16:rowId xmlns:a16="http://schemas.microsoft.com/office/drawing/2014/main" val="2659893279"/>
                  </a:ext>
                </a:extLst>
              </a:tr>
              <a:tr h="313151">
                <a:tc>
                  <a:txBody>
                    <a:bodyPr/>
                    <a:lstStyle/>
                    <a:p>
                      <a:pPr algn="ctr"/>
                      <a:r>
                        <a:rPr lang="en-US" sz="1400" dirty="0">
                          <a:latin typeface="Times New Roman" panose="02020603050405020304" pitchFamily="18" charset="0"/>
                          <a:cs typeface="Times New Roman" panose="02020603050405020304" pitchFamily="18" charset="0"/>
                        </a:rPr>
                        <a:t>His ministry ends up with the great day of God’s wrath!  </a:t>
                      </a:r>
                      <a:r>
                        <a:rPr lang="en-US" sz="1400" b="1" dirty="0">
                          <a:solidFill>
                            <a:srgbClr val="FF0000"/>
                          </a:solidFill>
                          <a:latin typeface="Times New Roman" panose="02020603050405020304" pitchFamily="18" charset="0"/>
                          <a:cs typeface="Times New Roman" panose="02020603050405020304" pitchFamily="18" charset="0"/>
                        </a:rPr>
                        <a:t>19:15</a:t>
                      </a:r>
                    </a:p>
                  </a:txBody>
                  <a:tcPr/>
                </a:tc>
                <a:tc>
                  <a:txBody>
                    <a:bodyPr/>
                    <a:lstStyle/>
                    <a:p>
                      <a:pPr algn="ctr"/>
                      <a:r>
                        <a:rPr lang="en-US" sz="1400" b="1" dirty="0">
                          <a:latin typeface="Times New Roman" panose="02020603050405020304" pitchFamily="18" charset="0"/>
                          <a:cs typeface="Times New Roman" panose="02020603050405020304" pitchFamily="18" charset="0"/>
                        </a:rPr>
                        <a:t>He is God’s wrath!</a:t>
                      </a:r>
                      <a:r>
                        <a:rPr lang="en-US" sz="1400" b="1" baseline="0" dirty="0">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19:12-15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8135245"/>
                  </a:ext>
                </a:extLst>
              </a:tr>
              <a:tr h="313151">
                <a:tc>
                  <a:txBody>
                    <a:bodyPr/>
                    <a:lstStyle/>
                    <a:p>
                      <a:pPr algn="ctr"/>
                      <a:r>
                        <a:rPr lang="en-US" sz="1400" dirty="0">
                          <a:latin typeface="Times New Roman" panose="02020603050405020304" pitchFamily="18" charset="0"/>
                          <a:cs typeface="Times New Roman" panose="02020603050405020304" pitchFamily="18" charset="0"/>
                        </a:rPr>
                        <a:t>Comes with a bow</a:t>
                      </a:r>
                      <a:r>
                        <a:rPr lang="en-US" sz="1400" b="0" dirty="0">
                          <a:solidFill>
                            <a:schemeClr val="tx1"/>
                          </a:solidFill>
                          <a:latin typeface="Times New Roman" panose="02020603050405020304" pitchFamily="18" charset="0"/>
                          <a:cs typeface="Times New Roman" panose="02020603050405020304" pitchFamily="18" charset="0"/>
                        </a:rPr>
                        <a:t>! </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 6:2</a:t>
                      </a:r>
                    </a:p>
                  </a:txBody>
                  <a:tcPr/>
                </a:tc>
                <a:tc>
                  <a:txBody>
                    <a:bodyPr/>
                    <a:lstStyle/>
                    <a:p>
                      <a:pPr algn="ctr"/>
                      <a:r>
                        <a:rPr lang="en-US" sz="1400" b="1" dirty="0">
                          <a:latin typeface="Times New Roman" panose="02020603050405020304" pitchFamily="18" charset="0"/>
                          <a:cs typeface="Times New Roman" panose="02020603050405020304" pitchFamily="18" charset="0"/>
                        </a:rPr>
                        <a:t>Comes with a sword!   </a:t>
                      </a:r>
                      <a:r>
                        <a:rPr lang="en-US" sz="1400" b="1" dirty="0">
                          <a:solidFill>
                            <a:srgbClr val="FF0000"/>
                          </a:solidFill>
                          <a:latin typeface="Times New Roman" panose="02020603050405020304" pitchFamily="18" charset="0"/>
                          <a:cs typeface="Times New Roman" panose="02020603050405020304" pitchFamily="18" charset="0"/>
                        </a:rPr>
                        <a:t>19:15</a:t>
                      </a:r>
                    </a:p>
                  </a:txBody>
                  <a:tcPr/>
                </a:tc>
                <a:extLst>
                  <a:ext uri="{0D108BD9-81ED-4DB2-BD59-A6C34878D82A}">
                    <a16:rowId xmlns:a16="http://schemas.microsoft.com/office/drawing/2014/main" val="124430467"/>
                  </a:ext>
                </a:extLst>
              </a:tr>
              <a:tr h="313151">
                <a:tc>
                  <a:txBody>
                    <a:bodyPr/>
                    <a:lstStyle/>
                    <a:p>
                      <a:pPr algn="ctr"/>
                      <a:r>
                        <a:rPr lang="en-US" sz="1400" dirty="0">
                          <a:latin typeface="Times New Roman" panose="02020603050405020304" pitchFamily="18" charset="0"/>
                          <a:cs typeface="Times New Roman" panose="02020603050405020304" pitchFamily="18" charset="0"/>
                        </a:rPr>
                        <a:t>Comes with no name!</a:t>
                      </a:r>
                    </a:p>
                  </a:txBody>
                  <a:tcPr/>
                </a:tc>
                <a:tc>
                  <a:txBody>
                    <a:bodyPr/>
                    <a:lstStyle/>
                    <a:p>
                      <a:pPr algn="ctr"/>
                      <a:r>
                        <a:rPr lang="en-US" sz="1400" b="1" dirty="0">
                          <a:latin typeface="Times New Roman" panose="02020603050405020304" pitchFamily="18" charset="0"/>
                          <a:cs typeface="Times New Roman" panose="02020603050405020304" pitchFamily="18" charset="0"/>
                        </a:rPr>
                        <a:t>Called Faithful and True!</a:t>
                      </a:r>
                      <a:r>
                        <a:rPr lang="en-US" sz="1400" b="1" baseline="0" dirty="0">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19:11</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72332177"/>
                  </a:ext>
                </a:extLst>
              </a:tr>
              <a:tr h="313151">
                <a:tc>
                  <a:txBody>
                    <a:bodyPr/>
                    <a:lstStyle/>
                    <a:p>
                      <a:pPr algn="ctr"/>
                      <a:r>
                        <a:rPr lang="en-US" sz="1400" dirty="0">
                          <a:latin typeface="Times New Roman" panose="02020603050405020304" pitchFamily="18" charset="0"/>
                          <a:cs typeface="Times New Roman" panose="02020603050405020304" pitchFamily="18" charset="0"/>
                        </a:rPr>
                        <a:t>Crown is given to him!  </a:t>
                      </a:r>
                      <a:r>
                        <a:rPr lang="en-US" sz="1400" b="1" dirty="0">
                          <a:solidFill>
                            <a:srgbClr val="FF0000"/>
                          </a:solidFill>
                          <a:latin typeface="Times New Roman" panose="02020603050405020304" pitchFamily="18" charset="0"/>
                          <a:cs typeface="Times New Roman" panose="02020603050405020304" pitchFamily="18" charset="0"/>
                        </a:rPr>
                        <a:t>6:2</a:t>
                      </a:r>
                    </a:p>
                  </a:txBody>
                  <a:tcPr/>
                </a:tc>
                <a:tc>
                  <a:txBody>
                    <a:bodyPr/>
                    <a:lstStyle/>
                    <a:p>
                      <a:pPr algn="ctr"/>
                      <a:r>
                        <a:rPr lang="en-US" sz="1400" b="1" dirty="0">
                          <a:latin typeface="Times New Roman" panose="02020603050405020304" pitchFamily="18" charset="0"/>
                          <a:cs typeface="Times New Roman" panose="02020603050405020304" pitchFamily="18" charset="0"/>
                        </a:rPr>
                        <a:t>Comes with many crowns!  </a:t>
                      </a:r>
                      <a:r>
                        <a:rPr lang="en-US" sz="1400" b="1" dirty="0">
                          <a:solidFill>
                            <a:srgbClr val="FF0000"/>
                          </a:solidFill>
                          <a:latin typeface="Times New Roman" panose="02020603050405020304" pitchFamily="18" charset="0"/>
                          <a:cs typeface="Times New Roman" panose="02020603050405020304" pitchFamily="18" charset="0"/>
                        </a:rPr>
                        <a:t>19:12</a:t>
                      </a:r>
                    </a:p>
                  </a:txBody>
                  <a:tcPr/>
                </a:tc>
                <a:extLst>
                  <a:ext uri="{0D108BD9-81ED-4DB2-BD59-A6C34878D82A}">
                    <a16:rowId xmlns:a16="http://schemas.microsoft.com/office/drawing/2014/main" val="3663387121"/>
                  </a:ext>
                </a:extLst>
              </a:tr>
              <a:tr h="313151">
                <a:tc>
                  <a:txBody>
                    <a:bodyPr/>
                    <a:lstStyle/>
                    <a:p>
                      <a:pPr algn="ctr"/>
                      <a:r>
                        <a:rPr lang="en-US" sz="1400" dirty="0">
                          <a:latin typeface="Times New Roman" panose="02020603050405020304" pitchFamily="18" charset="0"/>
                          <a:cs typeface="Times New Roman" panose="02020603050405020304" pitchFamily="18" charset="0"/>
                        </a:rPr>
                        <a:t>Death and hell</a:t>
                      </a:r>
                      <a:r>
                        <a:rPr lang="en-US" sz="1400" baseline="0" dirty="0">
                          <a:latin typeface="Times New Roman" panose="02020603050405020304" pitchFamily="18" charset="0"/>
                          <a:cs typeface="Times New Roman" panose="02020603050405020304" pitchFamily="18" charset="0"/>
                        </a:rPr>
                        <a:t> as they fight against themselves!  </a:t>
                      </a:r>
                      <a:r>
                        <a:rPr lang="en-US" sz="1400" b="1" baseline="0" dirty="0">
                          <a:solidFill>
                            <a:srgbClr val="FF0000"/>
                          </a:solidFill>
                          <a:latin typeface="Times New Roman" panose="02020603050405020304" pitchFamily="18" charset="0"/>
                          <a:cs typeface="Times New Roman" panose="02020603050405020304" pitchFamily="18" charset="0"/>
                        </a:rPr>
                        <a:t>6:8</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Death and hell for those that fight against Him!   </a:t>
                      </a:r>
                      <a:r>
                        <a:rPr lang="en-US" sz="1400" b="1" dirty="0">
                          <a:solidFill>
                            <a:srgbClr val="FF0000"/>
                          </a:solidFill>
                          <a:latin typeface="Times New Roman" panose="02020603050405020304" pitchFamily="18" charset="0"/>
                          <a:cs typeface="Times New Roman" panose="02020603050405020304" pitchFamily="18" charset="0"/>
                        </a:rPr>
                        <a:t>19:17-21</a:t>
                      </a:r>
                    </a:p>
                  </a:txBody>
                  <a:tcPr/>
                </a:tc>
                <a:extLst>
                  <a:ext uri="{0D108BD9-81ED-4DB2-BD59-A6C34878D82A}">
                    <a16:rowId xmlns:a16="http://schemas.microsoft.com/office/drawing/2014/main" val="406350935"/>
                  </a:ext>
                </a:extLst>
              </a:tr>
              <a:tr h="313151">
                <a:tc>
                  <a:txBody>
                    <a:bodyPr/>
                    <a:lstStyle/>
                    <a:p>
                      <a:pPr algn="ctr"/>
                      <a:r>
                        <a:rPr lang="en-US" sz="1400" dirty="0">
                          <a:latin typeface="Times New Roman" panose="02020603050405020304" pitchFamily="18" charset="0"/>
                          <a:cs typeface="Times New Roman" panose="02020603050405020304" pitchFamily="18" charset="0"/>
                        </a:rPr>
                        <a:t>Comes to conquer!</a:t>
                      </a:r>
                      <a:r>
                        <a:rPr lang="en-US" sz="1400" baseline="0" dirty="0">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6:2</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Has already</a:t>
                      </a:r>
                      <a:r>
                        <a:rPr lang="en-US" sz="1400" b="1" baseline="0" dirty="0">
                          <a:latin typeface="Times New Roman" panose="02020603050405020304" pitchFamily="18" charset="0"/>
                          <a:cs typeface="Times New Roman" panose="02020603050405020304" pitchFamily="18" charset="0"/>
                        </a:rPr>
                        <a:t> overcome!  His kingdoms are now!  </a:t>
                      </a:r>
                      <a:r>
                        <a:rPr lang="en-US" sz="1400" b="1" baseline="0" dirty="0">
                          <a:solidFill>
                            <a:srgbClr val="FF0000"/>
                          </a:solidFill>
                          <a:latin typeface="Times New Roman" panose="02020603050405020304" pitchFamily="18" charset="0"/>
                          <a:cs typeface="Times New Roman" panose="02020603050405020304" pitchFamily="18" charset="0"/>
                        </a:rPr>
                        <a:t>Jn 16:33; 5:45, Rev 11:15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5327122"/>
                  </a:ext>
                </a:extLst>
              </a:tr>
              <a:tr h="313151">
                <a:tc>
                  <a:txBody>
                    <a:bodyPr/>
                    <a:lstStyle/>
                    <a:p>
                      <a:pPr algn="ctr"/>
                      <a:r>
                        <a:rPr lang="en-US" sz="1400" dirty="0">
                          <a:latin typeface="Times New Roman" panose="02020603050405020304" pitchFamily="18" charset="0"/>
                          <a:cs typeface="Times New Roman" panose="02020603050405020304" pitchFamily="18" charset="0"/>
                        </a:rPr>
                        <a:t>Takes peace from the earth!</a:t>
                      </a:r>
                      <a:r>
                        <a:rPr lang="en-US" sz="1400" baseline="0" dirty="0">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6:4</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Makes peace on the</a:t>
                      </a:r>
                      <a:r>
                        <a:rPr lang="en-US" sz="1400" b="1" baseline="0" dirty="0">
                          <a:latin typeface="Times New Roman" panose="02020603050405020304" pitchFamily="18" charset="0"/>
                          <a:cs typeface="Times New Roman" panose="02020603050405020304" pitchFamily="18" charset="0"/>
                        </a:rPr>
                        <a:t> earth!   </a:t>
                      </a:r>
                      <a:r>
                        <a:rPr lang="en-US" sz="1400" b="1" baseline="0" dirty="0">
                          <a:solidFill>
                            <a:srgbClr val="FF0000"/>
                          </a:solidFill>
                          <a:latin typeface="Times New Roman" panose="02020603050405020304" pitchFamily="18" charset="0"/>
                          <a:cs typeface="Times New Roman" panose="02020603050405020304" pitchFamily="18" charset="0"/>
                        </a:rPr>
                        <a:t>19:15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86138087"/>
                  </a:ext>
                </a:extLst>
              </a:tr>
              <a:tr h="313151">
                <a:tc>
                  <a:txBody>
                    <a:bodyPr/>
                    <a:lstStyle/>
                    <a:p>
                      <a:pPr algn="ctr"/>
                      <a:r>
                        <a:rPr lang="en-US" sz="1400" dirty="0">
                          <a:latin typeface="Times New Roman" panose="02020603050405020304" pitchFamily="18" charset="0"/>
                          <a:cs typeface="Times New Roman" panose="02020603050405020304" pitchFamily="18" charset="0"/>
                        </a:rPr>
                        <a:t>People make</a:t>
                      </a:r>
                      <a:r>
                        <a:rPr lang="en-US" sz="1400" baseline="0" dirty="0">
                          <a:latin typeface="Times New Roman" panose="02020603050405020304" pitchFamily="18" charset="0"/>
                          <a:cs typeface="Times New Roman" panose="02020603050405020304" pitchFamily="18" charset="0"/>
                        </a:rPr>
                        <a:t> war amongst themselves!  </a:t>
                      </a:r>
                      <a:r>
                        <a:rPr lang="en-US" sz="1400" b="1" baseline="0" dirty="0">
                          <a:solidFill>
                            <a:srgbClr val="FF0000"/>
                          </a:solidFill>
                          <a:latin typeface="Times New Roman" panose="02020603050405020304" pitchFamily="18" charset="0"/>
                          <a:cs typeface="Times New Roman" panose="02020603050405020304" pitchFamily="18" charset="0"/>
                        </a:rPr>
                        <a:t>6:8</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People</a:t>
                      </a:r>
                      <a:r>
                        <a:rPr lang="en-US" sz="1400" b="1" baseline="0" dirty="0">
                          <a:latin typeface="Times New Roman" panose="02020603050405020304" pitchFamily="18" charset="0"/>
                          <a:cs typeface="Times New Roman" panose="02020603050405020304" pitchFamily="18" charset="0"/>
                        </a:rPr>
                        <a:t> make war against Him!   </a:t>
                      </a:r>
                      <a:r>
                        <a:rPr lang="en-US" sz="1400" b="1" baseline="0" dirty="0">
                          <a:solidFill>
                            <a:srgbClr val="FF0000"/>
                          </a:solidFill>
                          <a:latin typeface="Times New Roman" panose="02020603050405020304" pitchFamily="18" charset="0"/>
                          <a:cs typeface="Times New Roman" panose="02020603050405020304" pitchFamily="18" charset="0"/>
                        </a:rPr>
                        <a:t>19:15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2451693"/>
                  </a:ext>
                </a:extLst>
              </a:tr>
              <a:tr h="313151">
                <a:tc>
                  <a:txBody>
                    <a:bodyPr/>
                    <a:lstStyle/>
                    <a:p>
                      <a:pPr algn="ctr"/>
                      <a:r>
                        <a:rPr lang="en-US" sz="1400" dirty="0">
                          <a:latin typeface="Times New Roman" panose="02020603050405020304" pitchFamily="18" charset="0"/>
                          <a:cs typeface="Times New Roman" panose="02020603050405020304" pitchFamily="18" charset="0"/>
                        </a:rPr>
                        <a:t>A sword is given to him!   </a:t>
                      </a:r>
                      <a:r>
                        <a:rPr lang="en-US" sz="1400" b="1" dirty="0">
                          <a:solidFill>
                            <a:srgbClr val="FF0000"/>
                          </a:solidFill>
                          <a:latin typeface="Times New Roman" panose="02020603050405020304" pitchFamily="18" charset="0"/>
                          <a:cs typeface="Times New Roman" panose="02020603050405020304" pitchFamily="18" charset="0"/>
                        </a:rPr>
                        <a:t>6:4</a:t>
                      </a:r>
                    </a:p>
                  </a:txBody>
                  <a:tcPr/>
                </a:tc>
                <a:tc>
                  <a:txBody>
                    <a:bodyPr/>
                    <a:lstStyle/>
                    <a:p>
                      <a:pPr algn="ctr"/>
                      <a:r>
                        <a:rPr lang="en-US" sz="1400" b="1" dirty="0">
                          <a:latin typeface="Times New Roman" panose="02020603050405020304" pitchFamily="18" charset="0"/>
                          <a:cs typeface="Times New Roman" panose="02020603050405020304" pitchFamily="18" charset="0"/>
                        </a:rPr>
                        <a:t>Comes with a sharp</a:t>
                      </a:r>
                      <a:r>
                        <a:rPr lang="en-US" sz="1400" b="1" baseline="0" dirty="0">
                          <a:latin typeface="Times New Roman" panose="02020603050405020304" pitchFamily="18" charset="0"/>
                          <a:cs typeface="Times New Roman" panose="02020603050405020304" pitchFamily="18" charset="0"/>
                        </a:rPr>
                        <a:t> sword out of his mouth!   </a:t>
                      </a:r>
                      <a:r>
                        <a:rPr lang="en-US" sz="1400" b="1" baseline="0" dirty="0">
                          <a:solidFill>
                            <a:srgbClr val="FF0000"/>
                          </a:solidFill>
                          <a:latin typeface="Times New Roman" panose="02020603050405020304" pitchFamily="18" charset="0"/>
                          <a:cs typeface="Times New Roman" panose="02020603050405020304" pitchFamily="18" charset="0"/>
                        </a:rPr>
                        <a:t>19:15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5250454"/>
                  </a:ext>
                </a:extLst>
              </a:tr>
              <a:tr h="313151">
                <a:tc>
                  <a:txBody>
                    <a:bodyPr/>
                    <a:lstStyle/>
                    <a:p>
                      <a:pPr algn="ctr"/>
                      <a:r>
                        <a:rPr lang="en-US" sz="1400" b="0" dirty="0">
                          <a:latin typeface="Times New Roman" panose="02020603050405020304" pitchFamily="18" charset="0"/>
                          <a:cs typeface="Times New Roman" panose="02020603050405020304" pitchFamily="18" charset="0"/>
                        </a:rPr>
                        <a:t>Measures out food… famine follows!   </a:t>
                      </a:r>
                      <a:r>
                        <a:rPr lang="en-US" sz="1400" b="1" dirty="0">
                          <a:solidFill>
                            <a:srgbClr val="FF0000"/>
                          </a:solidFill>
                          <a:latin typeface="Times New Roman" panose="02020603050405020304" pitchFamily="18" charset="0"/>
                          <a:cs typeface="Times New Roman" panose="02020603050405020304" pitchFamily="18" charset="0"/>
                        </a:rPr>
                        <a:t>6:5-8</a:t>
                      </a:r>
                    </a:p>
                  </a:txBody>
                  <a:tcPr/>
                </a:tc>
                <a:tc>
                  <a:txBody>
                    <a:bodyPr/>
                    <a:lstStyle/>
                    <a:p>
                      <a:pPr algn="ctr"/>
                      <a:r>
                        <a:rPr lang="en-US" sz="1400" b="1" dirty="0">
                          <a:latin typeface="Times New Roman" panose="02020603050405020304" pitchFamily="18" charset="0"/>
                          <a:cs typeface="Times New Roman" panose="02020603050405020304" pitchFamily="18" charset="0"/>
                        </a:rPr>
                        <a:t>Christ feeds</a:t>
                      </a:r>
                      <a:r>
                        <a:rPr lang="en-US" sz="1400" b="1" baseline="0" dirty="0">
                          <a:latin typeface="Times New Roman" panose="02020603050405020304" pitchFamily="18" charset="0"/>
                          <a:cs typeface="Times New Roman" panose="02020603050405020304" pitchFamily="18" charset="0"/>
                        </a:rPr>
                        <a:t> those people to the birds!   </a:t>
                      </a:r>
                      <a:r>
                        <a:rPr lang="en-US" sz="1400" b="1" baseline="0" dirty="0">
                          <a:solidFill>
                            <a:srgbClr val="FF0000"/>
                          </a:solidFill>
                          <a:latin typeface="Times New Roman" panose="02020603050405020304" pitchFamily="18" charset="0"/>
                          <a:cs typeface="Times New Roman" panose="02020603050405020304" pitchFamily="18" charset="0"/>
                        </a:rPr>
                        <a:t>19:17-18</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1358425"/>
                  </a:ext>
                </a:extLst>
              </a:tr>
              <a:tr h="313151">
                <a:tc>
                  <a:txBody>
                    <a:bodyPr/>
                    <a:lstStyle/>
                    <a:p>
                      <a:pPr algn="ctr"/>
                      <a:r>
                        <a:rPr lang="en-US" sz="1400" dirty="0">
                          <a:latin typeface="Times New Roman" panose="02020603050405020304" pitchFamily="18" charset="0"/>
                          <a:cs typeface="Times New Roman" panose="02020603050405020304" pitchFamily="18" charset="0"/>
                        </a:rPr>
                        <a:t>Kills</a:t>
                      </a:r>
                      <a:r>
                        <a:rPr lang="en-US" sz="1400" baseline="0" dirty="0">
                          <a:latin typeface="Times New Roman" panose="02020603050405020304" pitchFamily="18" charset="0"/>
                          <a:cs typeface="Times New Roman" panose="02020603050405020304" pitchFamily="18" charset="0"/>
                        </a:rPr>
                        <a:t> people for their testimony and the word of God!  </a:t>
                      </a:r>
                      <a:r>
                        <a:rPr lang="en-US" sz="1400" b="1" baseline="0" dirty="0">
                          <a:solidFill>
                            <a:srgbClr val="FF0000"/>
                          </a:solidFill>
                          <a:latin typeface="Times New Roman" panose="02020603050405020304" pitchFamily="18" charset="0"/>
                          <a:cs typeface="Times New Roman" panose="02020603050405020304" pitchFamily="18" charset="0"/>
                        </a:rPr>
                        <a:t>6:9-11</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His people are killed for their testimony</a:t>
                      </a:r>
                      <a:r>
                        <a:rPr lang="en-US" sz="1400" b="1" baseline="0" dirty="0">
                          <a:latin typeface="Times New Roman" panose="02020603050405020304" pitchFamily="18" charset="0"/>
                          <a:cs typeface="Times New Roman" panose="02020603050405020304" pitchFamily="18" charset="0"/>
                        </a:rPr>
                        <a:t> and His words!   </a:t>
                      </a:r>
                      <a:r>
                        <a:rPr lang="en-US" sz="1400" b="1" baseline="0" dirty="0">
                          <a:solidFill>
                            <a:srgbClr val="FF0000"/>
                          </a:solidFill>
                          <a:latin typeface="Times New Roman" panose="02020603050405020304" pitchFamily="18" charset="0"/>
                          <a:cs typeface="Times New Roman" panose="02020603050405020304" pitchFamily="18" charset="0"/>
                        </a:rPr>
                        <a:t>6:9-11</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48624768"/>
                  </a:ext>
                </a:extLst>
              </a:tr>
              <a:tr h="313151">
                <a:tc>
                  <a:txBody>
                    <a:bodyPr/>
                    <a:lstStyle/>
                    <a:p>
                      <a:pPr algn="ctr"/>
                      <a:r>
                        <a:rPr lang="en-US" sz="1400" dirty="0">
                          <a:latin typeface="Times New Roman" panose="02020603050405020304" pitchFamily="18" charset="0"/>
                          <a:cs typeface="Times New Roman" panose="02020603050405020304" pitchFamily="18" charset="0"/>
                        </a:rPr>
                        <a:t>Has a city who is a bride: Babylon!   </a:t>
                      </a:r>
                      <a:r>
                        <a:rPr lang="en-US" sz="1400" b="1" dirty="0">
                          <a:solidFill>
                            <a:srgbClr val="FF0000"/>
                          </a:solidFill>
                          <a:latin typeface="Times New Roman" panose="02020603050405020304" pitchFamily="18" charset="0"/>
                          <a:cs typeface="Times New Roman" panose="02020603050405020304" pitchFamily="18" charset="0"/>
                        </a:rPr>
                        <a:t>17:1-18</a:t>
                      </a:r>
                    </a:p>
                  </a:txBody>
                  <a:tcPr/>
                </a:tc>
                <a:tc>
                  <a:txBody>
                    <a:bodyPr/>
                    <a:lstStyle/>
                    <a:p>
                      <a:pPr algn="ctr"/>
                      <a:r>
                        <a:rPr lang="en-US" sz="1400" b="1" dirty="0">
                          <a:latin typeface="Times New Roman" panose="02020603050405020304" pitchFamily="18" charset="0"/>
                          <a:cs typeface="Times New Roman" panose="02020603050405020304" pitchFamily="18" charset="0"/>
                        </a:rPr>
                        <a:t>Has a city who is a bride!  </a:t>
                      </a:r>
                      <a:r>
                        <a:rPr lang="en-US" sz="1400" b="1" baseline="0" dirty="0">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21,22</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1790538"/>
                  </a:ext>
                </a:extLst>
              </a:tr>
              <a:tr h="3131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latin typeface="Times New Roman" panose="02020603050405020304" pitchFamily="18" charset="0"/>
                          <a:cs typeface="Times New Roman" panose="02020603050405020304" pitchFamily="18" charset="0"/>
                        </a:rPr>
                        <a:t>An ‘angel of light’!   </a:t>
                      </a:r>
                      <a:r>
                        <a:rPr lang="en-US" sz="1400" b="1" baseline="0" dirty="0">
                          <a:solidFill>
                            <a:srgbClr val="FF0000"/>
                          </a:solidFill>
                          <a:latin typeface="Times New Roman" panose="02020603050405020304" pitchFamily="18" charset="0"/>
                          <a:cs typeface="Times New Roman" panose="02020603050405020304" pitchFamily="18" charset="0"/>
                        </a:rPr>
                        <a:t>II Corinthians 11:14</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latin typeface="Times New Roman" panose="02020603050405020304" pitchFamily="18" charset="0"/>
                          <a:cs typeface="Times New Roman" panose="02020603050405020304" pitchFamily="18" charset="0"/>
                        </a:rPr>
                        <a:t>The “light of the world”!   </a:t>
                      </a:r>
                      <a:r>
                        <a:rPr lang="en-US" sz="1400" b="1" baseline="0" dirty="0">
                          <a:solidFill>
                            <a:srgbClr val="FF0000"/>
                          </a:solidFill>
                          <a:latin typeface="Times New Roman" panose="02020603050405020304" pitchFamily="18" charset="0"/>
                          <a:cs typeface="Times New Roman" panose="02020603050405020304" pitchFamily="18" charset="0"/>
                        </a:rPr>
                        <a:t>John 8:12; 9:5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8865820"/>
                  </a:ext>
                </a:extLst>
              </a:tr>
              <a:tr h="313151">
                <a:tc>
                  <a:txBody>
                    <a:bodyPr/>
                    <a:lstStyle/>
                    <a:p>
                      <a:pPr algn="ctr"/>
                      <a:r>
                        <a:rPr lang="en-US" sz="1400" dirty="0">
                          <a:latin typeface="Times New Roman" panose="02020603050405020304" pitchFamily="18" charset="0"/>
                          <a:cs typeface="Times New Roman" panose="02020603050405020304" pitchFamily="18" charset="0"/>
                        </a:rPr>
                        <a:t>King</a:t>
                      </a:r>
                      <a:r>
                        <a:rPr lang="en-US" sz="1400" baseline="0" dirty="0">
                          <a:latin typeface="Times New Roman" panose="02020603050405020304" pitchFamily="18" charset="0"/>
                          <a:cs typeface="Times New Roman" panose="02020603050405020304" pitchFamily="18" charset="0"/>
                        </a:rPr>
                        <a:t> over all the children of pride</a:t>
                      </a:r>
                      <a:r>
                        <a:rPr lang="en-US" sz="1400" b="0" baseline="0" dirty="0">
                          <a:solidFill>
                            <a:schemeClr val="tx1"/>
                          </a:solidFill>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  Job 41:34</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King of Kings!   </a:t>
                      </a:r>
                      <a:r>
                        <a:rPr lang="en-US" sz="1400" b="1" dirty="0">
                          <a:solidFill>
                            <a:srgbClr val="FF0000"/>
                          </a:solidFill>
                          <a:latin typeface="Times New Roman" panose="02020603050405020304" pitchFamily="18" charset="0"/>
                          <a:cs typeface="Times New Roman" panose="02020603050405020304" pitchFamily="18" charset="0"/>
                        </a:rPr>
                        <a:t>19:16</a:t>
                      </a:r>
                    </a:p>
                  </a:txBody>
                  <a:tcPr/>
                </a:tc>
                <a:extLst>
                  <a:ext uri="{0D108BD9-81ED-4DB2-BD59-A6C34878D82A}">
                    <a16:rowId xmlns:a16="http://schemas.microsoft.com/office/drawing/2014/main" val="4043435406"/>
                  </a:ext>
                </a:extLst>
              </a:tr>
              <a:tr h="313151">
                <a:tc>
                  <a:txBody>
                    <a:bodyPr/>
                    <a:lstStyle/>
                    <a:p>
                      <a:pPr algn="ctr"/>
                      <a:r>
                        <a:rPr lang="en-US" sz="1400" dirty="0">
                          <a:latin typeface="Times New Roman" panose="02020603050405020304" pitchFamily="18" charset="0"/>
                          <a:cs typeface="Times New Roman" panose="02020603050405020304" pitchFamily="18" charset="0"/>
                        </a:rPr>
                        <a:t>“Prince</a:t>
                      </a:r>
                      <a:r>
                        <a:rPr lang="en-US" sz="1400" baseline="0" dirty="0">
                          <a:latin typeface="Times New Roman" panose="02020603050405020304" pitchFamily="18" charset="0"/>
                          <a:cs typeface="Times New Roman" panose="02020603050405020304" pitchFamily="18" charset="0"/>
                        </a:rPr>
                        <a:t> of this world!”   </a:t>
                      </a:r>
                      <a:r>
                        <a:rPr lang="en-US" sz="1400" b="1" baseline="0" dirty="0">
                          <a:solidFill>
                            <a:srgbClr val="FF0000"/>
                          </a:solidFill>
                          <a:latin typeface="Times New Roman" panose="02020603050405020304" pitchFamily="18" charset="0"/>
                          <a:cs typeface="Times New Roman" panose="02020603050405020304" pitchFamily="18" charset="0"/>
                        </a:rPr>
                        <a:t>John 14:30</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“Prince of Peace!”   </a:t>
                      </a:r>
                      <a:r>
                        <a:rPr lang="en-US" sz="1400" b="1" dirty="0">
                          <a:solidFill>
                            <a:srgbClr val="FF0000"/>
                          </a:solidFill>
                          <a:latin typeface="Times New Roman" panose="02020603050405020304" pitchFamily="18" charset="0"/>
                          <a:cs typeface="Times New Roman" panose="02020603050405020304" pitchFamily="18" charset="0"/>
                        </a:rPr>
                        <a:t>Isaiah 9:6</a:t>
                      </a:r>
                    </a:p>
                  </a:txBody>
                  <a:tcPr/>
                </a:tc>
                <a:extLst>
                  <a:ext uri="{0D108BD9-81ED-4DB2-BD59-A6C34878D82A}">
                    <a16:rowId xmlns:a16="http://schemas.microsoft.com/office/drawing/2014/main" val="2067733447"/>
                  </a:ext>
                </a:extLst>
              </a:tr>
              <a:tr h="313151">
                <a:tc>
                  <a:txBody>
                    <a:bodyPr/>
                    <a:lstStyle/>
                    <a:p>
                      <a:pPr algn="ctr"/>
                      <a:r>
                        <a:rPr lang="en-US" sz="1400" dirty="0">
                          <a:latin typeface="Times New Roman" panose="02020603050405020304" pitchFamily="18" charset="0"/>
                          <a:cs typeface="Times New Roman" panose="02020603050405020304" pitchFamily="18" charset="0"/>
                        </a:rPr>
                        <a:t>The “god of this world”!   </a:t>
                      </a:r>
                      <a:r>
                        <a:rPr lang="en-US" sz="1400" b="1" dirty="0">
                          <a:solidFill>
                            <a:srgbClr val="FF0000"/>
                          </a:solidFill>
                          <a:latin typeface="Times New Roman" panose="02020603050405020304" pitchFamily="18" charset="0"/>
                          <a:cs typeface="Times New Roman" panose="02020603050405020304" pitchFamily="18" charset="0"/>
                        </a:rPr>
                        <a:t>II Corinthians 4:4</a:t>
                      </a:r>
                    </a:p>
                  </a:txBody>
                  <a:tcPr/>
                </a:tc>
                <a:tc>
                  <a:txBody>
                    <a:bodyPr/>
                    <a:lstStyle/>
                    <a:p>
                      <a:pPr algn="ctr"/>
                      <a:r>
                        <a:rPr lang="en-US" sz="1400" b="1" dirty="0">
                          <a:latin typeface="Times New Roman" panose="02020603050405020304" pitchFamily="18" charset="0"/>
                          <a:cs typeface="Times New Roman" panose="02020603050405020304" pitchFamily="18" charset="0"/>
                        </a:rPr>
                        <a:t>“My Lord and God”!   </a:t>
                      </a:r>
                      <a:r>
                        <a:rPr lang="en-US" sz="1400" b="1" dirty="0">
                          <a:solidFill>
                            <a:srgbClr val="FF0000"/>
                          </a:solidFill>
                          <a:latin typeface="Times New Roman" panose="02020603050405020304" pitchFamily="18" charset="0"/>
                          <a:cs typeface="Times New Roman" panose="02020603050405020304" pitchFamily="18" charset="0"/>
                        </a:rPr>
                        <a:t>John 20:28</a:t>
                      </a:r>
                    </a:p>
                  </a:txBody>
                  <a:tcPr/>
                </a:tc>
                <a:extLst>
                  <a:ext uri="{0D108BD9-81ED-4DB2-BD59-A6C34878D82A}">
                    <a16:rowId xmlns:a16="http://schemas.microsoft.com/office/drawing/2014/main" val="3663409404"/>
                  </a:ext>
                </a:extLst>
              </a:tr>
              <a:tr h="313151">
                <a:tc>
                  <a:txBody>
                    <a:bodyPr/>
                    <a:lstStyle/>
                    <a:p>
                      <a:pPr algn="ctr"/>
                      <a:r>
                        <a:rPr lang="en-US" sz="1400" dirty="0">
                          <a:latin typeface="Times New Roman" panose="02020603050405020304" pitchFamily="18" charset="0"/>
                          <a:cs typeface="Times New Roman" panose="02020603050405020304" pitchFamily="18" charset="0"/>
                        </a:rPr>
                        <a:t>He</a:t>
                      </a:r>
                      <a:r>
                        <a:rPr lang="en-US" sz="1400" baseline="0" dirty="0">
                          <a:latin typeface="Times New Roman" panose="02020603050405020304" pitchFamily="18" charset="0"/>
                          <a:cs typeface="Times New Roman" panose="02020603050405020304" pitchFamily="18" charset="0"/>
                        </a:rPr>
                        <a:t> corrupted Scriptures by saying, “It is written…”!   </a:t>
                      </a:r>
                      <a:r>
                        <a:rPr lang="en-US" sz="1400" b="1" baseline="0" dirty="0">
                          <a:solidFill>
                            <a:srgbClr val="FF0000"/>
                          </a:solidFill>
                          <a:latin typeface="Times New Roman" panose="02020603050405020304" pitchFamily="18" charset="0"/>
                          <a:cs typeface="Times New Roman" panose="02020603050405020304" pitchFamily="18" charset="0"/>
                        </a:rPr>
                        <a:t>Luke 4:10</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He quoted Scriptures to Satan</a:t>
                      </a:r>
                      <a:r>
                        <a:rPr lang="en-US" sz="1400" b="1" baseline="0" dirty="0">
                          <a:latin typeface="Times New Roman" panose="02020603050405020304" pitchFamily="18" charset="0"/>
                          <a:cs typeface="Times New Roman" panose="02020603050405020304" pitchFamily="18" charset="0"/>
                        </a:rPr>
                        <a:t> saying, “It is written…”! </a:t>
                      </a:r>
                      <a:r>
                        <a:rPr lang="en-US" sz="1400" b="1" baseline="0" dirty="0">
                          <a:solidFill>
                            <a:srgbClr val="FF0000"/>
                          </a:solidFill>
                          <a:latin typeface="Times New Roman" panose="02020603050405020304" pitchFamily="18" charset="0"/>
                          <a:cs typeface="Times New Roman" panose="02020603050405020304" pitchFamily="18" charset="0"/>
                        </a:rPr>
                        <a:t> Luke 4:4,8</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87921499"/>
                  </a:ext>
                </a:extLst>
              </a:tr>
              <a:tr h="313151">
                <a:tc>
                  <a:txBody>
                    <a:bodyPr/>
                    <a:lstStyle/>
                    <a:p>
                      <a:pPr algn="ctr"/>
                      <a:r>
                        <a:rPr lang="en-US" sz="1400" dirty="0">
                          <a:latin typeface="Times New Roman" panose="02020603050405020304" pitchFamily="18" charset="0"/>
                          <a:cs typeface="Times New Roman" panose="02020603050405020304" pitchFamily="18" charset="0"/>
                        </a:rPr>
                        <a:t>“Adversary – as a roaring lion”! </a:t>
                      </a:r>
                      <a:r>
                        <a:rPr lang="en-US" sz="1400" b="1" dirty="0">
                          <a:solidFill>
                            <a:srgbClr val="FF0000"/>
                          </a:solidFill>
                          <a:latin typeface="Times New Roman" panose="02020603050405020304" pitchFamily="18" charset="0"/>
                          <a:cs typeface="Times New Roman" panose="02020603050405020304" pitchFamily="18" charset="0"/>
                        </a:rPr>
                        <a:t> I Peter 5:8</a:t>
                      </a:r>
                    </a:p>
                  </a:txBody>
                  <a:tcPr/>
                </a:tc>
                <a:tc>
                  <a:txBody>
                    <a:bodyPr/>
                    <a:lstStyle/>
                    <a:p>
                      <a:pPr algn="ctr"/>
                      <a:r>
                        <a:rPr lang="en-US" sz="1400" b="1" dirty="0">
                          <a:latin typeface="Times New Roman" panose="02020603050405020304" pitchFamily="18" charset="0"/>
                          <a:cs typeface="Times New Roman" panose="02020603050405020304" pitchFamily="18" charset="0"/>
                        </a:rPr>
                        <a:t>“Lion of the Tribe</a:t>
                      </a:r>
                      <a:r>
                        <a:rPr lang="en-US" sz="1400" b="1" baseline="0" dirty="0">
                          <a:latin typeface="Times New Roman" panose="02020603050405020304" pitchFamily="18" charset="0"/>
                          <a:cs typeface="Times New Roman" panose="02020603050405020304" pitchFamily="18" charset="0"/>
                        </a:rPr>
                        <a:t> of Judah”!   </a:t>
                      </a:r>
                      <a:r>
                        <a:rPr lang="en-US" sz="1400" b="1" baseline="0" dirty="0">
                          <a:solidFill>
                            <a:srgbClr val="FF0000"/>
                          </a:solidFill>
                          <a:latin typeface="Times New Roman" panose="02020603050405020304" pitchFamily="18" charset="0"/>
                          <a:cs typeface="Times New Roman" panose="02020603050405020304" pitchFamily="18" charset="0"/>
                        </a:rPr>
                        <a:t>5:5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6443466"/>
                  </a:ext>
                </a:extLst>
              </a:tr>
              <a:tr h="313151">
                <a:tc>
                  <a:txBody>
                    <a:bodyPr/>
                    <a:lstStyle/>
                    <a:p>
                      <a:pPr algn="ctr"/>
                      <a:r>
                        <a:rPr lang="en-US" sz="1400" dirty="0">
                          <a:latin typeface="Times New Roman" panose="02020603050405020304" pitchFamily="18" charset="0"/>
                          <a:cs typeface="Times New Roman" panose="02020603050405020304" pitchFamily="18" charset="0"/>
                        </a:rPr>
                        <a:t>Author</a:t>
                      </a:r>
                      <a:r>
                        <a:rPr lang="en-US" sz="1400" baseline="0" dirty="0">
                          <a:latin typeface="Times New Roman" panose="02020603050405020304" pitchFamily="18" charset="0"/>
                          <a:cs typeface="Times New Roman" panose="02020603050405020304" pitchFamily="18" charset="0"/>
                        </a:rPr>
                        <a:t> of all modern bibles!   </a:t>
                      </a:r>
                      <a:r>
                        <a:rPr lang="en-US" sz="1400" b="1" baseline="0" dirty="0">
                          <a:solidFill>
                            <a:srgbClr val="FF0000"/>
                          </a:solidFill>
                          <a:latin typeface="Times New Roman" panose="02020603050405020304" pitchFamily="18" charset="0"/>
                          <a:cs typeface="Times New Roman" panose="02020603050405020304" pitchFamily="18" charset="0"/>
                        </a:rPr>
                        <a:t>John 8:44</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Author of King James 1611 Bible    </a:t>
                      </a:r>
                      <a:r>
                        <a:rPr lang="en-US" sz="1400" b="1" dirty="0">
                          <a:solidFill>
                            <a:srgbClr val="FF0000"/>
                          </a:solidFill>
                          <a:latin typeface="Times New Roman" panose="02020603050405020304" pitchFamily="18" charset="0"/>
                          <a:cs typeface="Times New Roman" panose="02020603050405020304" pitchFamily="18" charset="0"/>
                        </a:rPr>
                        <a:t>I</a:t>
                      </a:r>
                      <a:r>
                        <a:rPr lang="en-US" sz="1400" b="1" baseline="0" dirty="0">
                          <a:solidFill>
                            <a:srgbClr val="FF0000"/>
                          </a:solidFill>
                          <a:latin typeface="Times New Roman" panose="02020603050405020304" pitchFamily="18" charset="0"/>
                          <a:cs typeface="Times New Roman" panose="02020603050405020304" pitchFamily="18" charset="0"/>
                        </a:rPr>
                        <a:t> Corinthians 13:8-10</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9512917"/>
                  </a:ext>
                </a:extLst>
              </a:tr>
            </a:tbl>
          </a:graphicData>
        </a:graphic>
      </p:graphicFrame>
    </p:spTree>
    <p:extLst>
      <p:ext uri="{BB962C8B-B14F-4D97-AF65-F5344CB8AC3E}">
        <p14:creationId xmlns:p14="http://schemas.microsoft.com/office/powerpoint/2010/main" val="112580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949892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1028" name="Picture 4" descr="http://3.bp.blogspot.com/-ACngZdD5OPI/TtJihhWlIMI/AAAAAAAAEW8/Ox2J13Mxee8/s1600/libraryBookshelf+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2496" cy="52337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496" y="-1"/>
            <a:ext cx="6669505" cy="5233737"/>
          </a:xfrm>
          <a:prstGeom prst="rect">
            <a:avLst/>
          </a:prstGeom>
          <a:ln w="38100">
            <a:solidFill>
              <a:schemeClr val="tx1"/>
            </a:solidFill>
          </a:ln>
        </p:spPr>
      </p:pic>
      <p:sp>
        <p:nvSpPr>
          <p:cNvPr id="5" name="TextBox 4"/>
          <p:cNvSpPr txBox="1"/>
          <p:nvPr/>
        </p:nvSpPr>
        <p:spPr>
          <a:xfrm>
            <a:off x="0" y="5342021"/>
            <a:ext cx="5414211" cy="1569660"/>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Ever learning, and never able to come to the knowledge</a:t>
            </a:r>
          </a:p>
          <a:p>
            <a:pPr algn="ctr"/>
            <a:r>
              <a:rPr lang="en-US" sz="3200" b="1" i="1" dirty="0">
                <a:latin typeface="Times New Roman" panose="02020603050405020304" pitchFamily="18" charset="0"/>
                <a:cs typeface="Times New Roman" panose="02020603050405020304" pitchFamily="18" charset="0"/>
              </a:rPr>
              <a:t>of the truth.</a:t>
            </a:r>
          </a:p>
        </p:txBody>
      </p:sp>
      <p:sp>
        <p:nvSpPr>
          <p:cNvPr id="6" name="TextBox 5"/>
          <p:cNvSpPr txBox="1"/>
          <p:nvPr/>
        </p:nvSpPr>
        <p:spPr>
          <a:xfrm>
            <a:off x="6342648" y="5342021"/>
            <a:ext cx="5029200" cy="1446550"/>
          </a:xfrm>
          <a:prstGeom prst="rect">
            <a:avLst/>
          </a:prstGeom>
          <a:noFill/>
        </p:spPr>
        <p:txBody>
          <a:bodyPr wrap="square" rtlCol="0">
            <a:spAutoFit/>
          </a:bodyPr>
          <a:lstStyle/>
          <a:p>
            <a:pPr algn="ctr"/>
            <a:r>
              <a:rPr lang="en-US" sz="8800" b="1" dirty="0">
                <a:latin typeface="Old English Text MT" panose="03040902040508030806" pitchFamily="66" charset="0"/>
              </a:rPr>
              <a:t>The Truth</a:t>
            </a:r>
          </a:p>
        </p:txBody>
      </p:sp>
      <p:sp>
        <p:nvSpPr>
          <p:cNvPr id="7" name="TextBox 6"/>
          <p:cNvSpPr txBox="1"/>
          <p:nvPr/>
        </p:nvSpPr>
        <p:spPr>
          <a:xfrm>
            <a:off x="5895474" y="0"/>
            <a:ext cx="6015789" cy="646331"/>
          </a:xfrm>
          <a:prstGeom prst="rect">
            <a:avLst/>
          </a:prstGeom>
          <a:noFill/>
        </p:spPr>
        <p:txBody>
          <a:bodyPr wrap="square" rtlCol="0">
            <a:spAutoFit/>
          </a:bodyPr>
          <a:lstStyle/>
          <a:p>
            <a:pPr algn="ctr"/>
            <a:r>
              <a:rPr lang="en-US" sz="3600" dirty="0">
                <a:solidFill>
                  <a:schemeClr val="bg1"/>
                </a:solidFill>
              </a:rPr>
              <a:t>King James 1611 Bible</a:t>
            </a:r>
          </a:p>
        </p:txBody>
      </p:sp>
      <p:sp>
        <p:nvSpPr>
          <p:cNvPr id="8" name="Right Arrow 7"/>
          <p:cNvSpPr/>
          <p:nvPr/>
        </p:nvSpPr>
        <p:spPr>
          <a:xfrm rot="20880065">
            <a:off x="4823660" y="6232437"/>
            <a:ext cx="1181100" cy="4381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6600"/>
              </a:solidFill>
            </a:endParaRPr>
          </a:p>
        </p:txBody>
      </p:sp>
    </p:spTree>
    <p:extLst>
      <p:ext uri="{BB962C8B-B14F-4D97-AF65-F5344CB8AC3E}">
        <p14:creationId xmlns:p14="http://schemas.microsoft.com/office/powerpoint/2010/main" val="803360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750"/>
                                        <p:tgtEl>
                                          <p:spTgt spid="8"/>
                                        </p:tgtEl>
                                      </p:cBhvr>
                                    </p:animEffect>
                                  </p:childTnLst>
                                </p:cTn>
                              </p:par>
                            </p:childTnLst>
                          </p:cTn>
                        </p:par>
                        <p:par>
                          <p:cTn id="15" fill="hold">
                            <p:stCondLst>
                              <p:cond delay="750"/>
                            </p:stCondLst>
                            <p:childTnLst>
                              <p:par>
                                <p:cTn id="16" presetID="21"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8)">
                                      <p:cBhvr>
                                        <p:cTn id="18" dur="1500"/>
                                        <p:tgtEl>
                                          <p:spTgt spid="6"/>
                                        </p:tgtEl>
                                      </p:cBhvr>
                                    </p:animEffect>
                                  </p:childTnLst>
                                </p:cTn>
                              </p:par>
                            </p:childTnLst>
                          </p:cTn>
                        </p:par>
                        <p:par>
                          <p:cTn id="19" fill="hold">
                            <p:stCondLst>
                              <p:cond delay="2250"/>
                            </p:stCondLst>
                            <p:childTnLst>
                              <p:par>
                                <p:cTn id="20" presetID="47"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4190</Words>
  <Application>Microsoft Office PowerPoint</Application>
  <PresentationFormat>Widescreen</PresentationFormat>
  <Paragraphs>261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Calibri</vt:lpstr>
      <vt:lpstr>Calibri Light</vt:lpstr>
      <vt:lpstr>Chiller</vt:lpstr>
      <vt:lpstr>Old English Text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Trout</dc:creator>
  <cp:lastModifiedBy>Rick Trout</cp:lastModifiedBy>
  <cp:revision>168</cp:revision>
  <dcterms:created xsi:type="dcterms:W3CDTF">2016-06-08T18:01:46Z</dcterms:created>
  <dcterms:modified xsi:type="dcterms:W3CDTF">2016-06-12T05:40:10Z</dcterms:modified>
</cp:coreProperties>
</file>