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90" r:id="rId3"/>
    <p:sldId id="256" r:id="rId4"/>
    <p:sldId id="257" r:id="rId5"/>
    <p:sldId id="258" r:id="rId6"/>
    <p:sldId id="259" r:id="rId7"/>
    <p:sldId id="269" r:id="rId8"/>
    <p:sldId id="271" r:id="rId9"/>
    <p:sldId id="278" r:id="rId10"/>
    <p:sldId id="279" r:id="rId11"/>
    <p:sldId id="280" r:id="rId12"/>
    <p:sldId id="273" r:id="rId13"/>
    <p:sldId id="281" r:id="rId14"/>
    <p:sldId id="275" r:id="rId15"/>
    <p:sldId id="274" r:id="rId16"/>
    <p:sldId id="276" r:id="rId17"/>
    <p:sldId id="277" r:id="rId18"/>
    <p:sldId id="282" r:id="rId19"/>
    <p:sldId id="287" r:id="rId20"/>
    <p:sldId id="283" r:id="rId21"/>
    <p:sldId id="288" r:id="rId22"/>
    <p:sldId id="284" r:id="rId23"/>
    <p:sldId id="285" r:id="rId24"/>
    <p:sldId id="289" r:id="rId25"/>
    <p:sldId id="286" r:id="rId26"/>
    <p:sldId id="263" r:id="rId27"/>
    <p:sldId id="264" r:id="rId28"/>
    <p:sldId id="265" r:id="rId29"/>
    <p:sldId id="266" r:id="rId30"/>
    <p:sldId id="267"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snapToGrid="0" showGuides="1">
      <p:cViewPr varScale="1">
        <p:scale>
          <a:sx n="111" d="100"/>
          <a:sy n="111" d="100"/>
        </p:scale>
        <p:origin x="930" y="114"/>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404107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388411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412815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131249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238656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304838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224077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166932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152962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346884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5FFE7E-AC07-49AF-875E-CCFCDDD2707D}" type="datetimeFigureOut">
              <a:rPr lang="en-US" smtClean="0"/>
              <a:t>6/20/2016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B4FD5-EFD8-4399-BEB1-AB8EB57E8453}" type="slidenum">
              <a:rPr lang="en-US" smtClean="0"/>
              <a:t>‹#›</a:t>
            </a:fld>
            <a:endParaRPr lang="en-US" dirty="0"/>
          </a:p>
        </p:txBody>
      </p:sp>
    </p:spTree>
    <p:extLst>
      <p:ext uri="{BB962C8B-B14F-4D97-AF65-F5344CB8AC3E}">
        <p14:creationId xmlns:p14="http://schemas.microsoft.com/office/powerpoint/2010/main" val="242025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FFE7E-AC07-49AF-875E-CCFCDDD2707D}" type="datetimeFigureOut">
              <a:rPr lang="en-US" smtClean="0"/>
              <a:t>6/20/2016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B4FD5-EFD8-4399-BEB1-AB8EB57E8453}" type="slidenum">
              <a:rPr lang="en-US" smtClean="0"/>
              <a:t>‹#›</a:t>
            </a:fld>
            <a:endParaRPr lang="en-US" dirty="0"/>
          </a:p>
        </p:txBody>
      </p:sp>
    </p:spTree>
    <p:extLst>
      <p:ext uri="{BB962C8B-B14F-4D97-AF65-F5344CB8AC3E}">
        <p14:creationId xmlns:p14="http://schemas.microsoft.com/office/powerpoint/2010/main" val="354568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gif"/><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philosophy.about.com/od/Philosophical-Theories-Ideas/a/Humanism.htm" TargetMode="External"/><Relationship Id="rId2" Type="http://schemas.openxmlformats.org/officeDocument/2006/relationships/hyperlink" Target="http://christiannews.net/2014/11/04/federal-court-rules-secular-humanism-a-religion-extends-equal-protection-rights-to-atheists/" TargetMode="Externa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hyperlink" Target="http://www.scatteredchristians.org/" TargetMode="External"/><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gif"/><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hyperlink" Target="http://www.protestant-reformation.org/ecumenism-toda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488" y="2659533"/>
            <a:ext cx="6055024" cy="3978012"/>
          </a:xfrm>
          <a:prstGeom prst="rect">
            <a:avLst/>
          </a:prstGeom>
          <a:noFill/>
        </p:spPr>
        <p:txBody>
          <a:bodyPr wrap="square" rtlCol="0">
            <a:spAutoFit/>
          </a:bodyPr>
          <a:lstStyle/>
          <a:p>
            <a:r>
              <a:rPr lang="en-US" sz="1200" dirty="0"/>
              <a:t>This PowerPoint was designed by Mike Paulson, 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endParaRPr lang="en-US" sz="1200" dirty="0"/>
          </a:p>
          <a:p>
            <a:pPr algn="just"/>
            <a:r>
              <a:rPr lang="en-US" sz="1400" dirty="0"/>
              <a:t>This presentation is not copyrighted, of course, so if you can add more, and there is a lot more that I am sure can be added to this, feel free to do so.  My only expectation and requirement is that you use ONLY a King James 1611 Bible.  </a:t>
            </a:r>
          </a:p>
          <a:p>
            <a:pPr algn="just"/>
            <a:endParaRPr lang="en-US" sz="1400" dirty="0"/>
          </a:p>
          <a:p>
            <a:pPr algn="just"/>
            <a:r>
              <a:rPr lang="en-US" sz="1400" dirty="0"/>
              <a:t>And truthfully, that is not a huge concern of mine because if you do try to use any other modern bibles, you will find they wouldn’t fit with this anyway; thus we see once again, the importance of a rightly divided 1611 KJB ONLY.  </a:t>
            </a:r>
            <a:r>
              <a:rPr lang="en-US" sz="12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0" y="2978708"/>
            <a:ext cx="1124199" cy="1498401"/>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810" y="204230"/>
            <a:ext cx="4162378" cy="2355421"/>
          </a:xfrm>
          <a:prstGeom prst="rect">
            <a:avLst/>
          </a:prstGeom>
          <a:ln w="57150">
            <a:solidFill>
              <a:srgbClr val="CC6600"/>
            </a:solidFill>
          </a:ln>
        </p:spPr>
      </p:pic>
    </p:spTree>
    <p:extLst>
      <p:ext uri="{BB962C8B-B14F-4D97-AF65-F5344CB8AC3E}">
        <p14:creationId xmlns:p14="http://schemas.microsoft.com/office/powerpoint/2010/main" val="120082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kxcDJFC05FQ/Tt7L1WYoxoI/AAAAAAAACQU/qJr6wCCWTeQ/s320/William+Ca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881" y="141287"/>
            <a:ext cx="1304417" cy="1401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0524" y="1543050"/>
            <a:ext cx="11365565" cy="1477328"/>
          </a:xfrm>
          <a:prstGeom prst="rect">
            <a:avLst/>
          </a:prstGeom>
          <a:noFill/>
        </p:spPr>
        <p:txBody>
          <a:bodyPr wrap="square" rtlCol="0">
            <a:spAutoFit/>
          </a:bodyPr>
          <a:lstStyle/>
          <a:p>
            <a:pPr algn="just"/>
            <a:r>
              <a:rPr lang="en-US" dirty="0"/>
              <a:t>William Carey, called the “Father of Modern Missions”,  a Baptist missionary, wrote a book in 1792 that brought back from the OT Gospels the ‘</a:t>
            </a:r>
            <a:r>
              <a:rPr lang="en-US" b="1" dirty="0"/>
              <a:t>Great Commission</a:t>
            </a:r>
            <a:r>
              <a:rPr lang="en-US" dirty="0"/>
              <a:t>’ and through the use of ‘false’ miracles, signs and wonders, pushed out Paul as the ‘only’ apostle and brought back the apostolic doctrine – of which has everything to do today with the teaching, preparation and the arrival of the antichrist in </a:t>
            </a:r>
            <a:r>
              <a:rPr lang="en-US" b="1" dirty="0">
                <a:solidFill>
                  <a:srgbClr val="FF0000"/>
                </a:solidFill>
              </a:rPr>
              <a:t>Rev. 6 </a:t>
            </a:r>
            <a:r>
              <a:rPr lang="en-US" dirty="0"/>
              <a:t>through the profane and vain babblings of preachers preaching the wrong gospel today while completely rejecting Paul’s teachings of the 2</a:t>
            </a:r>
            <a:r>
              <a:rPr lang="en-US" baseline="30000" dirty="0"/>
              <a:t>nd</a:t>
            </a:r>
            <a:r>
              <a:rPr lang="en-US" dirty="0"/>
              <a:t> coming of the Risen Christ in </a:t>
            </a:r>
            <a:r>
              <a:rPr lang="en-US" b="1" dirty="0">
                <a:solidFill>
                  <a:srgbClr val="FF0000"/>
                </a:solidFill>
              </a:rPr>
              <a:t>Rev. 19</a:t>
            </a:r>
            <a:endParaRPr lang="en-US" dirty="0"/>
          </a:p>
        </p:txBody>
      </p:sp>
      <p:sp>
        <p:nvSpPr>
          <p:cNvPr id="9" name="TextBox 8"/>
          <p:cNvSpPr txBox="1"/>
          <p:nvPr/>
        </p:nvSpPr>
        <p:spPr>
          <a:xfrm>
            <a:off x="133350" y="5267325"/>
            <a:ext cx="11839575" cy="738664"/>
          </a:xfrm>
          <a:prstGeom prst="rect">
            <a:avLst/>
          </a:prstGeom>
          <a:noFill/>
        </p:spPr>
        <p:txBody>
          <a:bodyPr wrap="square" rtlCol="0">
            <a:spAutoFit/>
          </a:bodyPr>
          <a:lstStyle/>
          <a:p>
            <a:pPr algn="just"/>
            <a:r>
              <a:rPr lang="en-US" sz="1400" b="1" dirty="0"/>
              <a:t> His convincing words brought back miracles, signs, wonders into the jungle which American pastors brought back into their own pulpits.  </a:t>
            </a:r>
            <a:r>
              <a:rPr lang="en-US" sz="1400" i="1" dirty="0"/>
              <a:t>“I wish with all my heart, that everyone who loves our Lord Jesus Christ in sincerity, would in some way or other engage in it [Great Commission]. But in the present divided state of Christendom, it would be more likely for good to be done by each denomination engaging separately in the work, than if they were to embark in it conjointly. </a:t>
            </a:r>
          </a:p>
        </p:txBody>
      </p:sp>
      <p:sp>
        <p:nvSpPr>
          <p:cNvPr id="2" name="TextBox 1"/>
          <p:cNvSpPr txBox="1"/>
          <p:nvPr/>
        </p:nvSpPr>
        <p:spPr>
          <a:xfrm>
            <a:off x="1038225" y="238125"/>
            <a:ext cx="3400425" cy="923330"/>
          </a:xfrm>
          <a:prstGeom prst="rect">
            <a:avLst/>
          </a:prstGeom>
          <a:noFill/>
        </p:spPr>
        <p:txBody>
          <a:bodyPr wrap="square" rtlCol="0">
            <a:spAutoFit/>
          </a:bodyPr>
          <a:lstStyle/>
          <a:p>
            <a:pPr algn="ctr"/>
            <a:r>
              <a:rPr lang="en-US" sz="5400" dirty="0">
                <a:latin typeface="Cooper Black" panose="0208090404030B020404" pitchFamily="18" charset="0"/>
              </a:rPr>
              <a:t>Great</a:t>
            </a:r>
            <a:endParaRPr lang="en-US" sz="1100" dirty="0">
              <a:latin typeface="Cooper Black" panose="0208090404030B020404" pitchFamily="18" charset="0"/>
            </a:endParaRPr>
          </a:p>
        </p:txBody>
      </p:sp>
      <p:sp>
        <p:nvSpPr>
          <p:cNvPr id="8" name="TextBox 7"/>
          <p:cNvSpPr txBox="1"/>
          <p:nvPr/>
        </p:nvSpPr>
        <p:spPr>
          <a:xfrm>
            <a:off x="7277100" y="253060"/>
            <a:ext cx="4507565" cy="923330"/>
          </a:xfrm>
          <a:prstGeom prst="rect">
            <a:avLst/>
          </a:prstGeom>
          <a:noFill/>
        </p:spPr>
        <p:txBody>
          <a:bodyPr wrap="square" rtlCol="0">
            <a:spAutoFit/>
          </a:bodyPr>
          <a:lstStyle/>
          <a:p>
            <a:pPr algn="ctr"/>
            <a:r>
              <a:rPr lang="en-US" sz="5400" dirty="0">
                <a:latin typeface="Cooper Black" panose="0208090404030B020404" pitchFamily="18" charset="0"/>
              </a:rPr>
              <a:t>Commission</a:t>
            </a:r>
            <a:endParaRPr lang="en-US" sz="1100" dirty="0">
              <a:latin typeface="Cooper Black" panose="0208090404030B020404" pitchFamily="18" charset="0"/>
            </a:endParaRPr>
          </a:p>
        </p:txBody>
      </p:sp>
      <p:sp>
        <p:nvSpPr>
          <p:cNvPr id="12" name="Rectangle 2"/>
          <p:cNvSpPr>
            <a:spLocks noChangeArrowheads="1"/>
          </p:cNvSpPr>
          <p:nvPr/>
        </p:nvSpPr>
        <p:spPr bwMode="auto">
          <a:xfrm>
            <a:off x="4731936" y="2983866"/>
            <a:ext cx="2651927"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TimesNewRomanPS-BoldMT" charset="0"/>
                <a:ea typeface="Times New Roman" panose="02020603050405020304" pitchFamily="18" charset="0"/>
              </a:rPr>
              <a:t>A N</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NewRomanPS-BoldMT" charset="0"/>
                <a:ea typeface="Times New Roman" panose="02020603050405020304" pitchFamily="18" charset="0"/>
              </a:rPr>
              <a:t>E N Q U I R Y</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chemeClr val="tx1"/>
                </a:solidFill>
                <a:effectLst/>
                <a:latin typeface="TimesNewRomanPS-BoldMT" charset="0"/>
                <a:ea typeface="Times New Roman" panose="02020603050405020304" pitchFamily="18" charset="0"/>
              </a:rPr>
              <a:t>INTO THE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NewRomanPS-BoldMT" charset="0"/>
                <a:ea typeface="Times New Roman" panose="02020603050405020304" pitchFamily="18" charset="0"/>
              </a:rPr>
              <a:t>OBLIGATIONS OF CHRISTIANS,</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chemeClr val="tx1"/>
                </a:solidFill>
                <a:effectLst/>
                <a:latin typeface="TimesNewRomanPS-BoldMT" charset="0"/>
                <a:ea typeface="Times New Roman" panose="02020603050405020304" pitchFamily="18" charset="0"/>
              </a:rPr>
              <a:t>TO USE MEANS FOR THE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TimesNewRomanPS-BoldMT" charset="0"/>
                <a:ea typeface="Times New Roman" panose="02020603050405020304" pitchFamily="18" charset="0"/>
              </a:rPr>
              <a:t>C O N V E R S I O N</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TimesNewRomanPS-BoldMT" charset="0"/>
                <a:ea typeface="Times New Roman" panose="02020603050405020304" pitchFamily="18" charset="0"/>
              </a:rPr>
              <a:t>OF THE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NewRomanPS-BoldMT" charset="0"/>
                <a:ea typeface="Times New Roman" panose="02020603050405020304" pitchFamily="18" charset="0"/>
              </a:rPr>
              <a:t>H E A T H E N S.</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TimesNewRomanPS-BoldMT" charset="0"/>
                <a:ea typeface="Times New Roman" panose="02020603050405020304" pitchFamily="18" charset="0"/>
              </a:rPr>
              <a:t>IN WHICH THE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TimesNewRomanPS-BoldMT" charset="0"/>
                <a:ea typeface="Times New Roman" panose="02020603050405020304" pitchFamily="18" charset="0"/>
              </a:rPr>
              <a:t>RELIGIOUS STATE OF THE DIFFERENT NATIONS</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TimesNewRomanPS-BoldMT" charset="0"/>
                <a:ea typeface="Times New Roman" panose="02020603050405020304" pitchFamily="18" charset="0"/>
              </a:rPr>
              <a:t>OF THE WORLD, THE SUCCESS OF FORMER</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TimesNewRomanPS-BoldMT" charset="0"/>
                <a:ea typeface="Times New Roman" panose="02020603050405020304" pitchFamily="18" charset="0"/>
              </a:rPr>
              <a:t>UNDERTAKINGS, AND THE PRACTICABILITY OF</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TimesNewRomanPS-BoldMT" charset="0"/>
                <a:ea typeface="Times New Roman" panose="02020603050405020304" pitchFamily="18" charset="0"/>
              </a:rPr>
              <a:t>FURTHER UNDERTAKINGS, ARE CONSIDERED,</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NewRomanPS-BoldMT" charset="0"/>
                <a:ea typeface="Times New Roman" panose="02020603050405020304" pitchFamily="18" charset="0"/>
              </a:rPr>
              <a:t>BY WILLIAM CAREY.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514350" y="6005989"/>
            <a:ext cx="11210925" cy="738664"/>
          </a:xfrm>
          <a:prstGeom prst="rect">
            <a:avLst/>
          </a:prstGeom>
          <a:noFill/>
        </p:spPr>
        <p:txBody>
          <a:bodyPr wrap="square" rtlCol="0">
            <a:spAutoFit/>
          </a:bodyPr>
          <a:lstStyle/>
          <a:p>
            <a:pPr algn="just"/>
            <a:r>
              <a:rPr lang="en-US" sz="1400" i="1" dirty="0"/>
              <a:t>There is room enough for us all, without interfering with each other; and if no unfriendly interference took place, each denomination would bear good will to the other, and wish, and pray for its success, considering it as upon the whole friendly to the great cause of true religion; but if all were intermingled, it is likely their private discords might throw a damp upon their spirits, and much retard their public usefulness.  </a:t>
            </a:r>
            <a:r>
              <a:rPr lang="en-US" sz="1100" dirty="0"/>
              <a:t>“Enquiry…” –page 36 – William Carey</a:t>
            </a:r>
            <a:endParaRPr lang="en-US" sz="1400" dirty="0"/>
          </a:p>
        </p:txBody>
      </p:sp>
    </p:spTree>
    <p:extLst>
      <p:ext uri="{BB962C8B-B14F-4D97-AF65-F5344CB8AC3E}">
        <p14:creationId xmlns:p14="http://schemas.microsoft.com/office/powerpoint/2010/main" val="1636330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par>
                                <p:cTn id="11" presetID="2" presetClass="entr" presetSubtype="9"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500" fill="hold"/>
                                        <p:tgtEl>
                                          <p:spTgt spid="2"/>
                                        </p:tgtEl>
                                        <p:attrNameLst>
                                          <p:attrName>ppt_x</p:attrName>
                                        </p:attrNameLst>
                                      </p:cBhvr>
                                      <p:tavLst>
                                        <p:tav tm="0">
                                          <p:val>
                                            <p:strVal val="0-#ppt_w/2"/>
                                          </p:val>
                                        </p:tav>
                                        <p:tav tm="100000">
                                          <p:val>
                                            <p:strVal val="#ppt_x"/>
                                          </p:val>
                                        </p:tav>
                                      </p:tavLst>
                                    </p:anim>
                                    <p:anim calcmode="lin" valueType="num">
                                      <p:cBhvr additive="base">
                                        <p:cTn id="14" dur="1500" fill="hold"/>
                                        <p:tgtEl>
                                          <p:spTgt spid="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1+#ppt_w/2"/>
                                          </p:val>
                                        </p:tav>
                                        <p:tav tm="100000">
                                          <p:val>
                                            <p:strVal val="#ppt_x"/>
                                          </p:val>
                                        </p:tav>
                                      </p:tavLst>
                                    </p:anim>
                                    <p:anim calcmode="lin" valueType="num">
                                      <p:cBhvr additive="base">
                                        <p:cTn id="18" dur="1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par>
                          <p:cTn id="23" fill="hold">
                            <p:stCondLst>
                              <p:cond delay="3500"/>
                            </p:stCondLst>
                            <p:childTnLst>
                              <p:par>
                                <p:cTn id="24" presetID="4" presetClass="entr" presetSubtype="3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out)">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4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P spid="8" grpId="0"/>
      <p:bldP spid="1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76" y="2111750"/>
            <a:ext cx="5886450" cy="830997"/>
          </a:xfrm>
          <a:prstGeom prst="rect">
            <a:avLst/>
          </a:prstGeom>
          <a:noFill/>
        </p:spPr>
        <p:txBody>
          <a:bodyPr wrap="square" rtlCol="0">
            <a:spAutoFit/>
          </a:bodyPr>
          <a:lstStyle/>
          <a:p>
            <a:pPr algn="just"/>
            <a:r>
              <a:rPr lang="en-US" sz="1600" b="1" dirty="0">
                <a:solidFill>
                  <a:srgbClr val="FF0000"/>
                </a:solidFill>
                <a:latin typeface="Times New Roman" panose="02020603050405020304" pitchFamily="18" charset="0"/>
                <a:cs typeface="Times New Roman" panose="02020603050405020304" pitchFamily="18" charset="0"/>
              </a:rPr>
              <a:t>Mark 16:15,16</a:t>
            </a:r>
            <a:r>
              <a:rPr lang="en-US" sz="1600" dirty="0">
                <a:solidFill>
                  <a:srgbClr val="FF0000"/>
                </a:solidFill>
                <a:latin typeface="Times New Roman" panose="02020603050405020304" pitchFamily="18" charset="0"/>
                <a:cs typeface="Times New Roman" panose="02020603050405020304" pitchFamily="18" charset="0"/>
              </a:rPr>
              <a:t> </a:t>
            </a:r>
            <a:r>
              <a:rPr lang="en-US" sz="1600" b="1" i="1" dirty="0">
                <a:solidFill>
                  <a:srgbClr val="CC6600"/>
                </a:solidFill>
                <a:latin typeface="Times New Roman" panose="02020603050405020304" pitchFamily="18" charset="0"/>
                <a:cs typeface="Times New Roman" panose="02020603050405020304" pitchFamily="18" charset="0"/>
              </a:rPr>
              <a:t>And he said unto them, Go ye into all the world, and preach the gospel to every creature.  He that believeth and is baptized shall be saved; but he that believeth not shall be damned.</a:t>
            </a:r>
          </a:p>
        </p:txBody>
      </p:sp>
      <p:pic>
        <p:nvPicPr>
          <p:cNvPr id="3074" name="Picture 2" descr="Great-Commission"/>
          <p:cNvPicPr>
            <a:picLocks noChangeAspect="1" noChangeArrowheads="1"/>
          </p:cNvPicPr>
          <p:nvPr/>
        </p:nvPicPr>
        <p:blipFill rotWithShape="1">
          <a:blip r:embed="rId2">
            <a:extLst>
              <a:ext uri="{28A0092B-C50C-407E-A947-70E740481C1C}">
                <a14:useLocalDpi xmlns:a14="http://schemas.microsoft.com/office/drawing/2010/main" val="0"/>
              </a:ext>
            </a:extLst>
          </a:blip>
          <a:srcRect b="8289"/>
          <a:stretch/>
        </p:blipFill>
        <p:spPr bwMode="auto">
          <a:xfrm>
            <a:off x="1295400" y="154361"/>
            <a:ext cx="3845234" cy="19122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40876" y="135195"/>
            <a:ext cx="5162550" cy="584775"/>
          </a:xfrm>
          <a:prstGeom prst="rect">
            <a:avLst/>
          </a:prstGeom>
          <a:noFill/>
        </p:spPr>
        <p:txBody>
          <a:bodyPr wrap="square" rtlCol="0">
            <a:spAutoFit/>
          </a:bodyPr>
          <a:lstStyle/>
          <a:p>
            <a:pPr algn="ctr"/>
            <a:r>
              <a:rPr lang="en-US" sz="3200" b="1" dirty="0">
                <a:latin typeface="Britannic Bold" panose="020B0903060703020204" pitchFamily="34" charset="0"/>
              </a:rPr>
              <a:t>Paul’s Greater Commission</a:t>
            </a:r>
          </a:p>
        </p:txBody>
      </p:sp>
      <p:sp>
        <p:nvSpPr>
          <p:cNvPr id="5" name="TextBox 4"/>
          <p:cNvSpPr txBox="1"/>
          <p:nvPr/>
        </p:nvSpPr>
        <p:spPr>
          <a:xfrm>
            <a:off x="6337765" y="734884"/>
            <a:ext cx="5543552" cy="923330"/>
          </a:xfrm>
          <a:prstGeom prst="rect">
            <a:avLst/>
          </a:prstGeom>
          <a:noFill/>
        </p:spPr>
        <p:txBody>
          <a:bodyPr wrap="square" rtlCol="0">
            <a:spAutoFit/>
          </a:bodyPr>
          <a:lstStyle/>
          <a:p>
            <a:pPr algn="just"/>
            <a:r>
              <a:rPr lang="en-US" b="1" dirty="0">
                <a:solidFill>
                  <a:srgbClr val="FF0000"/>
                </a:solidFill>
                <a:latin typeface="Times New Roman" panose="02020603050405020304" pitchFamily="18" charset="0"/>
                <a:cs typeface="Times New Roman" panose="02020603050405020304" pitchFamily="18" charset="0"/>
              </a:rPr>
              <a:t>Acts 13:47 </a:t>
            </a:r>
            <a:r>
              <a:rPr lang="en-US" b="1" i="1" dirty="0">
                <a:solidFill>
                  <a:srgbClr val="CC6600"/>
                </a:solidFill>
                <a:latin typeface="Times New Roman" panose="02020603050405020304" pitchFamily="18" charset="0"/>
                <a:cs typeface="Times New Roman" panose="02020603050405020304" pitchFamily="18" charset="0"/>
              </a:rPr>
              <a:t>For so hath the Lord commanded us, saying, I have set thee to be a light of the Gentiles, that thou shouldest be for salvation unto the ends of the earth.</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5506" y="5820903"/>
            <a:ext cx="6039339"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Jesus told the apostles this ‘Great Commission’ was to be preached only to </a:t>
            </a:r>
            <a:r>
              <a:rPr lang="en-US" b="1" dirty="0">
                <a:latin typeface="Times New Roman" panose="02020603050405020304" pitchFamily="18" charset="0"/>
                <a:cs typeface="Times New Roman" panose="02020603050405020304" pitchFamily="18" charset="0"/>
              </a:rPr>
              <a:t>Jews</a:t>
            </a:r>
            <a:r>
              <a:rPr lang="en-US" dirty="0">
                <a:latin typeface="Times New Roman" panose="02020603050405020304" pitchFamily="18" charset="0"/>
                <a:cs typeface="Times New Roman" panose="02020603050405020304" pitchFamily="18" charset="0"/>
              </a:rPr>
              <a:t>; it was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to be preached unto Gentiles; So, it has been completed – done – no more – not to us today!</a:t>
            </a:r>
          </a:p>
        </p:txBody>
      </p:sp>
      <p:sp>
        <p:nvSpPr>
          <p:cNvPr id="9" name="TextBox 8"/>
          <p:cNvSpPr txBox="1"/>
          <p:nvPr/>
        </p:nvSpPr>
        <p:spPr>
          <a:xfrm>
            <a:off x="6221645" y="5812155"/>
            <a:ext cx="5786085"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Paul’s greater commission is to the </a:t>
            </a:r>
            <a:r>
              <a:rPr lang="en-US" b="1" dirty="0">
                <a:latin typeface="Times New Roman" panose="02020603050405020304" pitchFamily="18" charset="0"/>
                <a:cs typeface="Times New Roman" panose="02020603050405020304" pitchFamily="18" charset="0"/>
              </a:rPr>
              <a:t>Gentiles today</a:t>
            </a:r>
            <a:r>
              <a:rPr lang="en-US" dirty="0">
                <a:latin typeface="Times New Roman" panose="02020603050405020304" pitchFamily="18" charset="0"/>
                <a:cs typeface="Times New Roman" panose="02020603050405020304" pitchFamily="18" charset="0"/>
              </a:rPr>
              <a:t>, US!  You and Me - not to the Jews. It is not done!  It is still in effect - until the Gentiles no longer are interested.  </a:t>
            </a:r>
            <a:r>
              <a:rPr lang="en-US" sz="1200" b="1" dirty="0">
                <a:solidFill>
                  <a:srgbClr val="FF0000"/>
                </a:solidFill>
                <a:latin typeface="Times New Roman" panose="02020603050405020304" pitchFamily="18" charset="0"/>
                <a:cs typeface="Times New Roman" panose="02020603050405020304" pitchFamily="18" charset="0"/>
              </a:rPr>
              <a:t>Romans 11:22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770036" y="1674910"/>
            <a:ext cx="4695824" cy="307777"/>
          </a:xfrm>
          <a:prstGeom prst="rect">
            <a:avLst/>
          </a:prstGeom>
          <a:noFill/>
        </p:spPr>
        <p:txBody>
          <a:bodyPr wrap="square" rtlCol="0">
            <a:spAutoFit/>
          </a:bodyPr>
          <a:lstStyle/>
          <a:p>
            <a:pPr algn="ctr"/>
            <a:r>
              <a:rPr lang="en-US" sz="1400" b="1" i="1" dirty="0">
                <a:solidFill>
                  <a:srgbClr val="CC6600"/>
                </a:solidFill>
                <a:latin typeface="Times New Roman" panose="02020603050405020304" pitchFamily="18" charset="0"/>
                <a:cs typeface="Times New Roman" panose="02020603050405020304" pitchFamily="18" charset="0"/>
              </a:rPr>
              <a:t>Be ye followers of me, even as I also am of Christ</a:t>
            </a:r>
            <a:r>
              <a:rPr lang="en-US" sz="1200" b="1" dirty="0">
                <a:solidFill>
                  <a:srgbClr val="FF0000"/>
                </a:solidFill>
                <a:latin typeface="Times New Roman" panose="02020603050405020304" pitchFamily="18" charset="0"/>
                <a:cs typeface="Times New Roman" panose="02020603050405020304" pitchFamily="18" charset="0"/>
              </a:rPr>
              <a:t>.  I Cor 11:1</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395477" y="1979451"/>
            <a:ext cx="5576886" cy="1600438"/>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How that by revelation he made known unto me the mystery… Which in other ages was not made known… as it is now revealed… That the Gentiles should be fellow-heirs, and of the same body, and partakers of his promise in Christ by the gospel; Whereof I was made a minister… that I should preach among the Gentiles the unsearchable riches of Christ; And to make all men see what is the fellowship of the mystery, which from the beginning of the world hath been hid in God...  </a:t>
            </a:r>
            <a:r>
              <a:rPr lang="en-US" sz="1100" b="1" dirty="0">
                <a:solidFill>
                  <a:srgbClr val="FF0000"/>
                </a:solidFill>
                <a:latin typeface="Times New Roman" panose="02020603050405020304" pitchFamily="18" charset="0"/>
                <a:cs typeface="Times New Roman" panose="02020603050405020304" pitchFamily="18" charset="0"/>
              </a:rPr>
              <a:t>Eph 3:1-12</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442541" y="3586162"/>
            <a:ext cx="5353049"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Now to him that is of power to stablish you according to my gospel, and the preaching of Jesus Christ, according to the revelation of the mystery, which was kept secret since the world began…  </a:t>
            </a:r>
            <a:r>
              <a:rPr lang="en-US" sz="1200" b="1" dirty="0">
                <a:solidFill>
                  <a:srgbClr val="FF0000"/>
                </a:solidFill>
                <a:latin typeface="Times New Roman" panose="02020603050405020304" pitchFamily="18" charset="0"/>
                <a:cs typeface="Times New Roman" panose="02020603050405020304" pitchFamily="18" charset="0"/>
              </a:rPr>
              <a:t>Romans 16:25</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761631" y="4332490"/>
            <a:ext cx="4676775"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Be not thou therefore ashamed of the testimony of our Lord, nor of me his prisoner: but be thou partaker of the afflictions of the gospel according to the power of God;  </a:t>
            </a:r>
            <a:r>
              <a:rPr lang="en-US" sz="1200" b="1" dirty="0">
                <a:solidFill>
                  <a:srgbClr val="FF0000"/>
                </a:solidFill>
                <a:latin typeface="Times New Roman" panose="02020603050405020304" pitchFamily="18" charset="0"/>
                <a:cs typeface="Times New Roman" panose="02020603050405020304" pitchFamily="18" charset="0"/>
              </a:rPr>
              <a:t>II Timothy 1:8</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269270" y="5081847"/>
            <a:ext cx="5681660" cy="738664"/>
          </a:xfrm>
          <a:prstGeom prst="rect">
            <a:avLst/>
          </a:prstGeom>
          <a:noFill/>
        </p:spPr>
        <p:txBody>
          <a:bodyPr wrap="square" rtlCol="0">
            <a:spAutoFit/>
          </a:bodyPr>
          <a:lstStyle/>
          <a:p>
            <a:pPr algn="just"/>
            <a:r>
              <a:rPr lang="en-US" sz="1400" b="1" i="1" dirty="0">
                <a:solidFill>
                  <a:srgbClr val="CC6600"/>
                </a:solidFill>
                <a:latin typeface="Times New Roman" panose="02020603050405020304" pitchFamily="18" charset="0"/>
                <a:cs typeface="Times New Roman" panose="02020603050405020304" pitchFamily="18" charset="0"/>
              </a:rPr>
              <a:t>For this cause have I sent unto you Timotheus, who is my beloved son, and faithful in the Lord, who shall bring you into remembrance of my ways which be in Christ, as I teach every where in every church.  </a:t>
            </a:r>
            <a:r>
              <a:rPr lang="en-US" sz="1200" b="1" dirty="0">
                <a:solidFill>
                  <a:srgbClr val="FF0000"/>
                </a:solidFill>
                <a:latin typeface="Times New Roman" panose="02020603050405020304" pitchFamily="18" charset="0"/>
                <a:cs typeface="Times New Roman" panose="02020603050405020304" pitchFamily="18" charset="0"/>
              </a:rPr>
              <a:t>I Cor 4:17</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3998" y="3018988"/>
            <a:ext cx="5880847"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However, preachers &amp; pastors ignore the next 4 verses:</a:t>
            </a:r>
          </a:p>
        </p:txBody>
      </p:sp>
      <p:sp>
        <p:nvSpPr>
          <p:cNvPr id="7" name="TextBox 6"/>
          <p:cNvSpPr txBox="1"/>
          <p:nvPr/>
        </p:nvSpPr>
        <p:spPr>
          <a:xfrm>
            <a:off x="256618" y="3467443"/>
            <a:ext cx="5929312" cy="2308324"/>
          </a:xfrm>
          <a:prstGeom prst="rect">
            <a:avLst/>
          </a:prstGeom>
          <a:noFill/>
        </p:spPr>
        <p:txBody>
          <a:bodyPr wrap="square" rtlCol="0">
            <a:spAutoFit/>
          </a:bodyPr>
          <a:lstStyle/>
          <a:p>
            <a:pPr algn="just"/>
            <a:r>
              <a:rPr lang="en-US" sz="1600" b="1" dirty="0">
                <a:solidFill>
                  <a:srgbClr val="FF0000"/>
                </a:solidFill>
                <a:latin typeface="Times New Roman" panose="02020603050405020304" pitchFamily="18" charset="0"/>
                <a:cs typeface="Times New Roman" panose="02020603050405020304" pitchFamily="18" charset="0"/>
              </a:rPr>
              <a:t>Mark 16:17-20 </a:t>
            </a:r>
            <a:r>
              <a:rPr lang="en-US" sz="1600" b="1" i="1" dirty="0">
                <a:solidFill>
                  <a:srgbClr val="CC6600"/>
                </a:solidFill>
                <a:latin typeface="Times New Roman" panose="02020603050405020304" pitchFamily="18" charset="0"/>
                <a:cs typeface="Times New Roman" panose="02020603050405020304" pitchFamily="18" charset="0"/>
              </a:rPr>
              <a:t>And these signs shall follow them that believe; In my name shall they cast out devils; they shall speak with new tongues; They shall take up serpents; and if they drink any deadly thing, it shall not hurt them; they shall lay hands on the sick, and they shall recover. </a:t>
            </a:r>
          </a:p>
          <a:p>
            <a:pPr algn="just"/>
            <a:r>
              <a:rPr lang="en-US" sz="1600" b="1" i="1" dirty="0">
                <a:solidFill>
                  <a:srgbClr val="CC6600"/>
                </a:solidFill>
                <a:latin typeface="Times New Roman" panose="02020603050405020304" pitchFamily="18" charset="0"/>
                <a:cs typeface="Times New Roman" panose="02020603050405020304" pitchFamily="18" charset="0"/>
              </a:rPr>
              <a:t>	So then after the Lord had spoken unto them, he was received up into heaven, and sat on the right hand of God. And they went forth, and preached every where, the Lord working with them, and confirming the word with signs following. Amen.</a:t>
            </a:r>
          </a:p>
        </p:txBody>
      </p:sp>
      <p:pic>
        <p:nvPicPr>
          <p:cNvPr id="2050" name="Picture 2" descr="... home alphabets themed letters hot letter x site map presentations e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032" y="1761322"/>
            <a:ext cx="3474593" cy="395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664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2000"/>
                                        <p:tgtEl>
                                          <p:spTgt spid="3074"/>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animEffect transition="in" filter="fade">
                                      <p:cBhvr>
                                        <p:cTn id="20" dur="2000"/>
                                        <p:tgtEl>
                                          <p:spTgt spid="3"/>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 calcmode="lin" valueType="num">
                                      <p:cBhvr>
                                        <p:cTn id="36" dur="2000" fill="hold"/>
                                        <p:tgtEl>
                                          <p:spTgt spid="2050"/>
                                        </p:tgtEl>
                                        <p:attrNameLst>
                                          <p:attrName>ppt_w</p:attrName>
                                        </p:attrNameLst>
                                      </p:cBhvr>
                                      <p:tavLst>
                                        <p:tav tm="0">
                                          <p:val>
                                            <p:fltVal val="0"/>
                                          </p:val>
                                        </p:tav>
                                        <p:tav tm="100000">
                                          <p:val>
                                            <p:strVal val="#ppt_w"/>
                                          </p:val>
                                        </p:tav>
                                      </p:tavLst>
                                    </p:anim>
                                    <p:anim calcmode="lin" valueType="num">
                                      <p:cBhvr>
                                        <p:cTn id="37" dur="2000" fill="hold"/>
                                        <p:tgtEl>
                                          <p:spTgt spid="2050"/>
                                        </p:tgtEl>
                                        <p:attrNameLst>
                                          <p:attrName>ppt_h</p:attrName>
                                        </p:attrNameLst>
                                      </p:cBhvr>
                                      <p:tavLst>
                                        <p:tav tm="0">
                                          <p:val>
                                            <p:fltVal val="0"/>
                                          </p:val>
                                        </p:tav>
                                        <p:tav tm="100000">
                                          <p:val>
                                            <p:strVal val="#ppt_h"/>
                                          </p:val>
                                        </p:tav>
                                      </p:tavLst>
                                    </p:anim>
                                    <p:animEffect transition="in" filter="fade">
                                      <p:cBhvr>
                                        <p:cTn id="38" dur="2000"/>
                                        <p:tgtEl>
                                          <p:spTgt spid="2050"/>
                                        </p:tgtEl>
                                      </p:cBhvr>
                                    </p:animEffect>
                                  </p:childTnLst>
                                </p:cTn>
                              </p:par>
                              <p:par>
                                <p:cTn id="39" presetID="6" presetClass="entr" presetSubtype="32"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out)">
                                      <p:cBhvr>
                                        <p:cTn id="41" dur="1500"/>
                                        <p:tgtEl>
                                          <p:spTgt spid="4"/>
                                        </p:tgtEl>
                                      </p:cBhvr>
                                    </p:animEffect>
                                  </p:childTnLst>
                                </p:cTn>
                              </p:par>
                            </p:childTnLst>
                          </p:cTn>
                        </p:par>
                        <p:par>
                          <p:cTn id="42" fill="hold">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5"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randombar(vertical)">
                                      <p:cBhvr>
                                        <p:cTn id="7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9" grpId="0"/>
      <p:bldP spid="8" grpId="0"/>
      <p:bldP spid="10" grpId="0"/>
      <p:bldP spid="11" grpId="0"/>
      <p:bldP spid="12" grpId="0"/>
      <p:bldP spid="13" grpId="0"/>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rtoon Yelling Man Man yelling"/>
          <p:cNvPicPr>
            <a:picLocks noChangeAspect="1" noChangeArrowheads="1"/>
          </p:cNvPicPr>
          <p:nvPr/>
        </p:nvPicPr>
        <p:blipFill rotWithShape="1">
          <a:blip r:embed="rId4">
            <a:extLst>
              <a:ext uri="{28A0092B-C50C-407E-A947-70E740481C1C}">
                <a14:useLocalDpi xmlns:a14="http://schemas.microsoft.com/office/drawing/2010/main" val="0"/>
              </a:ext>
            </a:extLst>
          </a:blip>
          <a:srcRect b="6666"/>
          <a:stretch/>
        </p:blipFill>
        <p:spPr bwMode="auto">
          <a:xfrm>
            <a:off x="3638550" y="1761140"/>
            <a:ext cx="4419599" cy="4267199"/>
          </a:xfrm>
          <a:prstGeom prst="rect">
            <a:avLst/>
          </a:prstGeom>
          <a:noFill/>
          <a:extLst>
            <a:ext uri="{909E8E84-426E-40DD-AFC4-6F175D3DCCD1}">
              <a14:hiddenFill xmlns:a14="http://schemas.microsoft.com/office/drawing/2010/main">
                <a:solidFill>
                  <a:srgbClr val="FFFFFF"/>
                </a:solidFill>
              </a14:hiddenFill>
            </a:ext>
          </a:extLst>
        </p:spPr>
      </p:pic>
      <p:pic>
        <p:nvPicPr>
          <p:cNvPr id="3" name="hey_abbot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29050" y="4152900"/>
            <a:ext cx="609600" cy="609600"/>
          </a:xfrm>
          <a:prstGeom prst="rect">
            <a:avLst/>
          </a:prstGeom>
        </p:spPr>
      </p:pic>
      <p:sp>
        <p:nvSpPr>
          <p:cNvPr id="4" name="TextBox 3"/>
          <p:cNvSpPr txBox="1"/>
          <p:nvPr/>
        </p:nvSpPr>
        <p:spPr>
          <a:xfrm>
            <a:off x="116541" y="76200"/>
            <a:ext cx="11542059" cy="1446550"/>
          </a:xfrm>
          <a:prstGeom prst="rect">
            <a:avLst/>
          </a:prstGeom>
          <a:noFill/>
        </p:spPr>
        <p:txBody>
          <a:bodyPr wrap="square" rtlCol="0">
            <a:spAutoFit/>
          </a:bodyPr>
          <a:lstStyle/>
          <a:p>
            <a:pPr algn="ctr"/>
            <a:r>
              <a:rPr lang="en-US" sz="4400" b="1" i="1" dirty="0">
                <a:latin typeface="Chiller" panose="04020404031007020602" pitchFamily="82" charset="0"/>
              </a:rPr>
              <a:t>Religion is and religions are a dangerous &amp; disastrous mess, including today’s “America’s Ecumenicalized Great Commission Churches” !</a:t>
            </a:r>
          </a:p>
        </p:txBody>
      </p:sp>
      <p:sp>
        <p:nvSpPr>
          <p:cNvPr id="5" name="TextBox 4"/>
          <p:cNvSpPr txBox="1"/>
          <p:nvPr/>
        </p:nvSpPr>
        <p:spPr>
          <a:xfrm>
            <a:off x="781050" y="6028339"/>
            <a:ext cx="10782300" cy="461665"/>
          </a:xfrm>
          <a:prstGeom prst="rect">
            <a:avLst/>
          </a:prstGeom>
          <a:noFill/>
        </p:spPr>
        <p:txBody>
          <a:bodyPr wrap="square" rtlCol="0">
            <a:spAutoFit/>
          </a:bodyPr>
          <a:lstStyle/>
          <a:p>
            <a:pPr algn="ctr"/>
            <a:r>
              <a:rPr lang="en-US" sz="2400" b="1" i="1" dirty="0">
                <a:latin typeface="Ravie" panose="04040805050809020602" pitchFamily="82" charset="0"/>
              </a:rPr>
              <a:t>Heyyyyyyyyyyyyyyyyyyyyyyyyyyyyyyyyy</a:t>
            </a:r>
          </a:p>
        </p:txBody>
      </p:sp>
    </p:spTree>
    <p:extLst>
      <p:ext uri="{BB962C8B-B14F-4D97-AF65-F5344CB8AC3E}">
        <p14:creationId xmlns:p14="http://schemas.microsoft.com/office/powerpoint/2010/main" val="208583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ppt_w</p:attrName>
                                        </p:attrNameLst>
                                      </p:cBhvr>
                                      <p:tavLst>
                                        <p:tav tm="0">
                                          <p:val>
                                            <p:fltVal val="0"/>
                                          </p:val>
                                        </p:tav>
                                        <p:tav tm="100000">
                                          <p:val>
                                            <p:strVal val="#ppt_w"/>
                                          </p:val>
                                        </p:tav>
                                      </p:tavLst>
                                    </p:anim>
                                    <p:anim calcmode="lin" valueType="num">
                                      <p:cBhvr>
                                        <p:cTn id="13" dur="1000" fill="hold"/>
                                        <p:tgtEl>
                                          <p:spTgt spid="3076"/>
                                        </p:tgtEl>
                                        <p:attrNameLst>
                                          <p:attrName>ppt_h</p:attrName>
                                        </p:attrNameLst>
                                      </p:cBhvr>
                                      <p:tavLst>
                                        <p:tav tm="0">
                                          <p:val>
                                            <p:fltVal val="0"/>
                                          </p:val>
                                        </p:tav>
                                        <p:tav tm="100000">
                                          <p:val>
                                            <p:strVal val="#ppt_h"/>
                                          </p:val>
                                        </p:tav>
                                      </p:tavLst>
                                    </p:anim>
                                    <p:anim calcmode="lin" valueType="num">
                                      <p:cBhvr>
                                        <p:cTn id="14" dur="1000" fill="hold"/>
                                        <p:tgtEl>
                                          <p:spTgt spid="3076"/>
                                        </p:tgtEl>
                                        <p:attrNameLst>
                                          <p:attrName>style.rotation</p:attrName>
                                        </p:attrNameLst>
                                      </p:cBhvr>
                                      <p:tavLst>
                                        <p:tav tm="0">
                                          <p:val>
                                            <p:fltVal val="90"/>
                                          </p:val>
                                        </p:tav>
                                        <p:tav tm="100000">
                                          <p:val>
                                            <p:fltVal val="0"/>
                                          </p:val>
                                        </p:tav>
                                      </p:tavLst>
                                    </p:anim>
                                    <p:animEffect transition="in" filter="fade">
                                      <p:cBhvr>
                                        <p:cTn id="15" dur="1000"/>
                                        <p:tgtEl>
                                          <p:spTgt spid="307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25" y="262778"/>
            <a:ext cx="5867400" cy="1323439"/>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By the way:  The pastors that preach the Great Commission may be great, sincere, tough skilled preachers &amp; teachers, loving, caring, wonderful, friendly, enjoyable, creative, educated, helpful, polite, giving, husband of one wife with great kids, not self-willed, not soon angry, not given to wine (rare), no striker, a lover of hospitality…</a:t>
            </a:r>
          </a:p>
        </p:txBody>
      </p:sp>
      <p:sp>
        <p:nvSpPr>
          <p:cNvPr id="3" name="TextBox 2"/>
          <p:cNvSpPr txBox="1"/>
          <p:nvPr/>
        </p:nvSpPr>
        <p:spPr>
          <a:xfrm>
            <a:off x="878541" y="1645040"/>
            <a:ext cx="444398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But they are WRONG in their…</a:t>
            </a:r>
          </a:p>
        </p:txBody>
      </p:sp>
      <p:sp>
        <p:nvSpPr>
          <p:cNvPr id="5" name="TextBox 4"/>
          <p:cNvSpPr txBox="1"/>
          <p:nvPr/>
        </p:nvSpPr>
        <p:spPr>
          <a:xfrm>
            <a:off x="2483827" y="2213153"/>
            <a:ext cx="125954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Doctrine</a:t>
            </a:r>
          </a:p>
        </p:txBody>
      </p:sp>
      <p:sp>
        <p:nvSpPr>
          <p:cNvPr id="6" name="TextBox 5"/>
          <p:cNvSpPr txBox="1"/>
          <p:nvPr/>
        </p:nvSpPr>
        <p:spPr>
          <a:xfrm>
            <a:off x="2242895" y="2595428"/>
            <a:ext cx="177613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Church Design</a:t>
            </a:r>
          </a:p>
        </p:txBody>
      </p:sp>
      <p:sp>
        <p:nvSpPr>
          <p:cNvPr id="7" name="TextBox 6"/>
          <p:cNvSpPr txBox="1"/>
          <p:nvPr/>
        </p:nvSpPr>
        <p:spPr>
          <a:xfrm>
            <a:off x="2190233" y="2991972"/>
            <a:ext cx="183664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Church Purpose</a:t>
            </a:r>
          </a:p>
        </p:txBody>
      </p:sp>
      <p:sp>
        <p:nvSpPr>
          <p:cNvPr id="8" name="TextBox 7"/>
          <p:cNvSpPr txBox="1"/>
          <p:nvPr/>
        </p:nvSpPr>
        <p:spPr>
          <a:xfrm>
            <a:off x="1957148" y="3409521"/>
            <a:ext cx="23252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Church Worship</a:t>
            </a:r>
          </a:p>
        </p:txBody>
      </p:sp>
      <p:sp>
        <p:nvSpPr>
          <p:cNvPr id="9" name="TextBox 8"/>
          <p:cNvSpPr txBox="1"/>
          <p:nvPr/>
        </p:nvSpPr>
        <p:spPr>
          <a:xfrm>
            <a:off x="2244024" y="3800175"/>
            <a:ext cx="173130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Church Music</a:t>
            </a:r>
          </a:p>
        </p:txBody>
      </p:sp>
      <p:sp>
        <p:nvSpPr>
          <p:cNvPr id="10" name="TextBox 9"/>
          <p:cNvSpPr txBox="1"/>
          <p:nvPr/>
        </p:nvSpPr>
        <p:spPr>
          <a:xfrm>
            <a:off x="2556658" y="4180116"/>
            <a:ext cx="112955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Sermons</a:t>
            </a:r>
          </a:p>
        </p:txBody>
      </p:sp>
      <p:sp>
        <p:nvSpPr>
          <p:cNvPr id="11" name="TextBox 10"/>
          <p:cNvSpPr txBox="1"/>
          <p:nvPr/>
        </p:nvSpPr>
        <p:spPr>
          <a:xfrm>
            <a:off x="2657513" y="4581379"/>
            <a:ext cx="93681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Sources</a:t>
            </a:r>
          </a:p>
        </p:txBody>
      </p:sp>
      <p:sp>
        <p:nvSpPr>
          <p:cNvPr id="12" name="TextBox 11"/>
          <p:cNvSpPr txBox="1"/>
          <p:nvPr/>
        </p:nvSpPr>
        <p:spPr>
          <a:xfrm>
            <a:off x="2444605" y="4957291"/>
            <a:ext cx="132677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Attitude</a:t>
            </a:r>
          </a:p>
        </p:txBody>
      </p:sp>
      <p:sp>
        <p:nvSpPr>
          <p:cNvPr id="13" name="TextBox 12"/>
          <p:cNvSpPr txBox="1"/>
          <p:nvPr/>
        </p:nvSpPr>
        <p:spPr>
          <a:xfrm>
            <a:off x="2437882" y="5358554"/>
            <a:ext cx="131557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Witness</a:t>
            </a:r>
          </a:p>
        </p:txBody>
      </p:sp>
      <p:sp>
        <p:nvSpPr>
          <p:cNvPr id="17" name="TextBox 16"/>
          <p:cNvSpPr txBox="1"/>
          <p:nvPr/>
        </p:nvSpPr>
        <p:spPr>
          <a:xfrm>
            <a:off x="2473742" y="5734466"/>
            <a:ext cx="131557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Words</a:t>
            </a:r>
          </a:p>
        </p:txBody>
      </p:sp>
      <p:sp>
        <p:nvSpPr>
          <p:cNvPr id="18" name="TextBox 17"/>
          <p:cNvSpPr txBox="1"/>
          <p:nvPr/>
        </p:nvSpPr>
        <p:spPr>
          <a:xfrm>
            <a:off x="6527221" y="2866820"/>
            <a:ext cx="4667173" cy="1477328"/>
          </a:xfrm>
          <a:prstGeom prst="rect">
            <a:avLst/>
          </a:prstGeom>
          <a:noFill/>
        </p:spPr>
        <p:txBody>
          <a:bodyPr wrap="square" rtlCol="0">
            <a:spAutoFit/>
          </a:bodyPr>
          <a:lstStyle/>
          <a:p>
            <a:pPr algn="just"/>
            <a:r>
              <a:rPr lang="en-US" b="1" i="1" dirty="0">
                <a:solidFill>
                  <a:srgbClr val="CC6600"/>
                </a:solidFill>
                <a:latin typeface="Times New Roman" panose="02020603050405020304" pitchFamily="18" charset="0"/>
                <a:cs typeface="Times New Roman" panose="02020603050405020304" pitchFamily="18" charset="0"/>
              </a:rPr>
              <a:t>For there are many unruly and vain talkers and deceivers, specially they of the circumcision: Whose mouths must be stopped, who subvert whole houses, teaching things which they ought not, for filthy lucre's sake.</a:t>
            </a:r>
          </a:p>
        </p:txBody>
      </p:sp>
      <p:pic>
        <p:nvPicPr>
          <p:cNvPr id="1026" name="Picture 2" descr="http://rinconpastor.files.wordpress.com/2012/08/preacherswea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96" y="2164639"/>
            <a:ext cx="894527" cy="87216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661696" y="5919132"/>
            <a:ext cx="4303059" cy="815608"/>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However, this presentation is about religions,</a:t>
            </a:r>
          </a:p>
          <a:p>
            <a:pPr algn="ctr"/>
            <a:r>
              <a:rPr lang="en-US" sz="1400" dirty="0">
                <a:latin typeface="Times New Roman" panose="02020603050405020304" pitchFamily="18" charset="0"/>
                <a:cs typeface="Times New Roman" panose="02020603050405020304" pitchFamily="18" charset="0"/>
              </a:rPr>
              <a:t>not the people that promote them. </a:t>
            </a:r>
          </a:p>
          <a:p>
            <a:pPr algn="ctr"/>
            <a:endParaRPr lang="en-US" sz="400" dirty="0">
              <a:latin typeface="Times New Roman" panose="02020603050405020304" pitchFamily="18" charset="0"/>
              <a:cs typeface="Times New Roman" panose="02020603050405020304" pitchFamily="18" charset="0"/>
            </a:endParaRPr>
          </a:p>
          <a:p>
            <a:pPr algn="ctr"/>
            <a:r>
              <a:rPr lang="en-US" sz="1400" dirty="0">
                <a:latin typeface="Times New Roman" panose="02020603050405020304" pitchFamily="18" charset="0"/>
                <a:cs typeface="Times New Roman" panose="02020603050405020304" pitchFamily="18" charset="0"/>
              </a:rPr>
              <a:t>I will save those comments until the next presentation.</a:t>
            </a:r>
          </a:p>
        </p:txBody>
      </p:sp>
      <p:pic>
        <p:nvPicPr>
          <p:cNvPr id="1028" name="Picture 4" descr="http://3.bp.blogspot.com/-EefkQ6070ho/TyDmW8L4AYI/AAAAAAAACaM/pOQyqA25-oo/s1600/angry+preach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098" y="2136711"/>
            <a:ext cx="1073475" cy="8524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se4.mm.bing.net/th?id=OIP.M602b017da7023aa4a33c6e1765c336cc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590" y="3242249"/>
            <a:ext cx="940228" cy="8547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2 Reasons Why a Pastor Quit Attending Sporting Ev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37" y="3242249"/>
            <a:ext cx="879554" cy="9423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esson 20: Preaching In Worsh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1714" y="280738"/>
            <a:ext cx="1017792" cy="15861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o preach for more than an hour, a man should be an angel himself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5282" y="4229275"/>
            <a:ext cx="1202583" cy="12025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Christian Clip Art: Woman with Bible Showing Joyful Surpri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882" y="4379299"/>
            <a:ext cx="888479" cy="9692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286581" y="1687487"/>
            <a:ext cx="3135053" cy="1092607"/>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But evil men and seducers </a:t>
            </a:r>
          </a:p>
          <a:p>
            <a:pPr algn="ctr"/>
            <a:r>
              <a:rPr lang="en-US" b="1" i="1" dirty="0">
                <a:solidFill>
                  <a:srgbClr val="CC6600"/>
                </a:solidFill>
                <a:latin typeface="Times New Roman" panose="02020603050405020304" pitchFamily="18" charset="0"/>
                <a:cs typeface="Times New Roman" panose="02020603050405020304" pitchFamily="18" charset="0"/>
              </a:rPr>
              <a:t>shall wax worse and worse, deceiving, and being deceived.</a:t>
            </a:r>
          </a:p>
          <a:p>
            <a:pPr algn="ctr"/>
            <a:r>
              <a:rPr lang="en-US" sz="1100" b="1" dirty="0">
                <a:solidFill>
                  <a:srgbClr val="FF0000"/>
                </a:solidFill>
                <a:latin typeface="Times New Roman" panose="02020603050405020304" pitchFamily="18" charset="0"/>
                <a:cs typeface="Times New Roman" panose="02020603050405020304" pitchFamily="18" charset="0"/>
              </a:rPr>
              <a:t>II Timothy 2:13</a:t>
            </a:r>
            <a:endParaRPr lang="en-US" sz="1400" b="1" i="1" dirty="0">
              <a:solidFill>
                <a:srgbClr val="CC66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767005" y="4549448"/>
            <a:ext cx="4210066" cy="1200329"/>
          </a:xfrm>
          <a:prstGeom prst="rect">
            <a:avLst/>
          </a:prstGeom>
          <a:noFill/>
        </p:spPr>
        <p:txBody>
          <a:bodyPr wrap="square" rtlCol="0">
            <a:spAutoFit/>
          </a:bodyPr>
          <a:lstStyle/>
          <a:p>
            <a:pPr algn="just"/>
            <a:r>
              <a:rPr lang="en-US" b="1" i="1" dirty="0">
                <a:solidFill>
                  <a:srgbClr val="CC6600"/>
                </a:solidFill>
                <a:latin typeface="Times New Roman" panose="02020603050405020304" pitchFamily="18" charset="0"/>
                <a:cs typeface="Times New Roman" panose="02020603050405020304" pitchFamily="18" charset="0"/>
              </a:rPr>
              <a:t>Wherefore rebuke them sharply, that they may be sound in the faith; Not giving heed to Jewish fables, and commandments of men, that turn from the truth.  </a:t>
            </a:r>
            <a:r>
              <a:rPr lang="en-US" sz="1400" b="1" dirty="0">
                <a:solidFill>
                  <a:srgbClr val="FF0000"/>
                </a:solidFill>
                <a:latin typeface="Times New Roman" panose="02020603050405020304" pitchFamily="18" charset="0"/>
                <a:cs typeface="Times New Roman" panose="02020603050405020304" pitchFamily="18" charset="0"/>
              </a:rPr>
              <a:t>Titus 1:10-14</a:t>
            </a:r>
          </a:p>
        </p:txBody>
      </p:sp>
      <p:sp>
        <p:nvSpPr>
          <p:cNvPr id="22" name="TextBox 21"/>
          <p:cNvSpPr txBox="1"/>
          <p:nvPr/>
        </p:nvSpPr>
        <p:spPr>
          <a:xfrm>
            <a:off x="2592518" y="6103798"/>
            <a:ext cx="1037667" cy="369332"/>
          </a:xfrm>
          <a:prstGeom prst="rect">
            <a:avLst/>
          </a:prstGeom>
          <a:noFill/>
        </p:spPr>
        <p:txBody>
          <a:bodyPr wrap="square" rtlCol="0">
            <a:spAutoFit/>
          </a:bodyPr>
          <a:lstStyle/>
          <a:p>
            <a:pPr algn="ctr"/>
            <a:r>
              <a:rPr lang="en-US" dirty="0"/>
              <a:t>Faith</a:t>
            </a:r>
          </a:p>
        </p:txBody>
      </p:sp>
      <p:pic>
        <p:nvPicPr>
          <p:cNvPr id="1042" name="Picture 18" descr="Old Time Religion Preacher Candle Lighter Dressed for Success Candl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743" y="5527124"/>
            <a:ext cx="1275570" cy="125431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thumbs.gograph.com/gg5837760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993" y="5427416"/>
            <a:ext cx="995683" cy="131214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lowres.cartoonstock.com/religion-preacher-preaching-sermons-evangelicals-street_sermons-rrs0415_low.jpg"/>
          <p:cNvPicPr>
            <a:picLocks noChangeAspect="1" noChangeArrowheads="1"/>
          </p:cNvPicPr>
          <p:nvPr/>
        </p:nvPicPr>
        <p:blipFill rotWithShape="1">
          <a:blip r:embed="rId11">
            <a:extLst>
              <a:ext uri="{28A0092B-C50C-407E-A947-70E740481C1C}">
                <a14:useLocalDpi xmlns:a14="http://schemas.microsoft.com/office/drawing/2010/main" val="0"/>
              </a:ext>
            </a:extLst>
          </a:blip>
          <a:srcRect b="40167"/>
          <a:stretch/>
        </p:blipFill>
        <p:spPr bwMode="auto">
          <a:xfrm>
            <a:off x="7936411" y="206712"/>
            <a:ext cx="1871253" cy="131835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tse1.mm.bing.net/th?id=OIP.M5f85fc7262e9a12244a8c75a65fa6dcbo0&amp;pid=15.1&amp;P=0&amp;w=300&amp;h=3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48286" y="242044"/>
            <a:ext cx="1232760" cy="159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6008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26"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wipe(down)">
                                      <p:cBhvr>
                                        <p:cTn id="28" dur="580">
                                          <p:stCondLst>
                                            <p:cond delay="0"/>
                                          </p:stCondLst>
                                        </p:cTn>
                                        <p:tgtEl>
                                          <p:spTgt spid="1032"/>
                                        </p:tgtEl>
                                      </p:cBhvr>
                                    </p:animEffect>
                                    <p:anim calcmode="lin" valueType="num">
                                      <p:cBhvr>
                                        <p:cTn id="29"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34" dur="26">
                                          <p:stCondLst>
                                            <p:cond delay="650"/>
                                          </p:stCondLst>
                                        </p:cTn>
                                        <p:tgtEl>
                                          <p:spTgt spid="1032"/>
                                        </p:tgtEl>
                                      </p:cBhvr>
                                      <p:to x="100000" y="60000"/>
                                    </p:animScale>
                                    <p:animScale>
                                      <p:cBhvr>
                                        <p:cTn id="35" dur="166" decel="50000">
                                          <p:stCondLst>
                                            <p:cond delay="676"/>
                                          </p:stCondLst>
                                        </p:cTn>
                                        <p:tgtEl>
                                          <p:spTgt spid="1032"/>
                                        </p:tgtEl>
                                      </p:cBhvr>
                                      <p:to x="100000" y="100000"/>
                                    </p:animScale>
                                    <p:animScale>
                                      <p:cBhvr>
                                        <p:cTn id="36" dur="26">
                                          <p:stCondLst>
                                            <p:cond delay="1312"/>
                                          </p:stCondLst>
                                        </p:cTn>
                                        <p:tgtEl>
                                          <p:spTgt spid="1032"/>
                                        </p:tgtEl>
                                      </p:cBhvr>
                                      <p:to x="100000" y="80000"/>
                                    </p:animScale>
                                    <p:animScale>
                                      <p:cBhvr>
                                        <p:cTn id="37" dur="166" decel="50000">
                                          <p:stCondLst>
                                            <p:cond delay="1338"/>
                                          </p:stCondLst>
                                        </p:cTn>
                                        <p:tgtEl>
                                          <p:spTgt spid="1032"/>
                                        </p:tgtEl>
                                      </p:cBhvr>
                                      <p:to x="100000" y="100000"/>
                                    </p:animScale>
                                    <p:animScale>
                                      <p:cBhvr>
                                        <p:cTn id="38" dur="26">
                                          <p:stCondLst>
                                            <p:cond delay="1642"/>
                                          </p:stCondLst>
                                        </p:cTn>
                                        <p:tgtEl>
                                          <p:spTgt spid="1032"/>
                                        </p:tgtEl>
                                      </p:cBhvr>
                                      <p:to x="100000" y="90000"/>
                                    </p:animScale>
                                    <p:animScale>
                                      <p:cBhvr>
                                        <p:cTn id="39" dur="166" decel="50000">
                                          <p:stCondLst>
                                            <p:cond delay="1668"/>
                                          </p:stCondLst>
                                        </p:cTn>
                                        <p:tgtEl>
                                          <p:spTgt spid="1032"/>
                                        </p:tgtEl>
                                      </p:cBhvr>
                                      <p:to x="100000" y="100000"/>
                                    </p:animScale>
                                    <p:animScale>
                                      <p:cBhvr>
                                        <p:cTn id="40" dur="26">
                                          <p:stCondLst>
                                            <p:cond delay="1808"/>
                                          </p:stCondLst>
                                        </p:cTn>
                                        <p:tgtEl>
                                          <p:spTgt spid="1032"/>
                                        </p:tgtEl>
                                      </p:cBhvr>
                                      <p:to x="100000" y="95000"/>
                                    </p:animScale>
                                    <p:animScale>
                                      <p:cBhvr>
                                        <p:cTn id="41" dur="166" decel="50000">
                                          <p:stCondLst>
                                            <p:cond delay="1834"/>
                                          </p:stCondLst>
                                        </p:cTn>
                                        <p:tgtEl>
                                          <p:spTgt spid="1032"/>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1040"/>
                                        </p:tgtEl>
                                        <p:attrNameLst>
                                          <p:attrName>style.visibility</p:attrName>
                                        </p:attrNameLst>
                                      </p:cBhvr>
                                      <p:to>
                                        <p:strVal val="visible"/>
                                      </p:to>
                                    </p:set>
                                    <p:animEffect transition="in" filter="wipe(down)">
                                      <p:cBhvr>
                                        <p:cTn id="44" dur="580">
                                          <p:stCondLst>
                                            <p:cond delay="0"/>
                                          </p:stCondLst>
                                        </p:cTn>
                                        <p:tgtEl>
                                          <p:spTgt spid="1040"/>
                                        </p:tgtEl>
                                      </p:cBhvr>
                                    </p:animEffect>
                                    <p:anim calcmode="lin" valueType="num">
                                      <p:cBhvr>
                                        <p:cTn id="45" dur="1822" tmFilter="0,0; 0.14,0.36; 0.43,0.73; 0.71,0.91; 1.0,1.0">
                                          <p:stCondLst>
                                            <p:cond delay="0"/>
                                          </p:stCondLst>
                                        </p:cTn>
                                        <p:tgtEl>
                                          <p:spTgt spid="104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4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4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4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4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40"/>
                                        </p:tgtEl>
                                      </p:cBhvr>
                                      <p:to x="100000" y="60000"/>
                                    </p:animScale>
                                    <p:animScale>
                                      <p:cBhvr>
                                        <p:cTn id="51" dur="166" decel="50000">
                                          <p:stCondLst>
                                            <p:cond delay="676"/>
                                          </p:stCondLst>
                                        </p:cTn>
                                        <p:tgtEl>
                                          <p:spTgt spid="1040"/>
                                        </p:tgtEl>
                                      </p:cBhvr>
                                      <p:to x="100000" y="100000"/>
                                    </p:animScale>
                                    <p:animScale>
                                      <p:cBhvr>
                                        <p:cTn id="52" dur="26">
                                          <p:stCondLst>
                                            <p:cond delay="1312"/>
                                          </p:stCondLst>
                                        </p:cTn>
                                        <p:tgtEl>
                                          <p:spTgt spid="1040"/>
                                        </p:tgtEl>
                                      </p:cBhvr>
                                      <p:to x="100000" y="80000"/>
                                    </p:animScale>
                                    <p:animScale>
                                      <p:cBhvr>
                                        <p:cTn id="53" dur="166" decel="50000">
                                          <p:stCondLst>
                                            <p:cond delay="1338"/>
                                          </p:stCondLst>
                                        </p:cTn>
                                        <p:tgtEl>
                                          <p:spTgt spid="1040"/>
                                        </p:tgtEl>
                                      </p:cBhvr>
                                      <p:to x="100000" y="100000"/>
                                    </p:animScale>
                                    <p:animScale>
                                      <p:cBhvr>
                                        <p:cTn id="54" dur="26">
                                          <p:stCondLst>
                                            <p:cond delay="1642"/>
                                          </p:stCondLst>
                                        </p:cTn>
                                        <p:tgtEl>
                                          <p:spTgt spid="1040"/>
                                        </p:tgtEl>
                                      </p:cBhvr>
                                      <p:to x="100000" y="90000"/>
                                    </p:animScale>
                                    <p:animScale>
                                      <p:cBhvr>
                                        <p:cTn id="55" dur="166" decel="50000">
                                          <p:stCondLst>
                                            <p:cond delay="1668"/>
                                          </p:stCondLst>
                                        </p:cTn>
                                        <p:tgtEl>
                                          <p:spTgt spid="1040"/>
                                        </p:tgtEl>
                                      </p:cBhvr>
                                      <p:to x="100000" y="100000"/>
                                    </p:animScale>
                                    <p:animScale>
                                      <p:cBhvr>
                                        <p:cTn id="56" dur="26">
                                          <p:stCondLst>
                                            <p:cond delay="1808"/>
                                          </p:stCondLst>
                                        </p:cTn>
                                        <p:tgtEl>
                                          <p:spTgt spid="1040"/>
                                        </p:tgtEl>
                                      </p:cBhvr>
                                      <p:to x="100000" y="95000"/>
                                    </p:animScale>
                                    <p:animScale>
                                      <p:cBhvr>
                                        <p:cTn id="57" dur="166" decel="50000">
                                          <p:stCondLst>
                                            <p:cond delay="1834"/>
                                          </p:stCondLst>
                                        </p:cTn>
                                        <p:tgtEl>
                                          <p:spTgt spid="1040"/>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1042"/>
                                        </p:tgtEl>
                                        <p:attrNameLst>
                                          <p:attrName>style.visibility</p:attrName>
                                        </p:attrNameLst>
                                      </p:cBhvr>
                                      <p:to>
                                        <p:strVal val="visible"/>
                                      </p:to>
                                    </p:set>
                                    <p:animEffect transition="in" filter="wipe(down)">
                                      <p:cBhvr>
                                        <p:cTn id="60" dur="580">
                                          <p:stCondLst>
                                            <p:cond delay="0"/>
                                          </p:stCondLst>
                                        </p:cTn>
                                        <p:tgtEl>
                                          <p:spTgt spid="1042"/>
                                        </p:tgtEl>
                                      </p:cBhvr>
                                    </p:animEffect>
                                    <p:anim calcmode="lin" valueType="num">
                                      <p:cBhvr>
                                        <p:cTn id="61" dur="1822" tmFilter="0,0; 0.14,0.36; 0.43,0.73; 0.71,0.91; 1.0,1.0">
                                          <p:stCondLst>
                                            <p:cond delay="0"/>
                                          </p:stCondLst>
                                        </p:cTn>
                                        <p:tgtEl>
                                          <p:spTgt spid="104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4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4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4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42"/>
                                        </p:tgtEl>
                                        <p:attrNameLst>
                                          <p:attrName>ppt_y</p:attrName>
                                        </p:attrNameLst>
                                      </p:cBhvr>
                                      <p:tavLst>
                                        <p:tav tm="0" fmla="#ppt_y-sin(pi*$)/81">
                                          <p:val>
                                            <p:fltVal val="0"/>
                                          </p:val>
                                        </p:tav>
                                        <p:tav tm="100000">
                                          <p:val>
                                            <p:fltVal val="1"/>
                                          </p:val>
                                        </p:tav>
                                      </p:tavLst>
                                    </p:anim>
                                    <p:animScale>
                                      <p:cBhvr>
                                        <p:cTn id="66" dur="26">
                                          <p:stCondLst>
                                            <p:cond delay="650"/>
                                          </p:stCondLst>
                                        </p:cTn>
                                        <p:tgtEl>
                                          <p:spTgt spid="1042"/>
                                        </p:tgtEl>
                                      </p:cBhvr>
                                      <p:to x="100000" y="60000"/>
                                    </p:animScale>
                                    <p:animScale>
                                      <p:cBhvr>
                                        <p:cTn id="67" dur="166" decel="50000">
                                          <p:stCondLst>
                                            <p:cond delay="676"/>
                                          </p:stCondLst>
                                        </p:cTn>
                                        <p:tgtEl>
                                          <p:spTgt spid="1042"/>
                                        </p:tgtEl>
                                      </p:cBhvr>
                                      <p:to x="100000" y="100000"/>
                                    </p:animScale>
                                    <p:animScale>
                                      <p:cBhvr>
                                        <p:cTn id="68" dur="26">
                                          <p:stCondLst>
                                            <p:cond delay="1312"/>
                                          </p:stCondLst>
                                        </p:cTn>
                                        <p:tgtEl>
                                          <p:spTgt spid="1042"/>
                                        </p:tgtEl>
                                      </p:cBhvr>
                                      <p:to x="100000" y="80000"/>
                                    </p:animScale>
                                    <p:animScale>
                                      <p:cBhvr>
                                        <p:cTn id="69" dur="166" decel="50000">
                                          <p:stCondLst>
                                            <p:cond delay="1338"/>
                                          </p:stCondLst>
                                        </p:cTn>
                                        <p:tgtEl>
                                          <p:spTgt spid="1042"/>
                                        </p:tgtEl>
                                      </p:cBhvr>
                                      <p:to x="100000" y="100000"/>
                                    </p:animScale>
                                    <p:animScale>
                                      <p:cBhvr>
                                        <p:cTn id="70" dur="26">
                                          <p:stCondLst>
                                            <p:cond delay="1642"/>
                                          </p:stCondLst>
                                        </p:cTn>
                                        <p:tgtEl>
                                          <p:spTgt spid="1042"/>
                                        </p:tgtEl>
                                      </p:cBhvr>
                                      <p:to x="100000" y="90000"/>
                                    </p:animScale>
                                    <p:animScale>
                                      <p:cBhvr>
                                        <p:cTn id="71" dur="166" decel="50000">
                                          <p:stCondLst>
                                            <p:cond delay="1668"/>
                                          </p:stCondLst>
                                        </p:cTn>
                                        <p:tgtEl>
                                          <p:spTgt spid="1042"/>
                                        </p:tgtEl>
                                      </p:cBhvr>
                                      <p:to x="100000" y="100000"/>
                                    </p:animScale>
                                    <p:animScale>
                                      <p:cBhvr>
                                        <p:cTn id="72" dur="26">
                                          <p:stCondLst>
                                            <p:cond delay="1808"/>
                                          </p:stCondLst>
                                        </p:cTn>
                                        <p:tgtEl>
                                          <p:spTgt spid="1042"/>
                                        </p:tgtEl>
                                      </p:cBhvr>
                                      <p:to x="100000" y="95000"/>
                                    </p:animScale>
                                    <p:animScale>
                                      <p:cBhvr>
                                        <p:cTn id="73" dur="166" decel="50000">
                                          <p:stCondLst>
                                            <p:cond delay="1834"/>
                                          </p:stCondLst>
                                        </p:cTn>
                                        <p:tgtEl>
                                          <p:spTgt spid="1042"/>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028"/>
                                        </p:tgtEl>
                                        <p:attrNameLst>
                                          <p:attrName>style.visibility</p:attrName>
                                        </p:attrNameLst>
                                      </p:cBhvr>
                                      <p:to>
                                        <p:strVal val="visible"/>
                                      </p:to>
                                    </p:set>
                                    <p:animEffect transition="in" filter="wipe(down)">
                                      <p:cBhvr>
                                        <p:cTn id="76" dur="580">
                                          <p:stCondLst>
                                            <p:cond delay="0"/>
                                          </p:stCondLst>
                                        </p:cTn>
                                        <p:tgtEl>
                                          <p:spTgt spid="1028"/>
                                        </p:tgtEl>
                                      </p:cBhvr>
                                    </p:animEffect>
                                    <p:anim calcmode="lin" valueType="num">
                                      <p:cBhvr>
                                        <p:cTn id="7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82" dur="26">
                                          <p:stCondLst>
                                            <p:cond delay="650"/>
                                          </p:stCondLst>
                                        </p:cTn>
                                        <p:tgtEl>
                                          <p:spTgt spid="1028"/>
                                        </p:tgtEl>
                                      </p:cBhvr>
                                      <p:to x="100000" y="60000"/>
                                    </p:animScale>
                                    <p:animScale>
                                      <p:cBhvr>
                                        <p:cTn id="83" dur="166" decel="50000">
                                          <p:stCondLst>
                                            <p:cond delay="676"/>
                                          </p:stCondLst>
                                        </p:cTn>
                                        <p:tgtEl>
                                          <p:spTgt spid="1028"/>
                                        </p:tgtEl>
                                      </p:cBhvr>
                                      <p:to x="100000" y="100000"/>
                                    </p:animScale>
                                    <p:animScale>
                                      <p:cBhvr>
                                        <p:cTn id="84" dur="26">
                                          <p:stCondLst>
                                            <p:cond delay="1312"/>
                                          </p:stCondLst>
                                        </p:cTn>
                                        <p:tgtEl>
                                          <p:spTgt spid="1028"/>
                                        </p:tgtEl>
                                      </p:cBhvr>
                                      <p:to x="100000" y="80000"/>
                                    </p:animScale>
                                    <p:animScale>
                                      <p:cBhvr>
                                        <p:cTn id="85" dur="166" decel="50000">
                                          <p:stCondLst>
                                            <p:cond delay="1338"/>
                                          </p:stCondLst>
                                        </p:cTn>
                                        <p:tgtEl>
                                          <p:spTgt spid="1028"/>
                                        </p:tgtEl>
                                      </p:cBhvr>
                                      <p:to x="100000" y="100000"/>
                                    </p:animScale>
                                    <p:animScale>
                                      <p:cBhvr>
                                        <p:cTn id="86" dur="26">
                                          <p:stCondLst>
                                            <p:cond delay="1642"/>
                                          </p:stCondLst>
                                        </p:cTn>
                                        <p:tgtEl>
                                          <p:spTgt spid="1028"/>
                                        </p:tgtEl>
                                      </p:cBhvr>
                                      <p:to x="100000" y="90000"/>
                                    </p:animScale>
                                    <p:animScale>
                                      <p:cBhvr>
                                        <p:cTn id="87" dur="166" decel="50000">
                                          <p:stCondLst>
                                            <p:cond delay="1668"/>
                                          </p:stCondLst>
                                        </p:cTn>
                                        <p:tgtEl>
                                          <p:spTgt spid="1028"/>
                                        </p:tgtEl>
                                      </p:cBhvr>
                                      <p:to x="100000" y="100000"/>
                                    </p:animScale>
                                    <p:animScale>
                                      <p:cBhvr>
                                        <p:cTn id="88" dur="26">
                                          <p:stCondLst>
                                            <p:cond delay="1808"/>
                                          </p:stCondLst>
                                        </p:cTn>
                                        <p:tgtEl>
                                          <p:spTgt spid="1028"/>
                                        </p:tgtEl>
                                      </p:cBhvr>
                                      <p:to x="100000" y="95000"/>
                                    </p:animScale>
                                    <p:animScale>
                                      <p:cBhvr>
                                        <p:cTn id="89" dur="166" decel="50000">
                                          <p:stCondLst>
                                            <p:cond delay="1834"/>
                                          </p:stCondLst>
                                        </p:cTn>
                                        <p:tgtEl>
                                          <p:spTgt spid="1028"/>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030"/>
                                        </p:tgtEl>
                                        <p:attrNameLst>
                                          <p:attrName>style.visibility</p:attrName>
                                        </p:attrNameLst>
                                      </p:cBhvr>
                                      <p:to>
                                        <p:strVal val="visible"/>
                                      </p:to>
                                    </p:set>
                                    <p:animEffect transition="in" filter="wipe(down)">
                                      <p:cBhvr>
                                        <p:cTn id="92" dur="580">
                                          <p:stCondLst>
                                            <p:cond delay="0"/>
                                          </p:stCondLst>
                                        </p:cTn>
                                        <p:tgtEl>
                                          <p:spTgt spid="1030"/>
                                        </p:tgtEl>
                                      </p:cBhvr>
                                    </p:animEffect>
                                    <p:anim calcmode="lin" valueType="num">
                                      <p:cBhvr>
                                        <p:cTn id="93"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30"/>
                                        </p:tgtEl>
                                      </p:cBhvr>
                                      <p:to x="100000" y="60000"/>
                                    </p:animScale>
                                    <p:animScale>
                                      <p:cBhvr>
                                        <p:cTn id="99" dur="166" decel="50000">
                                          <p:stCondLst>
                                            <p:cond delay="676"/>
                                          </p:stCondLst>
                                        </p:cTn>
                                        <p:tgtEl>
                                          <p:spTgt spid="1030"/>
                                        </p:tgtEl>
                                      </p:cBhvr>
                                      <p:to x="100000" y="100000"/>
                                    </p:animScale>
                                    <p:animScale>
                                      <p:cBhvr>
                                        <p:cTn id="100" dur="26">
                                          <p:stCondLst>
                                            <p:cond delay="1312"/>
                                          </p:stCondLst>
                                        </p:cTn>
                                        <p:tgtEl>
                                          <p:spTgt spid="1030"/>
                                        </p:tgtEl>
                                      </p:cBhvr>
                                      <p:to x="100000" y="80000"/>
                                    </p:animScale>
                                    <p:animScale>
                                      <p:cBhvr>
                                        <p:cTn id="101" dur="166" decel="50000">
                                          <p:stCondLst>
                                            <p:cond delay="1338"/>
                                          </p:stCondLst>
                                        </p:cTn>
                                        <p:tgtEl>
                                          <p:spTgt spid="1030"/>
                                        </p:tgtEl>
                                      </p:cBhvr>
                                      <p:to x="100000" y="100000"/>
                                    </p:animScale>
                                    <p:animScale>
                                      <p:cBhvr>
                                        <p:cTn id="102" dur="26">
                                          <p:stCondLst>
                                            <p:cond delay="1642"/>
                                          </p:stCondLst>
                                        </p:cTn>
                                        <p:tgtEl>
                                          <p:spTgt spid="1030"/>
                                        </p:tgtEl>
                                      </p:cBhvr>
                                      <p:to x="100000" y="90000"/>
                                    </p:animScale>
                                    <p:animScale>
                                      <p:cBhvr>
                                        <p:cTn id="103" dur="166" decel="50000">
                                          <p:stCondLst>
                                            <p:cond delay="1668"/>
                                          </p:stCondLst>
                                        </p:cTn>
                                        <p:tgtEl>
                                          <p:spTgt spid="1030"/>
                                        </p:tgtEl>
                                      </p:cBhvr>
                                      <p:to x="100000" y="100000"/>
                                    </p:animScale>
                                    <p:animScale>
                                      <p:cBhvr>
                                        <p:cTn id="104" dur="26">
                                          <p:stCondLst>
                                            <p:cond delay="1808"/>
                                          </p:stCondLst>
                                        </p:cTn>
                                        <p:tgtEl>
                                          <p:spTgt spid="1030"/>
                                        </p:tgtEl>
                                      </p:cBhvr>
                                      <p:to x="100000" y="95000"/>
                                    </p:animScale>
                                    <p:animScale>
                                      <p:cBhvr>
                                        <p:cTn id="105" dur="166" decel="50000">
                                          <p:stCondLst>
                                            <p:cond delay="1834"/>
                                          </p:stCondLst>
                                        </p:cTn>
                                        <p:tgtEl>
                                          <p:spTgt spid="1030"/>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1038"/>
                                        </p:tgtEl>
                                        <p:attrNameLst>
                                          <p:attrName>style.visibility</p:attrName>
                                        </p:attrNameLst>
                                      </p:cBhvr>
                                      <p:to>
                                        <p:strVal val="visible"/>
                                      </p:to>
                                    </p:set>
                                    <p:animEffect transition="in" filter="wipe(down)">
                                      <p:cBhvr>
                                        <p:cTn id="108" dur="580">
                                          <p:stCondLst>
                                            <p:cond delay="0"/>
                                          </p:stCondLst>
                                        </p:cTn>
                                        <p:tgtEl>
                                          <p:spTgt spid="1038"/>
                                        </p:tgtEl>
                                      </p:cBhvr>
                                    </p:animEffect>
                                    <p:anim calcmode="lin" valueType="num">
                                      <p:cBhvr>
                                        <p:cTn id="109" dur="1822" tmFilter="0,0; 0.14,0.36; 0.43,0.73; 0.71,0.91; 1.0,1.0">
                                          <p:stCondLst>
                                            <p:cond delay="0"/>
                                          </p:stCondLst>
                                        </p:cTn>
                                        <p:tgtEl>
                                          <p:spTgt spid="103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03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03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03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03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038"/>
                                        </p:tgtEl>
                                      </p:cBhvr>
                                      <p:to x="100000" y="60000"/>
                                    </p:animScale>
                                    <p:animScale>
                                      <p:cBhvr>
                                        <p:cTn id="115" dur="166" decel="50000">
                                          <p:stCondLst>
                                            <p:cond delay="676"/>
                                          </p:stCondLst>
                                        </p:cTn>
                                        <p:tgtEl>
                                          <p:spTgt spid="1038"/>
                                        </p:tgtEl>
                                      </p:cBhvr>
                                      <p:to x="100000" y="100000"/>
                                    </p:animScale>
                                    <p:animScale>
                                      <p:cBhvr>
                                        <p:cTn id="116" dur="26">
                                          <p:stCondLst>
                                            <p:cond delay="1312"/>
                                          </p:stCondLst>
                                        </p:cTn>
                                        <p:tgtEl>
                                          <p:spTgt spid="1038"/>
                                        </p:tgtEl>
                                      </p:cBhvr>
                                      <p:to x="100000" y="80000"/>
                                    </p:animScale>
                                    <p:animScale>
                                      <p:cBhvr>
                                        <p:cTn id="117" dur="166" decel="50000">
                                          <p:stCondLst>
                                            <p:cond delay="1338"/>
                                          </p:stCondLst>
                                        </p:cTn>
                                        <p:tgtEl>
                                          <p:spTgt spid="1038"/>
                                        </p:tgtEl>
                                      </p:cBhvr>
                                      <p:to x="100000" y="100000"/>
                                    </p:animScale>
                                    <p:animScale>
                                      <p:cBhvr>
                                        <p:cTn id="118" dur="26">
                                          <p:stCondLst>
                                            <p:cond delay="1642"/>
                                          </p:stCondLst>
                                        </p:cTn>
                                        <p:tgtEl>
                                          <p:spTgt spid="1038"/>
                                        </p:tgtEl>
                                      </p:cBhvr>
                                      <p:to x="100000" y="90000"/>
                                    </p:animScale>
                                    <p:animScale>
                                      <p:cBhvr>
                                        <p:cTn id="119" dur="166" decel="50000">
                                          <p:stCondLst>
                                            <p:cond delay="1668"/>
                                          </p:stCondLst>
                                        </p:cTn>
                                        <p:tgtEl>
                                          <p:spTgt spid="1038"/>
                                        </p:tgtEl>
                                      </p:cBhvr>
                                      <p:to x="100000" y="100000"/>
                                    </p:animScale>
                                    <p:animScale>
                                      <p:cBhvr>
                                        <p:cTn id="120" dur="26">
                                          <p:stCondLst>
                                            <p:cond delay="1808"/>
                                          </p:stCondLst>
                                        </p:cTn>
                                        <p:tgtEl>
                                          <p:spTgt spid="1038"/>
                                        </p:tgtEl>
                                      </p:cBhvr>
                                      <p:to x="100000" y="95000"/>
                                    </p:animScale>
                                    <p:animScale>
                                      <p:cBhvr>
                                        <p:cTn id="121" dur="166" decel="50000">
                                          <p:stCondLst>
                                            <p:cond delay="1834"/>
                                          </p:stCondLst>
                                        </p:cTn>
                                        <p:tgtEl>
                                          <p:spTgt spid="1038"/>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1044"/>
                                        </p:tgtEl>
                                        <p:attrNameLst>
                                          <p:attrName>style.visibility</p:attrName>
                                        </p:attrNameLst>
                                      </p:cBhvr>
                                      <p:to>
                                        <p:strVal val="visible"/>
                                      </p:to>
                                    </p:set>
                                    <p:animEffect transition="in" filter="wipe(down)">
                                      <p:cBhvr>
                                        <p:cTn id="124" dur="580">
                                          <p:stCondLst>
                                            <p:cond delay="0"/>
                                          </p:stCondLst>
                                        </p:cTn>
                                        <p:tgtEl>
                                          <p:spTgt spid="1044"/>
                                        </p:tgtEl>
                                      </p:cBhvr>
                                    </p:animEffect>
                                    <p:anim calcmode="lin" valueType="num">
                                      <p:cBhvr>
                                        <p:cTn id="125" dur="1822" tmFilter="0,0; 0.14,0.36; 0.43,0.73; 0.71,0.91; 1.0,1.0">
                                          <p:stCondLst>
                                            <p:cond delay="0"/>
                                          </p:stCondLst>
                                        </p:cTn>
                                        <p:tgtEl>
                                          <p:spTgt spid="1044"/>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044"/>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044"/>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044"/>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044"/>
                                        </p:tgtEl>
                                        <p:attrNameLst>
                                          <p:attrName>ppt_y</p:attrName>
                                        </p:attrNameLst>
                                      </p:cBhvr>
                                      <p:tavLst>
                                        <p:tav tm="0" fmla="#ppt_y-sin(pi*$)/81">
                                          <p:val>
                                            <p:fltVal val="0"/>
                                          </p:val>
                                        </p:tav>
                                        <p:tav tm="100000">
                                          <p:val>
                                            <p:fltVal val="1"/>
                                          </p:val>
                                        </p:tav>
                                      </p:tavLst>
                                    </p:anim>
                                    <p:animScale>
                                      <p:cBhvr>
                                        <p:cTn id="130" dur="26">
                                          <p:stCondLst>
                                            <p:cond delay="650"/>
                                          </p:stCondLst>
                                        </p:cTn>
                                        <p:tgtEl>
                                          <p:spTgt spid="1044"/>
                                        </p:tgtEl>
                                      </p:cBhvr>
                                      <p:to x="100000" y="60000"/>
                                    </p:animScale>
                                    <p:animScale>
                                      <p:cBhvr>
                                        <p:cTn id="131" dur="166" decel="50000">
                                          <p:stCondLst>
                                            <p:cond delay="676"/>
                                          </p:stCondLst>
                                        </p:cTn>
                                        <p:tgtEl>
                                          <p:spTgt spid="1044"/>
                                        </p:tgtEl>
                                      </p:cBhvr>
                                      <p:to x="100000" y="100000"/>
                                    </p:animScale>
                                    <p:animScale>
                                      <p:cBhvr>
                                        <p:cTn id="132" dur="26">
                                          <p:stCondLst>
                                            <p:cond delay="1312"/>
                                          </p:stCondLst>
                                        </p:cTn>
                                        <p:tgtEl>
                                          <p:spTgt spid="1044"/>
                                        </p:tgtEl>
                                      </p:cBhvr>
                                      <p:to x="100000" y="80000"/>
                                    </p:animScale>
                                    <p:animScale>
                                      <p:cBhvr>
                                        <p:cTn id="133" dur="166" decel="50000">
                                          <p:stCondLst>
                                            <p:cond delay="1338"/>
                                          </p:stCondLst>
                                        </p:cTn>
                                        <p:tgtEl>
                                          <p:spTgt spid="1044"/>
                                        </p:tgtEl>
                                      </p:cBhvr>
                                      <p:to x="100000" y="100000"/>
                                    </p:animScale>
                                    <p:animScale>
                                      <p:cBhvr>
                                        <p:cTn id="134" dur="26">
                                          <p:stCondLst>
                                            <p:cond delay="1642"/>
                                          </p:stCondLst>
                                        </p:cTn>
                                        <p:tgtEl>
                                          <p:spTgt spid="1044"/>
                                        </p:tgtEl>
                                      </p:cBhvr>
                                      <p:to x="100000" y="90000"/>
                                    </p:animScale>
                                    <p:animScale>
                                      <p:cBhvr>
                                        <p:cTn id="135" dur="166" decel="50000">
                                          <p:stCondLst>
                                            <p:cond delay="1668"/>
                                          </p:stCondLst>
                                        </p:cTn>
                                        <p:tgtEl>
                                          <p:spTgt spid="1044"/>
                                        </p:tgtEl>
                                      </p:cBhvr>
                                      <p:to x="100000" y="100000"/>
                                    </p:animScale>
                                    <p:animScale>
                                      <p:cBhvr>
                                        <p:cTn id="136" dur="26">
                                          <p:stCondLst>
                                            <p:cond delay="1808"/>
                                          </p:stCondLst>
                                        </p:cTn>
                                        <p:tgtEl>
                                          <p:spTgt spid="1044"/>
                                        </p:tgtEl>
                                      </p:cBhvr>
                                      <p:to x="100000" y="95000"/>
                                    </p:animScale>
                                    <p:animScale>
                                      <p:cBhvr>
                                        <p:cTn id="137" dur="166" decel="50000">
                                          <p:stCondLst>
                                            <p:cond delay="1834"/>
                                          </p:stCondLst>
                                        </p:cTn>
                                        <p:tgtEl>
                                          <p:spTgt spid="1044"/>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barn(inVertical)">
                                      <p:cBhvr>
                                        <p:cTn id="142" dur="2000"/>
                                        <p:tgtEl>
                                          <p:spTgt spid="3"/>
                                        </p:tgtEl>
                                      </p:cBhvr>
                                    </p:animEffect>
                                  </p:childTnLst>
                                </p:cTn>
                              </p:par>
                              <p:par>
                                <p:cTn id="143" presetID="32" presetClass="emph" presetSubtype="0" fill="hold" grpId="1" nodeType="withEffect">
                                  <p:stCondLst>
                                    <p:cond delay="0"/>
                                  </p:stCondLst>
                                  <p:childTnLst>
                                    <p:animRot by="120000">
                                      <p:cBhvr>
                                        <p:cTn id="144" dur="100" fill="hold">
                                          <p:stCondLst>
                                            <p:cond delay="0"/>
                                          </p:stCondLst>
                                        </p:cTn>
                                        <p:tgtEl>
                                          <p:spTgt spid="3"/>
                                        </p:tgtEl>
                                        <p:attrNameLst>
                                          <p:attrName>r</p:attrName>
                                        </p:attrNameLst>
                                      </p:cBhvr>
                                    </p:animRot>
                                    <p:animRot by="-240000">
                                      <p:cBhvr>
                                        <p:cTn id="145" dur="200" fill="hold">
                                          <p:stCondLst>
                                            <p:cond delay="200"/>
                                          </p:stCondLst>
                                        </p:cTn>
                                        <p:tgtEl>
                                          <p:spTgt spid="3"/>
                                        </p:tgtEl>
                                        <p:attrNameLst>
                                          <p:attrName>r</p:attrName>
                                        </p:attrNameLst>
                                      </p:cBhvr>
                                    </p:animRot>
                                    <p:animRot by="240000">
                                      <p:cBhvr>
                                        <p:cTn id="146" dur="200" fill="hold">
                                          <p:stCondLst>
                                            <p:cond delay="400"/>
                                          </p:stCondLst>
                                        </p:cTn>
                                        <p:tgtEl>
                                          <p:spTgt spid="3"/>
                                        </p:tgtEl>
                                        <p:attrNameLst>
                                          <p:attrName>r</p:attrName>
                                        </p:attrNameLst>
                                      </p:cBhvr>
                                    </p:animRot>
                                    <p:animRot by="-240000">
                                      <p:cBhvr>
                                        <p:cTn id="147" dur="200" fill="hold">
                                          <p:stCondLst>
                                            <p:cond delay="600"/>
                                          </p:stCondLst>
                                        </p:cTn>
                                        <p:tgtEl>
                                          <p:spTgt spid="3"/>
                                        </p:tgtEl>
                                        <p:attrNameLst>
                                          <p:attrName>r</p:attrName>
                                        </p:attrNameLst>
                                      </p:cBhvr>
                                    </p:animRot>
                                    <p:animRot by="120000">
                                      <p:cBhvr>
                                        <p:cTn id="148" dur="200" fill="hold">
                                          <p:stCondLst>
                                            <p:cond delay="800"/>
                                          </p:stCondLst>
                                        </p:cTn>
                                        <p:tgtEl>
                                          <p:spTgt spid="3"/>
                                        </p:tgtEl>
                                        <p:attrNameLst>
                                          <p:attrName>r</p:attrName>
                                        </p:attrNameLst>
                                      </p:cBhvr>
                                    </p:animRot>
                                  </p:childTnLst>
                                </p:cTn>
                              </p:par>
                            </p:childTnLst>
                          </p:cTn>
                        </p:par>
                        <p:par>
                          <p:cTn id="149" fill="hold">
                            <p:stCondLst>
                              <p:cond delay="2000"/>
                            </p:stCondLst>
                            <p:childTnLst>
                              <p:par>
                                <p:cTn id="150" presetID="22" presetClass="entr" presetSubtype="1" fill="hold" grpId="0" nodeType="after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wipe(up)">
                                      <p:cBhvr>
                                        <p:cTn id="152" dur="1250"/>
                                        <p:tgtEl>
                                          <p:spTgt spid="5"/>
                                        </p:tgtEl>
                                      </p:cBhvr>
                                    </p:animEffect>
                                  </p:childTnLst>
                                </p:cTn>
                              </p:par>
                              <p:par>
                                <p:cTn id="153" presetID="6" presetClass="emph" presetSubtype="0" fill="hold" grpId="1" nodeType="withEffect">
                                  <p:stCondLst>
                                    <p:cond delay="0"/>
                                  </p:stCondLst>
                                  <p:childTnLst>
                                    <p:animScale>
                                      <p:cBhvr>
                                        <p:cTn id="154" dur="1250" fill="hold"/>
                                        <p:tgtEl>
                                          <p:spTgt spid="5"/>
                                        </p:tgtEl>
                                      </p:cBhvr>
                                      <p:by x="150000" y="150000"/>
                                    </p:animScale>
                                  </p:childTnLst>
                                </p:cTn>
                              </p:par>
                            </p:childTnLst>
                          </p:cTn>
                        </p:par>
                        <p:par>
                          <p:cTn id="155" fill="hold">
                            <p:stCondLst>
                              <p:cond delay="3250"/>
                            </p:stCondLst>
                            <p:childTnLst>
                              <p:par>
                                <p:cTn id="156" presetID="22" presetClass="entr" presetSubtype="1" fill="hold" grpId="0" nodeType="afterEffect">
                                  <p:stCondLst>
                                    <p:cond delay="0"/>
                                  </p:stCondLst>
                                  <p:childTnLst>
                                    <p:set>
                                      <p:cBhvr>
                                        <p:cTn id="157" dur="1" fill="hold">
                                          <p:stCondLst>
                                            <p:cond delay="0"/>
                                          </p:stCondLst>
                                        </p:cTn>
                                        <p:tgtEl>
                                          <p:spTgt spid="6"/>
                                        </p:tgtEl>
                                        <p:attrNameLst>
                                          <p:attrName>style.visibility</p:attrName>
                                        </p:attrNameLst>
                                      </p:cBhvr>
                                      <p:to>
                                        <p:strVal val="visible"/>
                                      </p:to>
                                    </p:set>
                                    <p:animEffect transition="in" filter="wipe(up)">
                                      <p:cBhvr>
                                        <p:cTn id="158" dur="1250"/>
                                        <p:tgtEl>
                                          <p:spTgt spid="6"/>
                                        </p:tgtEl>
                                      </p:cBhvr>
                                    </p:animEffect>
                                  </p:childTnLst>
                                </p:cTn>
                              </p:par>
                              <p:par>
                                <p:cTn id="159" presetID="6" presetClass="emph" presetSubtype="0" fill="hold" grpId="1" nodeType="withEffect">
                                  <p:stCondLst>
                                    <p:cond delay="0"/>
                                  </p:stCondLst>
                                  <p:childTnLst>
                                    <p:animScale>
                                      <p:cBhvr>
                                        <p:cTn id="160" dur="1000" fill="hold"/>
                                        <p:tgtEl>
                                          <p:spTgt spid="6"/>
                                        </p:tgtEl>
                                      </p:cBhvr>
                                      <p:by x="150000" y="150000"/>
                                    </p:animScale>
                                  </p:childTnLst>
                                </p:cTn>
                              </p:par>
                            </p:childTnLst>
                          </p:cTn>
                        </p:par>
                        <p:par>
                          <p:cTn id="161" fill="hold">
                            <p:stCondLst>
                              <p:cond delay="4500"/>
                            </p:stCondLst>
                            <p:childTnLst>
                              <p:par>
                                <p:cTn id="162" presetID="22" presetClass="entr" presetSubtype="1" fill="hold" grpId="0" nodeType="afterEffect">
                                  <p:stCondLst>
                                    <p:cond delay="0"/>
                                  </p:stCondLst>
                                  <p:childTnLst>
                                    <p:set>
                                      <p:cBhvr>
                                        <p:cTn id="163" dur="1" fill="hold">
                                          <p:stCondLst>
                                            <p:cond delay="0"/>
                                          </p:stCondLst>
                                        </p:cTn>
                                        <p:tgtEl>
                                          <p:spTgt spid="7"/>
                                        </p:tgtEl>
                                        <p:attrNameLst>
                                          <p:attrName>style.visibility</p:attrName>
                                        </p:attrNameLst>
                                      </p:cBhvr>
                                      <p:to>
                                        <p:strVal val="visible"/>
                                      </p:to>
                                    </p:set>
                                    <p:animEffect transition="in" filter="wipe(up)">
                                      <p:cBhvr>
                                        <p:cTn id="164" dur="1250"/>
                                        <p:tgtEl>
                                          <p:spTgt spid="7"/>
                                        </p:tgtEl>
                                      </p:cBhvr>
                                    </p:animEffect>
                                  </p:childTnLst>
                                </p:cTn>
                              </p:par>
                              <p:par>
                                <p:cTn id="165" presetID="6" presetClass="emph" presetSubtype="0" fill="hold" grpId="1" nodeType="withEffect">
                                  <p:stCondLst>
                                    <p:cond delay="0"/>
                                  </p:stCondLst>
                                  <p:childTnLst>
                                    <p:animScale>
                                      <p:cBhvr>
                                        <p:cTn id="166" dur="1000" fill="hold"/>
                                        <p:tgtEl>
                                          <p:spTgt spid="7"/>
                                        </p:tgtEl>
                                      </p:cBhvr>
                                      <p:by x="150000" y="150000"/>
                                    </p:animScale>
                                  </p:childTnLst>
                                </p:cTn>
                              </p:par>
                            </p:childTnLst>
                          </p:cTn>
                        </p:par>
                        <p:par>
                          <p:cTn id="167" fill="hold">
                            <p:stCondLst>
                              <p:cond delay="5750"/>
                            </p:stCondLst>
                            <p:childTnLst>
                              <p:par>
                                <p:cTn id="168" presetID="22" presetClass="entr" presetSubtype="1" fill="hold" grpId="0" nodeType="afterEffect">
                                  <p:stCondLst>
                                    <p:cond delay="0"/>
                                  </p:stCondLst>
                                  <p:childTnLst>
                                    <p:set>
                                      <p:cBhvr>
                                        <p:cTn id="169" dur="1" fill="hold">
                                          <p:stCondLst>
                                            <p:cond delay="0"/>
                                          </p:stCondLst>
                                        </p:cTn>
                                        <p:tgtEl>
                                          <p:spTgt spid="8"/>
                                        </p:tgtEl>
                                        <p:attrNameLst>
                                          <p:attrName>style.visibility</p:attrName>
                                        </p:attrNameLst>
                                      </p:cBhvr>
                                      <p:to>
                                        <p:strVal val="visible"/>
                                      </p:to>
                                    </p:set>
                                    <p:animEffect transition="in" filter="wipe(up)">
                                      <p:cBhvr>
                                        <p:cTn id="170" dur="1250"/>
                                        <p:tgtEl>
                                          <p:spTgt spid="8"/>
                                        </p:tgtEl>
                                      </p:cBhvr>
                                    </p:animEffect>
                                  </p:childTnLst>
                                </p:cTn>
                              </p:par>
                              <p:par>
                                <p:cTn id="171" presetID="6" presetClass="emph" presetSubtype="0" fill="hold" grpId="1" nodeType="withEffect">
                                  <p:stCondLst>
                                    <p:cond delay="0"/>
                                  </p:stCondLst>
                                  <p:childTnLst>
                                    <p:animScale>
                                      <p:cBhvr>
                                        <p:cTn id="172" dur="1000" fill="hold"/>
                                        <p:tgtEl>
                                          <p:spTgt spid="8"/>
                                        </p:tgtEl>
                                      </p:cBhvr>
                                      <p:by x="150000" y="150000"/>
                                    </p:animScale>
                                  </p:childTnLst>
                                </p:cTn>
                              </p:par>
                            </p:childTnLst>
                          </p:cTn>
                        </p:par>
                        <p:par>
                          <p:cTn id="173" fill="hold">
                            <p:stCondLst>
                              <p:cond delay="7000"/>
                            </p:stCondLst>
                            <p:childTnLst>
                              <p:par>
                                <p:cTn id="174" presetID="22" presetClass="entr" presetSubtype="1" fill="hold" grpId="0" nodeType="afterEffect">
                                  <p:stCondLst>
                                    <p:cond delay="0"/>
                                  </p:stCondLst>
                                  <p:childTnLst>
                                    <p:set>
                                      <p:cBhvr>
                                        <p:cTn id="175" dur="1" fill="hold">
                                          <p:stCondLst>
                                            <p:cond delay="0"/>
                                          </p:stCondLst>
                                        </p:cTn>
                                        <p:tgtEl>
                                          <p:spTgt spid="9"/>
                                        </p:tgtEl>
                                        <p:attrNameLst>
                                          <p:attrName>style.visibility</p:attrName>
                                        </p:attrNameLst>
                                      </p:cBhvr>
                                      <p:to>
                                        <p:strVal val="visible"/>
                                      </p:to>
                                    </p:set>
                                    <p:animEffect transition="in" filter="wipe(up)">
                                      <p:cBhvr>
                                        <p:cTn id="176" dur="1250"/>
                                        <p:tgtEl>
                                          <p:spTgt spid="9"/>
                                        </p:tgtEl>
                                      </p:cBhvr>
                                    </p:animEffect>
                                  </p:childTnLst>
                                </p:cTn>
                              </p:par>
                              <p:par>
                                <p:cTn id="177" presetID="6" presetClass="emph" presetSubtype="0" fill="hold" grpId="1" nodeType="withEffect">
                                  <p:stCondLst>
                                    <p:cond delay="0"/>
                                  </p:stCondLst>
                                  <p:childTnLst>
                                    <p:animScale>
                                      <p:cBhvr>
                                        <p:cTn id="178" dur="1000" fill="hold"/>
                                        <p:tgtEl>
                                          <p:spTgt spid="9"/>
                                        </p:tgtEl>
                                      </p:cBhvr>
                                      <p:by x="150000" y="150000"/>
                                    </p:animScale>
                                  </p:childTnLst>
                                </p:cTn>
                              </p:par>
                            </p:childTnLst>
                          </p:cTn>
                        </p:par>
                        <p:par>
                          <p:cTn id="179" fill="hold">
                            <p:stCondLst>
                              <p:cond delay="8250"/>
                            </p:stCondLst>
                            <p:childTnLst>
                              <p:par>
                                <p:cTn id="180" presetID="22" presetClass="entr" presetSubtype="1" fill="hold" grpId="0" nodeType="afterEffect">
                                  <p:stCondLst>
                                    <p:cond delay="0"/>
                                  </p:stCondLst>
                                  <p:childTnLst>
                                    <p:set>
                                      <p:cBhvr>
                                        <p:cTn id="181" dur="1" fill="hold">
                                          <p:stCondLst>
                                            <p:cond delay="0"/>
                                          </p:stCondLst>
                                        </p:cTn>
                                        <p:tgtEl>
                                          <p:spTgt spid="10"/>
                                        </p:tgtEl>
                                        <p:attrNameLst>
                                          <p:attrName>style.visibility</p:attrName>
                                        </p:attrNameLst>
                                      </p:cBhvr>
                                      <p:to>
                                        <p:strVal val="visible"/>
                                      </p:to>
                                    </p:set>
                                    <p:animEffect transition="in" filter="wipe(up)">
                                      <p:cBhvr>
                                        <p:cTn id="182" dur="1250"/>
                                        <p:tgtEl>
                                          <p:spTgt spid="10"/>
                                        </p:tgtEl>
                                      </p:cBhvr>
                                    </p:animEffect>
                                  </p:childTnLst>
                                </p:cTn>
                              </p:par>
                              <p:par>
                                <p:cTn id="183" presetID="6" presetClass="emph" presetSubtype="0" fill="hold" grpId="1" nodeType="withEffect">
                                  <p:stCondLst>
                                    <p:cond delay="0"/>
                                  </p:stCondLst>
                                  <p:childTnLst>
                                    <p:animScale>
                                      <p:cBhvr>
                                        <p:cTn id="184" dur="1000" fill="hold"/>
                                        <p:tgtEl>
                                          <p:spTgt spid="10"/>
                                        </p:tgtEl>
                                      </p:cBhvr>
                                      <p:by x="150000" y="150000"/>
                                    </p:animScale>
                                  </p:childTnLst>
                                </p:cTn>
                              </p:par>
                            </p:childTnLst>
                          </p:cTn>
                        </p:par>
                        <p:par>
                          <p:cTn id="185" fill="hold">
                            <p:stCondLst>
                              <p:cond delay="9500"/>
                            </p:stCondLst>
                            <p:childTnLst>
                              <p:par>
                                <p:cTn id="186" presetID="22" presetClass="entr" presetSubtype="1" fill="hold" grpId="0" nodeType="afterEffect">
                                  <p:stCondLst>
                                    <p:cond delay="0"/>
                                  </p:stCondLst>
                                  <p:childTnLst>
                                    <p:set>
                                      <p:cBhvr>
                                        <p:cTn id="187" dur="1" fill="hold">
                                          <p:stCondLst>
                                            <p:cond delay="0"/>
                                          </p:stCondLst>
                                        </p:cTn>
                                        <p:tgtEl>
                                          <p:spTgt spid="11"/>
                                        </p:tgtEl>
                                        <p:attrNameLst>
                                          <p:attrName>style.visibility</p:attrName>
                                        </p:attrNameLst>
                                      </p:cBhvr>
                                      <p:to>
                                        <p:strVal val="visible"/>
                                      </p:to>
                                    </p:set>
                                    <p:animEffect transition="in" filter="wipe(up)">
                                      <p:cBhvr>
                                        <p:cTn id="188" dur="1250"/>
                                        <p:tgtEl>
                                          <p:spTgt spid="11"/>
                                        </p:tgtEl>
                                      </p:cBhvr>
                                    </p:animEffect>
                                  </p:childTnLst>
                                </p:cTn>
                              </p:par>
                              <p:par>
                                <p:cTn id="189" presetID="6" presetClass="emph" presetSubtype="0" fill="hold" grpId="1" nodeType="withEffect">
                                  <p:stCondLst>
                                    <p:cond delay="0"/>
                                  </p:stCondLst>
                                  <p:childTnLst>
                                    <p:animScale>
                                      <p:cBhvr>
                                        <p:cTn id="190" dur="1000" fill="hold"/>
                                        <p:tgtEl>
                                          <p:spTgt spid="11"/>
                                        </p:tgtEl>
                                      </p:cBhvr>
                                      <p:by x="150000" y="150000"/>
                                    </p:animScale>
                                  </p:childTnLst>
                                </p:cTn>
                              </p:par>
                            </p:childTnLst>
                          </p:cTn>
                        </p:par>
                        <p:par>
                          <p:cTn id="191" fill="hold">
                            <p:stCondLst>
                              <p:cond delay="10750"/>
                            </p:stCondLst>
                            <p:childTnLst>
                              <p:par>
                                <p:cTn id="192" presetID="22" presetClass="entr" presetSubtype="1" fill="hold" grpId="0" nodeType="afterEffect">
                                  <p:stCondLst>
                                    <p:cond delay="0"/>
                                  </p:stCondLst>
                                  <p:childTnLst>
                                    <p:set>
                                      <p:cBhvr>
                                        <p:cTn id="193" dur="1" fill="hold">
                                          <p:stCondLst>
                                            <p:cond delay="0"/>
                                          </p:stCondLst>
                                        </p:cTn>
                                        <p:tgtEl>
                                          <p:spTgt spid="12"/>
                                        </p:tgtEl>
                                        <p:attrNameLst>
                                          <p:attrName>style.visibility</p:attrName>
                                        </p:attrNameLst>
                                      </p:cBhvr>
                                      <p:to>
                                        <p:strVal val="visible"/>
                                      </p:to>
                                    </p:set>
                                    <p:animEffect transition="in" filter="wipe(up)">
                                      <p:cBhvr>
                                        <p:cTn id="194" dur="1250"/>
                                        <p:tgtEl>
                                          <p:spTgt spid="12"/>
                                        </p:tgtEl>
                                      </p:cBhvr>
                                    </p:animEffect>
                                  </p:childTnLst>
                                </p:cTn>
                              </p:par>
                              <p:par>
                                <p:cTn id="195" presetID="6" presetClass="emph" presetSubtype="0" fill="hold" grpId="1" nodeType="withEffect">
                                  <p:stCondLst>
                                    <p:cond delay="0"/>
                                  </p:stCondLst>
                                  <p:childTnLst>
                                    <p:animScale>
                                      <p:cBhvr>
                                        <p:cTn id="196" dur="1000" fill="hold"/>
                                        <p:tgtEl>
                                          <p:spTgt spid="12"/>
                                        </p:tgtEl>
                                      </p:cBhvr>
                                      <p:by x="150000" y="150000"/>
                                    </p:animScale>
                                  </p:childTnLst>
                                </p:cTn>
                              </p:par>
                            </p:childTnLst>
                          </p:cTn>
                        </p:par>
                        <p:par>
                          <p:cTn id="197" fill="hold">
                            <p:stCondLst>
                              <p:cond delay="12000"/>
                            </p:stCondLst>
                            <p:childTnLst>
                              <p:par>
                                <p:cTn id="198" presetID="22" presetClass="entr" presetSubtype="1" fill="hold" grpId="0" nodeType="afterEffect">
                                  <p:stCondLst>
                                    <p:cond delay="0"/>
                                  </p:stCondLst>
                                  <p:childTnLst>
                                    <p:set>
                                      <p:cBhvr>
                                        <p:cTn id="199" dur="1" fill="hold">
                                          <p:stCondLst>
                                            <p:cond delay="0"/>
                                          </p:stCondLst>
                                        </p:cTn>
                                        <p:tgtEl>
                                          <p:spTgt spid="13"/>
                                        </p:tgtEl>
                                        <p:attrNameLst>
                                          <p:attrName>style.visibility</p:attrName>
                                        </p:attrNameLst>
                                      </p:cBhvr>
                                      <p:to>
                                        <p:strVal val="visible"/>
                                      </p:to>
                                    </p:set>
                                    <p:animEffect transition="in" filter="wipe(up)">
                                      <p:cBhvr>
                                        <p:cTn id="200" dur="1250"/>
                                        <p:tgtEl>
                                          <p:spTgt spid="13"/>
                                        </p:tgtEl>
                                      </p:cBhvr>
                                    </p:animEffect>
                                  </p:childTnLst>
                                </p:cTn>
                              </p:par>
                              <p:par>
                                <p:cTn id="201" presetID="6" presetClass="emph" presetSubtype="0" fill="hold" grpId="1" nodeType="withEffect">
                                  <p:stCondLst>
                                    <p:cond delay="0"/>
                                  </p:stCondLst>
                                  <p:childTnLst>
                                    <p:animScale>
                                      <p:cBhvr>
                                        <p:cTn id="202" dur="1000" fill="hold"/>
                                        <p:tgtEl>
                                          <p:spTgt spid="13"/>
                                        </p:tgtEl>
                                      </p:cBhvr>
                                      <p:by x="150000" y="150000"/>
                                    </p:animScale>
                                  </p:childTnLst>
                                </p:cTn>
                              </p:par>
                            </p:childTnLst>
                          </p:cTn>
                        </p:par>
                        <p:par>
                          <p:cTn id="203" fill="hold">
                            <p:stCondLst>
                              <p:cond delay="13250"/>
                            </p:stCondLst>
                            <p:childTnLst>
                              <p:par>
                                <p:cTn id="204" presetID="22" presetClass="entr" presetSubtype="1" fill="hold" grpId="0" nodeType="afterEffect">
                                  <p:stCondLst>
                                    <p:cond delay="0"/>
                                  </p:stCondLst>
                                  <p:childTnLst>
                                    <p:set>
                                      <p:cBhvr>
                                        <p:cTn id="205" dur="1" fill="hold">
                                          <p:stCondLst>
                                            <p:cond delay="0"/>
                                          </p:stCondLst>
                                        </p:cTn>
                                        <p:tgtEl>
                                          <p:spTgt spid="17"/>
                                        </p:tgtEl>
                                        <p:attrNameLst>
                                          <p:attrName>style.visibility</p:attrName>
                                        </p:attrNameLst>
                                      </p:cBhvr>
                                      <p:to>
                                        <p:strVal val="visible"/>
                                      </p:to>
                                    </p:set>
                                    <p:animEffect transition="in" filter="wipe(up)">
                                      <p:cBhvr>
                                        <p:cTn id="206" dur="1250"/>
                                        <p:tgtEl>
                                          <p:spTgt spid="17"/>
                                        </p:tgtEl>
                                      </p:cBhvr>
                                    </p:animEffect>
                                  </p:childTnLst>
                                </p:cTn>
                              </p:par>
                              <p:par>
                                <p:cTn id="207" presetID="6" presetClass="emph" presetSubtype="0" fill="hold" grpId="1" nodeType="withEffect">
                                  <p:stCondLst>
                                    <p:cond delay="0"/>
                                  </p:stCondLst>
                                  <p:childTnLst>
                                    <p:animScale>
                                      <p:cBhvr>
                                        <p:cTn id="208" dur="1000" fill="hold"/>
                                        <p:tgtEl>
                                          <p:spTgt spid="17"/>
                                        </p:tgtEl>
                                      </p:cBhvr>
                                      <p:by x="150000" y="150000"/>
                                    </p:animScale>
                                  </p:childTnLst>
                                </p:cTn>
                              </p:par>
                            </p:childTnLst>
                          </p:cTn>
                        </p:par>
                        <p:par>
                          <p:cTn id="209" fill="hold">
                            <p:stCondLst>
                              <p:cond delay="14500"/>
                            </p:stCondLst>
                            <p:childTnLst>
                              <p:par>
                                <p:cTn id="210" presetID="22" presetClass="entr" presetSubtype="1" fill="hold" grpId="0" nodeType="afterEffect">
                                  <p:stCondLst>
                                    <p:cond delay="0"/>
                                  </p:stCondLst>
                                  <p:childTnLst>
                                    <p:set>
                                      <p:cBhvr>
                                        <p:cTn id="211" dur="1" fill="hold">
                                          <p:stCondLst>
                                            <p:cond delay="0"/>
                                          </p:stCondLst>
                                        </p:cTn>
                                        <p:tgtEl>
                                          <p:spTgt spid="22"/>
                                        </p:tgtEl>
                                        <p:attrNameLst>
                                          <p:attrName>style.visibility</p:attrName>
                                        </p:attrNameLst>
                                      </p:cBhvr>
                                      <p:to>
                                        <p:strVal val="visible"/>
                                      </p:to>
                                    </p:set>
                                    <p:animEffect transition="in" filter="wipe(up)">
                                      <p:cBhvr>
                                        <p:cTn id="212" dur="1250"/>
                                        <p:tgtEl>
                                          <p:spTgt spid="22"/>
                                        </p:tgtEl>
                                      </p:cBhvr>
                                    </p:animEffect>
                                  </p:childTnLst>
                                </p:cTn>
                              </p:par>
                              <p:par>
                                <p:cTn id="213" presetID="6" presetClass="emph" presetSubtype="0" fill="hold" grpId="1" nodeType="withEffect">
                                  <p:stCondLst>
                                    <p:cond delay="0"/>
                                  </p:stCondLst>
                                  <p:childTnLst>
                                    <p:animScale>
                                      <p:cBhvr>
                                        <p:cTn id="214" dur="1000" fill="hold"/>
                                        <p:tgtEl>
                                          <p:spTgt spid="22"/>
                                        </p:tgtEl>
                                      </p:cBhvr>
                                      <p:by x="150000" y="150000"/>
                                    </p:animScale>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1046"/>
                                        </p:tgtEl>
                                        <p:attrNameLst>
                                          <p:attrName>style.visibility</p:attrName>
                                        </p:attrNameLst>
                                      </p:cBhvr>
                                      <p:to>
                                        <p:strVal val="visible"/>
                                      </p:to>
                                    </p:set>
                                    <p:animEffect transition="in" filter="fade">
                                      <p:cBhvr>
                                        <p:cTn id="219" dur="500"/>
                                        <p:tgtEl>
                                          <p:spTgt spid="1046"/>
                                        </p:tgtEl>
                                      </p:cBhvr>
                                    </p:animEffect>
                                  </p:childTnLst>
                                </p:cTn>
                              </p:par>
                            </p:childTnLst>
                          </p:cTn>
                        </p:par>
                        <p:par>
                          <p:cTn id="220" fill="hold">
                            <p:stCondLst>
                              <p:cond delay="500"/>
                            </p:stCondLst>
                            <p:childTnLst>
                              <p:par>
                                <p:cTn id="221" presetID="22" presetClass="entr" presetSubtype="2" fill="hold" nodeType="afterEffect">
                                  <p:stCondLst>
                                    <p:cond delay="0"/>
                                  </p:stCondLst>
                                  <p:childTnLst>
                                    <p:set>
                                      <p:cBhvr>
                                        <p:cTn id="222" dur="1" fill="hold">
                                          <p:stCondLst>
                                            <p:cond delay="0"/>
                                          </p:stCondLst>
                                        </p:cTn>
                                        <p:tgtEl>
                                          <p:spTgt spid="1034"/>
                                        </p:tgtEl>
                                        <p:attrNameLst>
                                          <p:attrName>style.visibility</p:attrName>
                                        </p:attrNameLst>
                                      </p:cBhvr>
                                      <p:to>
                                        <p:strVal val="visible"/>
                                      </p:to>
                                    </p:set>
                                    <p:animEffect transition="in" filter="wipe(right)">
                                      <p:cBhvr>
                                        <p:cTn id="223" dur="500"/>
                                        <p:tgtEl>
                                          <p:spTgt spid="1034"/>
                                        </p:tgtEl>
                                      </p:cBhvr>
                                    </p:animEffect>
                                  </p:childTnLst>
                                </p:cTn>
                              </p:par>
                              <p:par>
                                <p:cTn id="224" presetID="22" presetClass="entr" presetSubtype="8" fill="hold" nodeType="withEffect">
                                  <p:stCondLst>
                                    <p:cond delay="0"/>
                                  </p:stCondLst>
                                  <p:childTnLst>
                                    <p:set>
                                      <p:cBhvr>
                                        <p:cTn id="225" dur="1" fill="hold">
                                          <p:stCondLst>
                                            <p:cond delay="0"/>
                                          </p:stCondLst>
                                        </p:cTn>
                                        <p:tgtEl>
                                          <p:spTgt spid="1050"/>
                                        </p:tgtEl>
                                        <p:attrNameLst>
                                          <p:attrName>style.visibility</p:attrName>
                                        </p:attrNameLst>
                                      </p:cBhvr>
                                      <p:to>
                                        <p:strVal val="visible"/>
                                      </p:to>
                                    </p:set>
                                    <p:animEffect transition="in" filter="wipe(left)">
                                      <p:cBhvr>
                                        <p:cTn id="226" dur="500"/>
                                        <p:tgtEl>
                                          <p:spTgt spid="1050"/>
                                        </p:tgtEl>
                                      </p:cBhvr>
                                    </p:animEffect>
                                  </p:childTnLst>
                                </p:cTn>
                              </p:par>
                            </p:childTnLst>
                          </p:cTn>
                        </p:par>
                        <p:par>
                          <p:cTn id="227" fill="hold">
                            <p:stCondLst>
                              <p:cond delay="1000"/>
                            </p:stCondLst>
                            <p:childTnLst>
                              <p:par>
                                <p:cTn id="228" presetID="10" presetClass="entr" presetSubtype="0" fill="hold" grpId="0" nodeType="afterEffect">
                                  <p:stCondLst>
                                    <p:cond delay="0"/>
                                  </p:stCondLst>
                                  <p:childTnLst>
                                    <p:set>
                                      <p:cBhvr>
                                        <p:cTn id="229" dur="1" fill="hold">
                                          <p:stCondLst>
                                            <p:cond delay="0"/>
                                          </p:stCondLst>
                                        </p:cTn>
                                        <p:tgtEl>
                                          <p:spTgt spid="20"/>
                                        </p:tgtEl>
                                        <p:attrNameLst>
                                          <p:attrName>style.visibility</p:attrName>
                                        </p:attrNameLst>
                                      </p:cBhvr>
                                      <p:to>
                                        <p:strVal val="visible"/>
                                      </p:to>
                                    </p:set>
                                    <p:animEffect transition="in" filter="fade">
                                      <p:cBhvr>
                                        <p:cTn id="230" dur="2500"/>
                                        <p:tgtEl>
                                          <p:spTgt spid="20"/>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18"/>
                                        </p:tgtEl>
                                        <p:attrNameLst>
                                          <p:attrName>style.visibility</p:attrName>
                                        </p:attrNameLst>
                                      </p:cBhvr>
                                      <p:to>
                                        <p:strVal val="visible"/>
                                      </p:to>
                                    </p:set>
                                    <p:animEffect transition="in" filter="fade">
                                      <p:cBhvr>
                                        <p:cTn id="235" dur="2500"/>
                                        <p:tgtEl>
                                          <p:spTgt spid="18"/>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21"/>
                                        </p:tgtEl>
                                        <p:attrNameLst>
                                          <p:attrName>style.visibility</p:attrName>
                                        </p:attrNameLst>
                                      </p:cBhvr>
                                      <p:to>
                                        <p:strVal val="visible"/>
                                      </p:to>
                                    </p:set>
                                    <p:animEffect transition="in" filter="fade">
                                      <p:cBhvr>
                                        <p:cTn id="240" dur="2500"/>
                                        <p:tgtEl>
                                          <p:spTgt spid="21"/>
                                        </p:tgtEl>
                                      </p:cBhvr>
                                    </p:animEffect>
                                  </p:childTnLst>
                                </p:cTn>
                              </p:par>
                            </p:childTnLst>
                          </p:cTn>
                        </p:par>
                      </p:childTnLst>
                    </p:cTn>
                  </p:par>
                  <p:par>
                    <p:cTn id="241" fill="hold">
                      <p:stCondLst>
                        <p:cond delay="indefinite"/>
                      </p:stCondLst>
                      <p:childTnLst>
                        <p:par>
                          <p:cTn id="242" fill="hold">
                            <p:stCondLst>
                              <p:cond delay="0"/>
                            </p:stCondLst>
                            <p:childTnLst>
                              <p:par>
                                <p:cTn id="243" presetID="6" presetClass="entr" presetSubtype="32" fill="hold" grpId="0" nodeType="clickEffect">
                                  <p:stCondLst>
                                    <p:cond delay="0"/>
                                  </p:stCondLst>
                                  <p:childTnLst>
                                    <p:set>
                                      <p:cBhvr>
                                        <p:cTn id="244" dur="1" fill="hold">
                                          <p:stCondLst>
                                            <p:cond delay="0"/>
                                          </p:stCondLst>
                                        </p:cTn>
                                        <p:tgtEl>
                                          <p:spTgt spid="19"/>
                                        </p:tgtEl>
                                        <p:attrNameLst>
                                          <p:attrName>style.visibility</p:attrName>
                                        </p:attrNameLst>
                                      </p:cBhvr>
                                      <p:to>
                                        <p:strVal val="visible"/>
                                      </p:to>
                                    </p:set>
                                    <p:animEffect transition="in" filter="circle(out)">
                                      <p:cBhvr>
                                        <p:cTn id="24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7" grpId="0"/>
      <p:bldP spid="17" grpId="1"/>
      <p:bldP spid="18" grpId="0"/>
      <p:bldP spid="19" grpId="0"/>
      <p:bldP spid="20" grpId="0"/>
      <p:bldP spid="21" grpId="0"/>
      <p:bldP spid="22" grpId="0"/>
      <p:bldP spid="2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429125" y="441900"/>
            <a:ext cx="33147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Uses and Abuses</a:t>
            </a:r>
          </a:p>
        </p:txBody>
      </p:sp>
      <p:sp>
        <p:nvSpPr>
          <p:cNvPr id="8" name="TextBox 7"/>
          <p:cNvSpPr txBox="1"/>
          <p:nvPr/>
        </p:nvSpPr>
        <p:spPr>
          <a:xfrm>
            <a:off x="327820" y="1474885"/>
            <a:ext cx="3777455"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Religions preach a message of extortion through ‘giving’ – ‘offerings’ – ‘donations’ – ‘forced payments’ - etc.</a:t>
            </a:r>
          </a:p>
        </p:txBody>
      </p:sp>
      <p:sp>
        <p:nvSpPr>
          <p:cNvPr id="9" name="TextBox 8"/>
          <p:cNvSpPr txBox="1"/>
          <p:nvPr/>
        </p:nvSpPr>
        <p:spPr>
          <a:xfrm>
            <a:off x="7934325" y="1620202"/>
            <a:ext cx="3857623"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Religions preach ‘guilt trips galore’ to those who don’t ‘give’ and/or ‘give in’.</a:t>
            </a:r>
          </a:p>
        </p:txBody>
      </p:sp>
      <p:sp>
        <p:nvSpPr>
          <p:cNvPr id="4" name="TextBox 3"/>
          <p:cNvSpPr txBox="1"/>
          <p:nvPr/>
        </p:nvSpPr>
        <p:spPr>
          <a:xfrm>
            <a:off x="1076324" y="4126379"/>
            <a:ext cx="1001077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Most Christian denominations misuse Bible verses to ‘demand’ a minimum 10% tithe / offering</a:t>
            </a:r>
          </a:p>
        </p:txBody>
      </p:sp>
      <p:sp>
        <p:nvSpPr>
          <p:cNvPr id="5" name="TextBox 4"/>
          <p:cNvSpPr txBox="1"/>
          <p:nvPr/>
        </p:nvSpPr>
        <p:spPr>
          <a:xfrm>
            <a:off x="1000123" y="4447163"/>
            <a:ext cx="10163176" cy="1354217"/>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They preach Old Testament fear and guilt! </a:t>
            </a:r>
          </a:p>
          <a:p>
            <a:pPr algn="just"/>
            <a:r>
              <a:rPr lang="en-US" sz="1600" b="1" i="1" dirty="0">
                <a:solidFill>
                  <a:srgbClr val="CC6600"/>
                </a:solidFill>
                <a:latin typeface="Times New Roman" panose="02020603050405020304" pitchFamily="18" charset="0"/>
                <a:cs typeface="Times New Roman" panose="02020603050405020304" pitchFamily="18" charset="0"/>
              </a:rPr>
              <a:t>Will a man rob God? Yet ye have robbed me. But ye say, Wherein have we robbed thee? In tithes and offerings.  Ye are cursed with a curse: for ye have robbed me, even this whole nation. Bring ye all the tithes into the storehouse, that there may be meat in mine house, and prove me now herewith, saith the LORD of hosts, if I will not open you the windows of heaven, and pour you out a blessing, that there shall not be room enough to receive it</a:t>
            </a:r>
            <a:r>
              <a:rPr lang="en-US" sz="1600" b="1" i="1" dirty="0">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Malachi 3:8-10</a:t>
            </a:r>
            <a:endParaRPr lang="en-US" sz="1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07442" y="5821743"/>
            <a:ext cx="7348539" cy="861774"/>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And / or they go to the Tribulation books!</a:t>
            </a:r>
          </a:p>
          <a:p>
            <a:pPr algn="just"/>
            <a:r>
              <a:rPr lang="en-US" sz="1600" b="1" i="1" dirty="0">
                <a:solidFill>
                  <a:srgbClr val="CC6600"/>
                </a:solidFill>
                <a:latin typeface="Times New Roman" panose="02020603050405020304" pitchFamily="18" charset="0"/>
                <a:cs typeface="Times New Roman" panose="02020603050405020304" pitchFamily="18" charset="0"/>
              </a:rPr>
              <a:t>But whoso hath this world's good, and seeth his brother have need, and shutteth up his bowels of compassion from him, how dwelleth the love of God in him?  </a:t>
            </a:r>
            <a:r>
              <a:rPr lang="en-US" sz="1400" b="1" dirty="0">
                <a:solidFill>
                  <a:srgbClr val="FF0000"/>
                </a:solidFill>
                <a:latin typeface="Times New Roman" panose="02020603050405020304" pitchFamily="18" charset="0"/>
                <a:cs typeface="Times New Roman" panose="02020603050405020304" pitchFamily="18" charset="0"/>
              </a:rPr>
              <a:t>I John 3:17</a:t>
            </a:r>
            <a:endParaRPr lang="en-US" dirty="0">
              <a:latin typeface="Times New Roman" panose="02020603050405020304" pitchFamily="18" charset="0"/>
              <a:cs typeface="Times New Roman" panose="02020603050405020304" pitchFamily="18" charset="0"/>
            </a:endParaRPr>
          </a:p>
        </p:txBody>
      </p:sp>
      <p:pic>
        <p:nvPicPr>
          <p:cNvPr id="3074" name="Picture 2" descr="Know any great offering jokes? Click the &quot;COMMENTS&quot; tab below 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5" y="945710"/>
            <a:ext cx="2905125" cy="19999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07442" y="3495197"/>
            <a:ext cx="7389416"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Woe unto you, scribes and Pharisees, hypocrites! for ye make clean the outside of the cup and of the platter, but within they are full of extortion and excess</a:t>
            </a:r>
            <a:r>
              <a:rPr lang="en-US" sz="1400" b="1" dirty="0">
                <a:solidFill>
                  <a:srgbClr val="FF0000"/>
                </a:solidFill>
                <a:latin typeface="Times New Roman" panose="02020603050405020304" pitchFamily="18" charset="0"/>
                <a:cs typeface="Times New Roman" panose="02020603050405020304" pitchFamily="18" charset="0"/>
              </a:rPr>
              <a:t>.  Matthew 23:25</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0924" y="3147256"/>
            <a:ext cx="501967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They Always Have and Always Will!</a:t>
            </a:r>
          </a:p>
        </p:txBody>
      </p:sp>
    </p:spTree>
    <p:extLst>
      <p:ext uri="{BB962C8B-B14F-4D97-AF65-F5344CB8AC3E}">
        <p14:creationId xmlns:p14="http://schemas.microsoft.com/office/powerpoint/2010/main" val="1704272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500"/>
                            </p:stCondLst>
                            <p:childTnLst>
                              <p:par>
                                <p:cTn id="15" presetID="22" presetClass="entr" presetSubtype="1"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up)">
                                      <p:cBhvr>
                                        <p:cTn id="17" dur="2000"/>
                                        <p:tgtEl>
                                          <p:spTgt spid="3074"/>
                                        </p:tgtEl>
                                      </p:cBhvr>
                                    </p:animEffect>
                                  </p:childTnLst>
                                </p:cTn>
                              </p:par>
                            </p:childTnLst>
                          </p:cTn>
                        </p:par>
                        <p:par>
                          <p:cTn id="18" fill="hold">
                            <p:stCondLst>
                              <p:cond delay="4500"/>
                            </p:stCondLst>
                            <p:childTnLst>
                              <p:par>
                                <p:cTn id="19" presetID="2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20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childTnLst>
                                </p:cTn>
                              </p:par>
                            </p:childTnLst>
                          </p:cTn>
                        </p:par>
                        <p:par>
                          <p:cTn id="30" fill="hold">
                            <p:stCondLst>
                              <p:cond delay="750"/>
                            </p:stCondLst>
                            <p:childTnLst>
                              <p:par>
                                <p:cTn id="31" presetID="2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75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4" grpId="0"/>
      <p:bldP spid="5" grpId="0"/>
      <p:bldP spid="7" grpId="0"/>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447055" y="415005"/>
            <a:ext cx="33147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Rules the Day</a:t>
            </a:r>
          </a:p>
        </p:txBody>
      </p:sp>
      <p:sp>
        <p:nvSpPr>
          <p:cNvPr id="4" name="TextBox 3"/>
          <p:cNvSpPr txBox="1"/>
          <p:nvPr/>
        </p:nvSpPr>
        <p:spPr>
          <a:xfrm>
            <a:off x="390525" y="947190"/>
            <a:ext cx="86106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Humanism  in the world / government / schools, etc. is considered an official religion.</a:t>
            </a:r>
          </a:p>
        </p:txBody>
      </p:sp>
      <p:sp>
        <p:nvSpPr>
          <p:cNvPr id="6" name="TextBox 5"/>
          <p:cNvSpPr txBox="1"/>
          <p:nvPr/>
        </p:nvSpPr>
        <p:spPr>
          <a:xfrm>
            <a:off x="5990948" y="2905647"/>
            <a:ext cx="561975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The ‘created’ now worship the ‘creature’ – themselves.</a:t>
            </a:r>
          </a:p>
        </p:txBody>
      </p:sp>
      <p:sp>
        <p:nvSpPr>
          <p:cNvPr id="7" name="TextBox 6"/>
          <p:cNvSpPr txBox="1"/>
          <p:nvPr/>
        </p:nvSpPr>
        <p:spPr>
          <a:xfrm>
            <a:off x="125506" y="1279745"/>
            <a:ext cx="8875619" cy="738664"/>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“…a federal judge in Oregon declared ‘secular humanism’ to be a religion, opining that those who profess to be atheists and secular humanists should be afforded equal protection rights under the Establishment Clause of the U.S. Constitution and be allowed to enjoy the same liberties to practice religion that religious groups are able to enjoy</a:t>
            </a:r>
            <a:r>
              <a:rPr lang="en-US" sz="1400"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hlinkClick r:id="rId2"/>
              </a:rPr>
              <a:t>See link</a:t>
            </a:r>
            <a:r>
              <a:rPr lang="en-US" sz="1100" b="1" dirty="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561382" y="4074267"/>
            <a:ext cx="4550602" cy="1077218"/>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Professing themselves to be wise, they became fools, And changed the glory of the uncorruptible God into an image made like to corruptible man, and to birds, and fourfooted beasts, and creeping things. </a:t>
            </a:r>
          </a:p>
        </p:txBody>
      </p:sp>
      <p:sp>
        <p:nvSpPr>
          <p:cNvPr id="13" name="TextBox 12"/>
          <p:cNvSpPr txBox="1"/>
          <p:nvPr/>
        </p:nvSpPr>
        <p:spPr>
          <a:xfrm>
            <a:off x="125507" y="2049517"/>
            <a:ext cx="9094694" cy="738664"/>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Humanism placed the human being at center stage in the universe. No longer God is the protagonist of intellectual endeavors: everything is now seen from the perspective of human beings. God created humans, beings with reason, and it is from the human perspective that we should understand worldly phenomena; after all, no other perspective is really possible.</a:t>
            </a:r>
          </a:p>
        </p:txBody>
      </p:sp>
      <p:sp>
        <p:nvSpPr>
          <p:cNvPr id="14" name="TextBox 13"/>
          <p:cNvSpPr txBox="1"/>
          <p:nvPr/>
        </p:nvSpPr>
        <p:spPr>
          <a:xfrm>
            <a:off x="1857375" y="5857810"/>
            <a:ext cx="4794436"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And even as they did not like to retain God in their knowledge, God gave them over to a reprobate mind,</a:t>
            </a:r>
          </a:p>
          <a:p>
            <a:pPr algn="ctr"/>
            <a:r>
              <a:rPr lang="en-US" sz="1600" b="1" i="1" dirty="0">
                <a:solidFill>
                  <a:srgbClr val="CC6600"/>
                </a:solidFill>
                <a:latin typeface="Times New Roman" panose="02020603050405020304" pitchFamily="18" charset="0"/>
                <a:cs typeface="Times New Roman" panose="02020603050405020304" pitchFamily="18" charset="0"/>
              </a:rPr>
              <a:t>to do those things which are not convenient; </a:t>
            </a:r>
          </a:p>
        </p:txBody>
      </p:sp>
      <p:sp>
        <p:nvSpPr>
          <p:cNvPr id="15" name="TextBox 14"/>
          <p:cNvSpPr txBox="1"/>
          <p:nvPr/>
        </p:nvSpPr>
        <p:spPr>
          <a:xfrm>
            <a:off x="6667499" y="5951482"/>
            <a:ext cx="4343401" cy="830997"/>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Wherefore God also gave them up to uncleanness through the lusts of their own hearts, to dishounour their own bodies between themselves:</a:t>
            </a:r>
          </a:p>
        </p:txBody>
      </p:sp>
      <p:sp>
        <p:nvSpPr>
          <p:cNvPr id="16" name="TextBox 15"/>
          <p:cNvSpPr txBox="1"/>
          <p:nvPr/>
        </p:nvSpPr>
        <p:spPr>
          <a:xfrm>
            <a:off x="112306" y="5860797"/>
            <a:ext cx="1868894"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this cause God gave them up unto vile affections:</a:t>
            </a:r>
          </a:p>
        </p:txBody>
      </p:sp>
      <p:sp>
        <p:nvSpPr>
          <p:cNvPr id="17" name="TextBox 16"/>
          <p:cNvSpPr txBox="1"/>
          <p:nvPr/>
        </p:nvSpPr>
        <p:spPr>
          <a:xfrm>
            <a:off x="6333013" y="3234305"/>
            <a:ext cx="5007341" cy="830997"/>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Because that, when they knew God, they glorified him not as God, neither were thankful; but became vain in their imaginations, and their foolish heart was darkened.</a:t>
            </a:r>
          </a:p>
        </p:txBody>
      </p:sp>
      <p:sp>
        <p:nvSpPr>
          <p:cNvPr id="18" name="TextBox 17"/>
          <p:cNvSpPr txBox="1"/>
          <p:nvPr/>
        </p:nvSpPr>
        <p:spPr>
          <a:xfrm>
            <a:off x="6455709" y="5140840"/>
            <a:ext cx="4784792" cy="83099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Who changed the truth of God into a lie,</a:t>
            </a:r>
          </a:p>
          <a:p>
            <a:pPr algn="ctr"/>
            <a:r>
              <a:rPr lang="en-US" sz="1600" b="1" i="1" dirty="0">
                <a:solidFill>
                  <a:srgbClr val="CC6600"/>
                </a:solidFill>
                <a:latin typeface="Times New Roman" panose="02020603050405020304" pitchFamily="18" charset="0"/>
                <a:cs typeface="Times New Roman" panose="02020603050405020304" pitchFamily="18" charset="0"/>
              </a:rPr>
              <a:t>and worshipped and served the creature more</a:t>
            </a:r>
          </a:p>
          <a:p>
            <a:pPr algn="ctr"/>
            <a:r>
              <a:rPr lang="en-US" sz="1600" b="1" i="1" dirty="0">
                <a:solidFill>
                  <a:srgbClr val="CC6600"/>
                </a:solidFill>
                <a:latin typeface="Times New Roman" panose="02020603050405020304" pitchFamily="18" charset="0"/>
                <a:cs typeface="Times New Roman" panose="02020603050405020304" pitchFamily="18" charset="0"/>
              </a:rPr>
              <a:t>than the Creator, who is blessed for ever. Amen.</a:t>
            </a:r>
            <a:endParaRPr lang="en-US" sz="1600" dirty="0"/>
          </a:p>
        </p:txBody>
      </p:sp>
      <p:sp>
        <p:nvSpPr>
          <p:cNvPr id="19" name="TextBox 18"/>
          <p:cNvSpPr txBox="1"/>
          <p:nvPr/>
        </p:nvSpPr>
        <p:spPr>
          <a:xfrm>
            <a:off x="318440" y="2818837"/>
            <a:ext cx="5198969" cy="954107"/>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Humanism is directly correlated to liberalism, although the connection often goes undetected. The importance that the individual assumes in Western philosophy much owes to the humanistic emphasis over the centrality of human reason in the universe.</a:t>
            </a:r>
          </a:p>
        </p:txBody>
      </p:sp>
      <p:sp>
        <p:nvSpPr>
          <p:cNvPr id="20" name="TextBox 19"/>
          <p:cNvSpPr txBox="1"/>
          <p:nvPr/>
        </p:nvSpPr>
        <p:spPr>
          <a:xfrm>
            <a:off x="1065457" y="3852447"/>
            <a:ext cx="3972485" cy="738664"/>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The emphasis on the individual rights and duties, on freedom and responsibility, that much characterizes Western culture, hence developed from Humanism. </a:t>
            </a:r>
          </a:p>
        </p:txBody>
      </p:sp>
      <p:sp>
        <p:nvSpPr>
          <p:cNvPr id="21" name="TextBox 20"/>
          <p:cNvSpPr txBox="1"/>
          <p:nvPr/>
        </p:nvSpPr>
        <p:spPr>
          <a:xfrm>
            <a:off x="5531693" y="3941511"/>
            <a:ext cx="958443" cy="830997"/>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See</a:t>
            </a:r>
            <a:r>
              <a:rPr lang="en-US" sz="1600" b="1" dirty="0">
                <a:solidFill>
                  <a:srgbClr val="FF0000"/>
                </a:solidFill>
                <a:latin typeface="Times New Roman" panose="02020603050405020304" pitchFamily="18" charset="0"/>
                <a:cs typeface="Times New Roman" panose="02020603050405020304" pitchFamily="18" charset="0"/>
              </a:rPr>
              <a:t> Romans 1:18-32</a:t>
            </a:r>
          </a:p>
        </p:txBody>
      </p:sp>
      <p:sp>
        <p:nvSpPr>
          <p:cNvPr id="22" name="TextBox 21"/>
          <p:cNvSpPr txBox="1"/>
          <p:nvPr/>
        </p:nvSpPr>
        <p:spPr>
          <a:xfrm>
            <a:off x="143434" y="4873144"/>
            <a:ext cx="6266331" cy="830997"/>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just"/>
            <a:r>
              <a:rPr lang="en-US" sz="1600" i="1" dirty="0">
                <a:latin typeface="Script MT Bold" panose="03040602040607080904" pitchFamily="66" charset="0"/>
                <a:cs typeface="Times New Roman" panose="02020603050405020304" pitchFamily="18" charset="0"/>
              </a:rPr>
              <a:t>Can you now see how even Christian ‘denominations’ have become humanistic in their approach?  They are ‘after all’ as they wrongly use </a:t>
            </a:r>
            <a:r>
              <a:rPr lang="en-US" sz="1400" b="1" dirty="0">
                <a:solidFill>
                  <a:srgbClr val="FF0000"/>
                </a:solidFill>
                <a:latin typeface="Times New Roman" panose="02020603050405020304" pitchFamily="18" charset="0"/>
                <a:cs typeface="Times New Roman" panose="02020603050405020304" pitchFamily="18" charset="0"/>
              </a:rPr>
              <a:t>Acts 2:47 </a:t>
            </a:r>
            <a:r>
              <a:rPr lang="en-US" sz="1600" i="1" dirty="0">
                <a:latin typeface="Script MT Bold" panose="03040602040607080904" pitchFamily="66" charset="0"/>
                <a:cs typeface="Times New Roman" panose="02020603050405020304" pitchFamily="18" charset="0"/>
              </a:rPr>
              <a:t>for one of their basic goals - </a:t>
            </a:r>
            <a:r>
              <a:rPr lang="en-US" sz="1100" i="1" dirty="0">
                <a:latin typeface="Lucida Handwriting" panose="03010101010101010101" pitchFamily="66" charset="0"/>
                <a:cs typeface="Times New Roman" panose="02020603050405020304" pitchFamily="18" charset="0"/>
              </a:rPr>
              <a:t>…</a:t>
            </a:r>
            <a:r>
              <a:rPr lang="en-US" sz="1600" b="1" i="1" dirty="0">
                <a:solidFill>
                  <a:srgbClr val="CC6600"/>
                </a:solidFill>
                <a:latin typeface="Times New Roman" panose="02020603050405020304" pitchFamily="18" charset="0"/>
                <a:cs typeface="Times New Roman" panose="02020603050405020304" pitchFamily="18" charset="0"/>
              </a:rPr>
              <a:t>and having favour with all the people</a:t>
            </a:r>
            <a:r>
              <a:rPr lang="en-US" sz="1600" i="1" dirty="0">
                <a:latin typeface="Times New Roman" panose="02020603050405020304" pitchFamily="18" charset="0"/>
                <a:cs typeface="Times New Roman" panose="02020603050405020304" pitchFamily="18" charset="0"/>
              </a:rPr>
              <a:t>…”   </a:t>
            </a:r>
            <a:endParaRPr lang="en-US" sz="1400" i="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90597" y="3861378"/>
            <a:ext cx="922023" cy="461665"/>
          </a:xfrm>
          <a:prstGeom prst="rect">
            <a:avLst/>
          </a:prstGeom>
          <a:noFill/>
        </p:spPr>
        <p:txBody>
          <a:bodyPr wrap="square" rtlCol="0">
            <a:spAutoFit/>
          </a:bodyPr>
          <a:lstStyle/>
          <a:p>
            <a:pPr algn="ctr"/>
            <a:r>
              <a:rPr lang="en-US" sz="1200" b="1" dirty="0">
                <a:hlinkClick r:id="rId3"/>
              </a:rPr>
              <a:t> Humanism link</a:t>
            </a:r>
            <a:endParaRPr lang="en-US" sz="1200" b="1" dirty="0"/>
          </a:p>
        </p:txBody>
      </p:sp>
      <p:pic>
        <p:nvPicPr>
          <p:cNvPr id="2050" name="Picture 2" descr="http://i18.photobucket.com/albums/b128/cadfile/ihumanism/sechumwo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0980" y="66675"/>
            <a:ext cx="2925295" cy="2752163"/>
          </a:xfrm>
          <a:prstGeom prst="rect">
            <a:avLst/>
          </a:prstGeom>
          <a:noFill/>
          <a:extLst>
            <a:ext uri="{909E8E84-426E-40DD-AFC4-6F175D3DCCD1}">
              <a14:hiddenFill xmlns:a14="http://schemas.microsoft.com/office/drawing/2010/main">
                <a:solidFill>
                  <a:srgbClr val="FFFFFF"/>
                </a:solidFill>
              </a14:hiddenFill>
            </a:ext>
          </a:extLst>
        </p:spPr>
      </p:pic>
      <p:cxnSp>
        <p:nvCxnSpPr>
          <p:cNvPr id="2052" name="Elbow Connector 2051"/>
          <p:cNvCxnSpPr/>
          <p:nvPr/>
        </p:nvCxnSpPr>
        <p:spPr>
          <a:xfrm rot="10800000" flipV="1">
            <a:off x="390528" y="2888816"/>
            <a:ext cx="11325223" cy="1883691"/>
          </a:xfrm>
          <a:prstGeom prst="bentConnector3">
            <a:avLst>
              <a:gd name="adj1" fmla="val 5412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98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2000" fill="hold"/>
                                        <p:tgtEl>
                                          <p:spTgt spid="2050"/>
                                        </p:tgtEl>
                                        <p:attrNameLst>
                                          <p:attrName>ppt_w</p:attrName>
                                        </p:attrNameLst>
                                      </p:cBhvr>
                                      <p:tavLst>
                                        <p:tav tm="0">
                                          <p:val>
                                            <p:fltVal val="0"/>
                                          </p:val>
                                        </p:tav>
                                        <p:tav tm="100000">
                                          <p:val>
                                            <p:strVal val="#ppt_w"/>
                                          </p:val>
                                        </p:tav>
                                      </p:tavLst>
                                    </p:anim>
                                    <p:anim calcmode="lin" valueType="num">
                                      <p:cBhvr>
                                        <p:cTn id="14" dur="2000" fill="hold"/>
                                        <p:tgtEl>
                                          <p:spTgt spid="2050"/>
                                        </p:tgtEl>
                                        <p:attrNameLst>
                                          <p:attrName>ppt_h</p:attrName>
                                        </p:attrNameLst>
                                      </p:cBhvr>
                                      <p:tavLst>
                                        <p:tav tm="0">
                                          <p:val>
                                            <p:fltVal val="0"/>
                                          </p:val>
                                        </p:tav>
                                        <p:tav tm="100000">
                                          <p:val>
                                            <p:strVal val="#ppt_h"/>
                                          </p:val>
                                        </p:tav>
                                      </p:tavLst>
                                    </p:anim>
                                    <p:anim calcmode="lin" valueType="num">
                                      <p:cBhvr>
                                        <p:cTn id="15" dur="2000" fill="hold"/>
                                        <p:tgtEl>
                                          <p:spTgt spid="2050"/>
                                        </p:tgtEl>
                                        <p:attrNameLst>
                                          <p:attrName>style.rotation</p:attrName>
                                        </p:attrNameLst>
                                      </p:cBhvr>
                                      <p:tavLst>
                                        <p:tav tm="0">
                                          <p:val>
                                            <p:fltVal val="90"/>
                                          </p:val>
                                        </p:tav>
                                        <p:tav tm="100000">
                                          <p:val>
                                            <p:fltVal val="0"/>
                                          </p:val>
                                        </p:tav>
                                      </p:tavLst>
                                    </p:anim>
                                    <p:animEffect transition="in" filter="fade">
                                      <p:cBhvr>
                                        <p:cTn id="16" dur="2000"/>
                                        <p:tgtEl>
                                          <p:spTgt spid="2050"/>
                                        </p:tgtEl>
                                      </p:cBhvr>
                                    </p:animEffect>
                                  </p:childTnLst>
                                </p:cTn>
                              </p:par>
                            </p:childTnLst>
                          </p:cTn>
                        </p:par>
                        <p:par>
                          <p:cTn id="17" fill="hold">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2000"/>
                                        <p:tgtEl>
                                          <p:spTgt spid="20"/>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75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wipe(down)">
                                      <p:cBhvr>
                                        <p:cTn id="49" dur="1000"/>
                                        <p:tgtEl>
                                          <p:spTgt spid="2052"/>
                                        </p:tgtEl>
                                      </p:cBhvr>
                                    </p:animEffect>
                                  </p:childTnLst>
                                </p:cTn>
                              </p:par>
                            </p:childTnLst>
                          </p:cTn>
                        </p:par>
                        <p:par>
                          <p:cTn id="50" fill="hold">
                            <p:stCondLst>
                              <p:cond delay="1000"/>
                            </p:stCondLst>
                            <p:childTnLst>
                              <p:par>
                                <p:cTn id="51" presetID="8" presetClass="entr" presetSubtype="32"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amond(out)">
                                      <p:cBhvr>
                                        <p:cTn id="53" dur="2000"/>
                                        <p:tgtEl>
                                          <p:spTgt spid="6"/>
                                        </p:tgtEl>
                                      </p:cBhvr>
                                    </p:animEffect>
                                  </p:childTnLst>
                                </p:cTn>
                              </p:par>
                            </p:childTnLst>
                          </p:cTn>
                        </p:par>
                        <p:par>
                          <p:cTn id="54" fill="hold">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up)">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2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2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2500" fill="hold"/>
                                        <p:tgtEl>
                                          <p:spTgt spid="22"/>
                                        </p:tgtEl>
                                        <p:attrNameLst>
                                          <p:attrName>ppt_w</p:attrName>
                                        </p:attrNameLst>
                                      </p:cBhvr>
                                      <p:tavLst>
                                        <p:tav tm="0">
                                          <p:val>
                                            <p:fltVal val="0"/>
                                          </p:val>
                                        </p:tav>
                                        <p:tav tm="100000">
                                          <p:val>
                                            <p:strVal val="#ppt_w"/>
                                          </p:val>
                                        </p:tav>
                                      </p:tavLst>
                                    </p:anim>
                                    <p:anim calcmode="lin" valueType="num">
                                      <p:cBhvr>
                                        <p:cTn id="92" dur="2500" fill="hold"/>
                                        <p:tgtEl>
                                          <p:spTgt spid="22"/>
                                        </p:tgtEl>
                                        <p:attrNameLst>
                                          <p:attrName>ppt_h</p:attrName>
                                        </p:attrNameLst>
                                      </p:cBhvr>
                                      <p:tavLst>
                                        <p:tav tm="0">
                                          <p:val>
                                            <p:fltVal val="0"/>
                                          </p:val>
                                        </p:tav>
                                        <p:tav tm="100000">
                                          <p:val>
                                            <p:strVal val="#ppt_h"/>
                                          </p:val>
                                        </p:tav>
                                      </p:tavLst>
                                    </p:anim>
                                    <p:animEffect transition="in" filter="fade">
                                      <p:cBhvr>
                                        <p:cTn id="93" dur="2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3" grpId="0"/>
      <p:bldP spid="14" grpId="0"/>
      <p:bldP spid="15" grpId="0"/>
      <p:bldP spid="16" grpId="0"/>
      <p:bldP spid="17" grpId="0"/>
      <p:bldP spid="18" grpId="0"/>
      <p:bldP spid="19" grpId="0"/>
      <p:bldP spid="20" grpId="0"/>
      <p:bldP spid="21" grpId="0"/>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429125" y="441900"/>
            <a:ext cx="33147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Causes Confusion</a:t>
            </a:r>
          </a:p>
        </p:txBody>
      </p:sp>
      <p:sp>
        <p:nvSpPr>
          <p:cNvPr id="7" name="TextBox 6"/>
          <p:cNvSpPr txBox="1"/>
          <p:nvPr/>
        </p:nvSpPr>
        <p:spPr>
          <a:xfrm>
            <a:off x="1167516" y="989285"/>
            <a:ext cx="9871959"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…has no simple single final authority which can be read, studied, believed, shared, understood, etc.</a:t>
            </a:r>
          </a:p>
        </p:txBody>
      </p:sp>
      <p:sp>
        <p:nvSpPr>
          <p:cNvPr id="8" name="TextBox 7"/>
          <p:cNvSpPr txBox="1"/>
          <p:nvPr/>
        </p:nvSpPr>
        <p:spPr>
          <a:xfrm>
            <a:off x="1710441" y="1407020"/>
            <a:ext cx="8759924"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…has loads of, countless, several, various, scores of, sundry, voluminous, abundant, profuse, abounding, bounteous, bountiful, copious, divers, innumerable, legion, lousy with, manifold, multifarious, multifold, multiplied, multitudinous, myriad, no end of, numberless denominations / types / styles.</a:t>
            </a:r>
          </a:p>
        </p:txBody>
      </p:sp>
      <p:sp>
        <p:nvSpPr>
          <p:cNvPr id="9" name="TextBox 8"/>
          <p:cNvSpPr txBox="1"/>
          <p:nvPr/>
        </p:nvSpPr>
        <p:spPr>
          <a:xfrm>
            <a:off x="1622631" y="2224920"/>
            <a:ext cx="8938658"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…has an unending and constantly increasing amount of books, so-called bibles, commentaries, lexicons, study helps, websites, cd’s, video’s, tapes, etc. – from each denomination / religion etc. to read, carry, purchase, show of in bookshelf, etc. and even study – one can find a book that matches their own beliefs.</a:t>
            </a:r>
          </a:p>
        </p:txBody>
      </p:sp>
      <p:sp>
        <p:nvSpPr>
          <p:cNvPr id="10" name="TextBox 9"/>
          <p:cNvSpPr txBox="1"/>
          <p:nvPr/>
        </p:nvSpPr>
        <p:spPr>
          <a:xfrm>
            <a:off x="2040872" y="3020941"/>
            <a:ext cx="8081131" cy="107721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…shows various miracles, signs and wonders, all to confuse what they hear with what people will see. According to the KJB Scriptures, NONE of them are by God today, IF that ‘miracle’ was done by man’s involvement.  God can do what He wants when He wants, but He will not use miracles, signs and wonders to prove His existence during today’s Dispensation of Grace!</a:t>
            </a:r>
          </a:p>
        </p:txBody>
      </p:sp>
      <p:sp>
        <p:nvSpPr>
          <p:cNvPr id="11" name="TextBox 10"/>
          <p:cNvSpPr txBox="1"/>
          <p:nvPr/>
        </p:nvSpPr>
        <p:spPr>
          <a:xfrm>
            <a:off x="2886075" y="4095284"/>
            <a:ext cx="6447308"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…has all the various doctrines anyone would want for themselves!  One can find a doctrine that matches their own emotions, feelings, beliefs, social and enjoyment factors, desired flash and pizzazz, attitudes and actions.</a:t>
            </a:r>
          </a:p>
        </p:txBody>
      </p:sp>
      <p:sp>
        <p:nvSpPr>
          <p:cNvPr id="12" name="TextBox 11"/>
          <p:cNvSpPr txBox="1"/>
          <p:nvPr/>
        </p:nvSpPr>
        <p:spPr>
          <a:xfrm>
            <a:off x="1451170" y="4963612"/>
            <a:ext cx="9260536"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If history is your source of truth, remember, there many different histories written from many different perspectives and ‘schools of thought’, etc.  You can find whatever history YOU find most interesting to follow.</a:t>
            </a:r>
          </a:p>
        </p:txBody>
      </p:sp>
      <p:sp>
        <p:nvSpPr>
          <p:cNvPr id="4" name="TextBox 3"/>
          <p:cNvSpPr txBox="1"/>
          <p:nvPr/>
        </p:nvSpPr>
        <p:spPr>
          <a:xfrm>
            <a:off x="161925" y="5673824"/>
            <a:ext cx="11877675" cy="646331"/>
          </a:xfrm>
          <a:prstGeom prst="rect">
            <a:avLst/>
          </a:prstGeom>
          <a:noFill/>
          <a:ln w="38100">
            <a:solidFill>
              <a:schemeClr val="tx1"/>
            </a:solidFill>
          </a:ln>
          <a:effectLst>
            <a:glow rad="101600">
              <a:schemeClr val="accent2">
                <a:satMod val="175000"/>
                <a:alpha val="40000"/>
              </a:schemeClr>
            </a:glow>
          </a:effectLst>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Unless God’s words alone are your final authority in all matters of faith and practice, then YOU become YOUR own final authority, YOU make your final decisions based on all YOU read, study, hear, learn, see, feel, etc.</a:t>
            </a:r>
          </a:p>
        </p:txBody>
      </p:sp>
      <p:pic>
        <p:nvPicPr>
          <p:cNvPr id="1026" name="Picture 2" descr="http://images.fineartamerica.com/images-medium-large/confusion-in-black-and-white-christine-kueh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2474" cy="68484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1476" y="455885"/>
            <a:ext cx="462535" cy="5016758"/>
          </a:xfrm>
          <a:prstGeom prst="rect">
            <a:avLst/>
          </a:prstGeom>
          <a:noFill/>
        </p:spPr>
        <p:txBody>
          <a:bodyPr wrap="square" rtlCol="0">
            <a:spAutoFit/>
          </a:bodyPr>
          <a:lstStyle/>
          <a:p>
            <a:pPr algn="ctr"/>
            <a:r>
              <a:rPr lang="en-US" sz="4000" b="1" dirty="0">
                <a:latin typeface="Algerian" panose="04020705040A02060702" pitchFamily="82" charset="0"/>
              </a:rPr>
              <a:t>RELIGION</a:t>
            </a:r>
          </a:p>
        </p:txBody>
      </p:sp>
    </p:spTree>
    <p:extLst>
      <p:ext uri="{BB962C8B-B14F-4D97-AF65-F5344CB8AC3E}">
        <p14:creationId xmlns:p14="http://schemas.microsoft.com/office/powerpoint/2010/main" val="26870235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3000"/>
                                        <p:tgtEl>
                                          <p:spTgt spid="1026"/>
                                        </p:tgtEl>
                                      </p:cBhvr>
                                    </p:animEffect>
                                    <p:set>
                                      <p:cBhvr>
                                        <p:cTn id="7" dur="1" fill="hold">
                                          <p:stCondLst>
                                            <p:cond delay="2999"/>
                                          </p:stCondLst>
                                        </p:cTn>
                                        <p:tgtEl>
                                          <p:spTgt spid="1026"/>
                                        </p:tgtEl>
                                        <p:attrNameLst>
                                          <p:attrName>style.visibility</p:attrName>
                                        </p:attrNameLst>
                                      </p:cBhvr>
                                      <p:to>
                                        <p:strVal val="hidden"/>
                                      </p:to>
                                    </p:set>
                                  </p:childTnLst>
                                </p:cTn>
                              </p:par>
                            </p:childTnLst>
                          </p:cTn>
                        </p:par>
                        <p:par>
                          <p:cTn id="8" fill="hold">
                            <p:stCondLst>
                              <p:cond delay="3000"/>
                            </p:stCondLst>
                            <p:childTnLst>
                              <p:par>
                                <p:cTn id="9" presetID="1" presetClass="exit"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53" presetClass="entr" presetSubtype="16"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3000"/>
                                        <p:tgtEl>
                                          <p:spTgt spid="5"/>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2500" fill="hold"/>
                                        <p:tgtEl>
                                          <p:spTgt spid="4"/>
                                        </p:tgtEl>
                                        <p:attrNameLst>
                                          <p:attrName>ppt_w</p:attrName>
                                        </p:attrNameLst>
                                      </p:cBhvr>
                                      <p:tavLst>
                                        <p:tav tm="0">
                                          <p:val>
                                            <p:fltVal val="0"/>
                                          </p:val>
                                        </p:tav>
                                        <p:tav tm="100000">
                                          <p:val>
                                            <p:strVal val="#ppt_w"/>
                                          </p:val>
                                        </p:tav>
                                      </p:tavLst>
                                    </p:anim>
                                    <p:anim calcmode="lin" valueType="num">
                                      <p:cBhvr>
                                        <p:cTn id="55" dur="2500" fill="hold"/>
                                        <p:tgtEl>
                                          <p:spTgt spid="4"/>
                                        </p:tgtEl>
                                        <p:attrNameLst>
                                          <p:attrName>ppt_h</p:attrName>
                                        </p:attrNameLst>
                                      </p:cBhvr>
                                      <p:tavLst>
                                        <p:tav tm="0">
                                          <p:val>
                                            <p:fltVal val="0"/>
                                          </p:val>
                                        </p:tav>
                                        <p:tav tm="100000">
                                          <p:val>
                                            <p:strVal val="#ppt_h"/>
                                          </p:val>
                                        </p:tav>
                                      </p:tavLst>
                                    </p:anim>
                                    <p:animEffect transition="in" filter="fade">
                                      <p:cBhvr>
                                        <p:cTn id="56" dur="2500"/>
                                        <p:tgtEl>
                                          <p:spTgt spid="4"/>
                                        </p:tgtEl>
                                      </p:cBhvr>
                                    </p:animEffect>
                                  </p:childTnLst>
                                </p:cTn>
                              </p:par>
                            </p:childTnLst>
                          </p:cTn>
                        </p:par>
                        <p:par>
                          <p:cTn id="57" fill="hold">
                            <p:stCondLst>
                              <p:cond delay="2500"/>
                            </p:stCondLst>
                            <p:childTnLst>
                              <p:par>
                                <p:cTn id="58" presetID="26" presetClass="emph" presetSubtype="0" fill="hold" grpId="1" nodeType="afterEffect">
                                  <p:stCondLst>
                                    <p:cond delay="0"/>
                                  </p:stCondLst>
                                  <p:childTnLst>
                                    <p:animEffect transition="out" filter="fade">
                                      <p:cBhvr>
                                        <p:cTn id="59" dur="4000" tmFilter="0, 0; .2, .5; .8, .5; 1, 0"/>
                                        <p:tgtEl>
                                          <p:spTgt spid="4"/>
                                        </p:tgtEl>
                                      </p:cBhvr>
                                    </p:animEffect>
                                    <p:animScale>
                                      <p:cBhvr>
                                        <p:cTn id="60" dur="2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4" grpId="0" animBg="1"/>
      <p:bldP spid="4" grpId="1"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429125" y="441900"/>
            <a:ext cx="33147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Deceives</a:t>
            </a:r>
          </a:p>
        </p:txBody>
      </p:sp>
      <p:pic>
        <p:nvPicPr>
          <p:cNvPr id="3076" name="Picture 4" descr="Spiritual people are the worst liars | Gurusfee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743" y="141259"/>
            <a:ext cx="2361628" cy="20085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day's Chuckle:The Priest’s Retirement Dinner | St. Albert's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7" y="98338"/>
            <a:ext cx="2398152" cy="1916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7541" y="141259"/>
            <a:ext cx="1335338" cy="523220"/>
          </a:xfrm>
          <a:prstGeom prst="rect">
            <a:avLst/>
          </a:prstGeom>
          <a:noFill/>
        </p:spPr>
        <p:txBody>
          <a:bodyPr wrap="square" rtlCol="0">
            <a:spAutoFit/>
          </a:bodyPr>
          <a:lstStyle/>
          <a:p>
            <a:pPr algn="ctr"/>
            <a:r>
              <a:rPr lang="en-US" sz="1400" b="1" i="1" dirty="0">
                <a:latin typeface="Times New Roman" panose="02020603050405020304" pitchFamily="18" charset="0"/>
                <a:cs typeface="Times New Roman" panose="02020603050405020304" pitchFamily="18" charset="0"/>
              </a:rPr>
              <a:t>“Great Commission”</a:t>
            </a:r>
          </a:p>
        </p:txBody>
      </p:sp>
      <p:pic>
        <p:nvPicPr>
          <p:cNvPr id="3080" name="Picture 8" descr="http://www.i-heart-god.com/images/puppet%20preacher%20dev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 y="4792678"/>
            <a:ext cx="1903599" cy="1936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1785" y="961011"/>
            <a:ext cx="7448831" cy="500137"/>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But evil men and seducers shall wax worse and worse, deceiving, and being deceived.   </a:t>
            </a:r>
          </a:p>
          <a:p>
            <a:pPr algn="ctr"/>
            <a:r>
              <a:rPr lang="en-US" sz="1050" b="1" dirty="0">
                <a:solidFill>
                  <a:srgbClr val="FF0000"/>
                </a:solidFill>
                <a:latin typeface="Times New Roman" panose="02020603050405020304" pitchFamily="18" charset="0"/>
                <a:cs typeface="Times New Roman" panose="02020603050405020304" pitchFamily="18" charset="0"/>
              </a:rPr>
              <a:t>II Timothy 3:13</a:t>
            </a:r>
          </a:p>
        </p:txBody>
      </p:sp>
      <p:sp>
        <p:nvSpPr>
          <p:cNvPr id="6" name="TextBox 5"/>
          <p:cNvSpPr txBox="1"/>
          <p:nvPr/>
        </p:nvSpPr>
        <p:spPr>
          <a:xfrm>
            <a:off x="457204" y="2298122"/>
            <a:ext cx="10936937" cy="830997"/>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Would to God ye could bear1 with me a little in my folly: and indeed bear with me.  For I am jealous over you with godly jealousy: for I have espoused you to one husband, that I may present you as a chaste virgin to Christ.  But I fear, lest by any means, as the serpent beguiled Eve through his subtilty, so your minds should be corrupted from the simplicity that is in Christ.</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45335" y="1411177"/>
            <a:ext cx="8319528" cy="830997"/>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But though we, or an angel from heaven, preach any other gospel unto you than that which we have preached unto you, let him be accursed. As we said before, so say I now again, If any man preach any other gospel unto you than that ye have received, let him be accursed.  </a:t>
            </a:r>
            <a:r>
              <a:rPr lang="en-US" sz="1050" b="1" dirty="0">
                <a:solidFill>
                  <a:srgbClr val="FF0000"/>
                </a:solidFill>
                <a:latin typeface="Times New Roman" panose="02020603050405020304" pitchFamily="18" charset="0"/>
                <a:cs typeface="Times New Roman" panose="02020603050405020304" pitchFamily="18" charset="0"/>
              </a:rPr>
              <a:t>Galatians 1:8,9</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15023" y="3681046"/>
            <a:ext cx="9342904" cy="338554"/>
          </a:xfrm>
          <a:prstGeom prst="rect">
            <a:avLst/>
          </a:prstGeom>
          <a:noFill/>
        </p:spPr>
        <p:txBody>
          <a:bodyPr wrap="square" rtlCol="0">
            <a:spAutoFit/>
          </a:bodyPr>
          <a:lstStyle/>
          <a:p>
            <a:pPr algn="ctr"/>
            <a:r>
              <a:rPr lang="en-US" sz="1600" b="1" i="1" dirty="0">
                <a:solidFill>
                  <a:srgbClr val="CC6600"/>
                </a:solidFill>
                <a:latin typeface="Times New Roman" panose="02020603050405020304" pitchFamily="18" charset="0"/>
                <a:cs typeface="Times New Roman" panose="02020603050405020304" pitchFamily="18" charset="0"/>
              </a:rPr>
              <a:t>For such are false apostles, deceitful workers, transforming themselves into the apostles of Christ. </a:t>
            </a:r>
            <a:endParaRPr lang="en-US" sz="1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42135" y="3088843"/>
            <a:ext cx="9815792"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For if he that cometh preacheth another Jesus, whom we have not preached, or if ye receive another spirit, which ye have not received, or another gospel, which ye have not accepted, ye might well bear with him.  </a:t>
            </a:r>
            <a:r>
              <a:rPr lang="en-US" sz="1050" b="1" dirty="0">
                <a:solidFill>
                  <a:srgbClr val="FF0000"/>
                </a:solidFill>
                <a:latin typeface="Times New Roman" panose="02020603050405020304" pitchFamily="18" charset="0"/>
                <a:cs typeface="Times New Roman" panose="02020603050405020304" pitchFamily="18" charset="0"/>
              </a:rPr>
              <a:t>II Corinthians 11:1-4</a:t>
            </a:r>
            <a:endParaRPr lang="en-US" dirty="0"/>
          </a:p>
        </p:txBody>
      </p:sp>
      <p:sp>
        <p:nvSpPr>
          <p:cNvPr id="10" name="TextBox 9"/>
          <p:cNvSpPr txBox="1"/>
          <p:nvPr/>
        </p:nvSpPr>
        <p:spPr>
          <a:xfrm>
            <a:off x="1004890" y="3919651"/>
            <a:ext cx="10139082" cy="584775"/>
          </a:xfrm>
          <a:prstGeom prst="rect">
            <a:avLst/>
          </a:prstGeom>
          <a:noFill/>
        </p:spPr>
        <p:txBody>
          <a:bodyPr wrap="square" rtlCol="0">
            <a:spAutoFit/>
          </a:bodyPr>
          <a:lstStyle/>
          <a:p>
            <a:pPr algn="just"/>
            <a:r>
              <a:rPr lang="en-US" sz="1600" b="1" i="1" dirty="0">
                <a:solidFill>
                  <a:srgbClr val="CC6600"/>
                </a:solidFill>
                <a:latin typeface="Times New Roman" panose="02020603050405020304" pitchFamily="18" charset="0"/>
                <a:cs typeface="Times New Roman" panose="02020603050405020304" pitchFamily="18" charset="0"/>
              </a:rPr>
              <a:t>And no marvel; for Satan himself is transformed into an angel of light.  Therefore it is no great thing if his ministers also be transformed as the ministers of righteousness; whose end shall be according to their works. </a:t>
            </a:r>
            <a:r>
              <a:rPr lang="en-US" sz="1050" b="1" dirty="0">
                <a:solidFill>
                  <a:srgbClr val="FF0000"/>
                </a:solidFill>
                <a:latin typeface="Times New Roman" panose="02020603050405020304" pitchFamily="18" charset="0"/>
                <a:cs typeface="Times New Roman" panose="02020603050405020304" pitchFamily="18" charset="0"/>
              </a:rPr>
              <a:t>I Corinthians 11:13-15</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607385" y="4509246"/>
            <a:ext cx="6951738" cy="584775"/>
          </a:xfrm>
          <a:prstGeom prst="rect">
            <a:avLst/>
          </a:prstGeom>
          <a:noFill/>
        </p:spPr>
        <p:txBody>
          <a:bodyPr wrap="square" rtlCol="0">
            <a:spAutoFit/>
          </a:bodyPr>
          <a:lstStyle/>
          <a:p>
            <a:r>
              <a:rPr lang="en-US" sz="1600" b="1" i="1" dirty="0">
                <a:solidFill>
                  <a:srgbClr val="CC6600"/>
                </a:solidFill>
                <a:latin typeface="Times New Roman" panose="02020603050405020304" pitchFamily="18" charset="0"/>
                <a:cs typeface="Times New Roman" panose="02020603050405020304" pitchFamily="18" charset="0"/>
              </a:rPr>
              <a:t>For they that are such serve not our Lord Jesus Christ, but their own belly; and by good words and fair speeches deceive the hearts of the simple.  </a:t>
            </a:r>
            <a:r>
              <a:rPr lang="en-US" sz="1000" b="1" dirty="0">
                <a:solidFill>
                  <a:srgbClr val="FF0000"/>
                </a:solidFill>
                <a:latin typeface="Times New Roman" panose="02020603050405020304" pitchFamily="18" charset="0"/>
                <a:cs typeface="Times New Roman" panose="02020603050405020304" pitchFamily="18" charset="0"/>
              </a:rPr>
              <a:t>Romans 16:18</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302352" y="5679931"/>
            <a:ext cx="7580018" cy="646331"/>
          </a:xfrm>
          <a:prstGeom prst="rect">
            <a:avLst/>
          </a:prstGeom>
          <a:noFill/>
        </p:spPr>
        <p:txBody>
          <a:bodyPr wrap="square" rtlCol="0">
            <a:spAutoFit/>
          </a:bodyPr>
          <a:lstStyle/>
          <a:p>
            <a:pPr algn="just"/>
            <a:r>
              <a:rPr lang="en-US" b="1" i="1" dirty="0">
                <a:solidFill>
                  <a:srgbClr val="CC6600"/>
                </a:solidFill>
                <a:latin typeface="Times New Roman" panose="02020603050405020304" pitchFamily="18" charset="0"/>
                <a:cs typeface="Times New Roman" panose="02020603050405020304" pitchFamily="18" charset="0"/>
              </a:rPr>
              <a:t>That we henceforth be no more children, tossed to and fro, and carried about with every wind of doctrine, by the sleight of men, and cunning craftiness… </a:t>
            </a:r>
            <a:endParaRPr lang="en-US" b="1" dirty="0">
              <a:solidFill>
                <a:srgbClr val="FF0000"/>
              </a:solidFill>
            </a:endParaRPr>
          </a:p>
        </p:txBody>
      </p:sp>
      <p:sp>
        <p:nvSpPr>
          <p:cNvPr id="13" name="TextBox 12"/>
          <p:cNvSpPr txBox="1"/>
          <p:nvPr/>
        </p:nvSpPr>
        <p:spPr>
          <a:xfrm>
            <a:off x="2371785" y="5095156"/>
            <a:ext cx="7614903" cy="584775"/>
          </a:xfrm>
          <a:prstGeom prst="rect">
            <a:avLst/>
          </a:prstGeom>
          <a:noFill/>
        </p:spPr>
        <p:txBody>
          <a:bodyPr wrap="square" rtlCol="0">
            <a:spAutoFit/>
          </a:bodyPr>
          <a:lstStyle/>
          <a:p>
            <a:r>
              <a:rPr lang="en-US" sz="1600" b="1" i="1" dirty="0">
                <a:solidFill>
                  <a:srgbClr val="CC6600"/>
                </a:solidFill>
                <a:latin typeface="Times New Roman" panose="02020603050405020304" pitchFamily="18" charset="0"/>
                <a:cs typeface="Times New Roman" panose="02020603050405020304" pitchFamily="18" charset="0"/>
              </a:rPr>
              <a:t>Let no man deceive you by any means: for that day shall not come, except there come a falling away first, and that man of sin be revealed, the son of perdition; </a:t>
            </a:r>
            <a:r>
              <a:rPr lang="en-US" sz="1000" b="1" dirty="0">
                <a:solidFill>
                  <a:srgbClr val="FF0000"/>
                </a:solidFill>
                <a:latin typeface="Times New Roman" panose="02020603050405020304" pitchFamily="18" charset="0"/>
                <a:cs typeface="Times New Roman" panose="02020603050405020304" pitchFamily="18" charset="0"/>
              </a:rPr>
              <a:t>II Thessalonians 2:3</a:t>
            </a:r>
            <a:endParaRPr lang="en-US" sz="1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593976" y="6552154"/>
            <a:ext cx="1030942" cy="246221"/>
          </a:xfrm>
          <a:prstGeom prst="rect">
            <a:avLst/>
          </a:prstGeom>
          <a:noFill/>
        </p:spPr>
        <p:txBody>
          <a:bodyPr wrap="square" rtlCol="0">
            <a:spAutoFit/>
          </a:bodyPr>
          <a:lstStyle/>
          <a:p>
            <a:pPr algn="ctr"/>
            <a:r>
              <a:rPr lang="en-US" sz="1000" b="1" dirty="0">
                <a:solidFill>
                  <a:srgbClr val="FF0000"/>
                </a:solidFill>
              </a:rPr>
              <a:t>Ephesians 4:14</a:t>
            </a:r>
          </a:p>
        </p:txBody>
      </p:sp>
      <p:pic>
        <p:nvPicPr>
          <p:cNvPr id="24" name="Picture 2" descr="155 deceive clip art vector | Clipart Panda - Free Clipar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5037" y="514156"/>
            <a:ext cx="1109209" cy="110920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tse3.mm.bing.net/th?id=OIP.M29981893d4a19822701dce21fcc2017bo0&amp;pid=15.1&amp;P=0&amp;w=300&amp;h=300"/>
          <p:cNvPicPr>
            <a:picLocks noChangeAspect="1" noChangeArrowheads="1"/>
          </p:cNvPicPr>
          <p:nvPr/>
        </p:nvPicPr>
        <p:blipFill rotWithShape="1">
          <a:blip r:embed="rId6">
            <a:extLst>
              <a:ext uri="{28A0092B-C50C-407E-A947-70E740481C1C}">
                <a14:useLocalDpi xmlns:a14="http://schemas.microsoft.com/office/drawing/2010/main" val="0"/>
              </a:ext>
            </a:extLst>
          </a:blip>
          <a:srcRect t="10304" r="14590"/>
          <a:stretch/>
        </p:blipFill>
        <p:spPr bwMode="auto">
          <a:xfrm>
            <a:off x="10893197" y="5030739"/>
            <a:ext cx="1183335" cy="16946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55 deceive clip art vector | Clipart Panda - Free Clipar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1107" y="5179183"/>
            <a:ext cx="1147079" cy="11470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155 deceive clip art vector | Clipart Panda - Free Clipar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84" y="5030739"/>
            <a:ext cx="1175505" cy="11755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155 deceive clip art vector | Clipart Panda - Free Clipar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68" y="159338"/>
            <a:ext cx="1213629" cy="12136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114338" y="6227647"/>
            <a:ext cx="3954462" cy="369332"/>
          </a:xfrm>
          <a:prstGeom prst="rect">
            <a:avLst/>
          </a:prstGeom>
          <a:noFill/>
        </p:spPr>
        <p:txBody>
          <a:bodyPr wrap="square" rtlCol="0">
            <a:spAutoFit/>
          </a:bodyPr>
          <a:lstStyle/>
          <a:p>
            <a:pPr algn="ctr"/>
            <a:r>
              <a:rPr lang="en-US" b="1" i="1" dirty="0">
                <a:solidFill>
                  <a:srgbClr val="CC6600"/>
                </a:solidFill>
                <a:latin typeface="Times New Roman" panose="02020603050405020304" pitchFamily="18" charset="0"/>
                <a:cs typeface="Times New Roman" panose="02020603050405020304" pitchFamily="18" charset="0"/>
              </a:rPr>
              <a:t>Whereby they lie in wait to deceive</a:t>
            </a:r>
          </a:p>
        </p:txBody>
      </p:sp>
      <p:pic>
        <p:nvPicPr>
          <p:cNvPr id="3086" name="Picture 14" descr="Angel Moro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8526" y="3167626"/>
            <a:ext cx="790016" cy="12344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tay With The Ship! - EndTimeWarning.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1" y="3681047"/>
            <a:ext cx="1046669" cy="8233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155 deceive clip art vector | Clipart Panda - Free Clipar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03" y="3533014"/>
            <a:ext cx="955966" cy="9559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155 deceive clip art vector | Clipart Panda - Free Clipar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4917" y="3159893"/>
            <a:ext cx="831584" cy="8315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986688" y="671427"/>
            <a:ext cx="508349" cy="307777"/>
          </a:xfrm>
          <a:prstGeom prst="rect">
            <a:avLst/>
          </a:prstGeom>
          <a:noFill/>
        </p:spPr>
        <p:txBody>
          <a:bodyPr wrap="square" rtlCol="0">
            <a:spAutoFit/>
          </a:bodyPr>
          <a:lstStyle/>
          <a:p>
            <a:pPr algn="ctr"/>
            <a:r>
              <a:rPr lang="en-US" sz="1400" b="1" i="1" dirty="0"/>
              <a:t>NIV</a:t>
            </a:r>
          </a:p>
        </p:txBody>
      </p:sp>
    </p:spTree>
    <p:extLst>
      <p:ext uri="{BB962C8B-B14F-4D97-AF65-F5344CB8AC3E}">
        <p14:creationId xmlns:p14="http://schemas.microsoft.com/office/powerpoint/2010/main" val="624686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par>
                                <p:cTn id="15" presetID="26"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290">
                                          <p:stCondLst>
                                            <p:cond delay="0"/>
                                          </p:stCondLst>
                                        </p:cTn>
                                        <p:tgtEl>
                                          <p:spTgt spid="3078"/>
                                        </p:tgtEl>
                                      </p:cBhvr>
                                    </p:animEffect>
                                    <p:anim calcmode="lin" valueType="num">
                                      <p:cBhvr>
                                        <p:cTn id="18" dur="911"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3078"/>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3078"/>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3078"/>
                                        </p:tgtEl>
                                        <p:attrNameLst>
                                          <p:attrName>ppt_y</p:attrName>
                                        </p:attrNameLst>
                                      </p:cBhvr>
                                      <p:tavLst>
                                        <p:tav tm="0" fmla="#ppt_y-sin(pi*$)/81">
                                          <p:val>
                                            <p:fltVal val="0"/>
                                          </p:val>
                                        </p:tav>
                                        <p:tav tm="100000">
                                          <p:val>
                                            <p:fltVal val="1"/>
                                          </p:val>
                                        </p:tav>
                                      </p:tavLst>
                                    </p:anim>
                                    <p:animScale>
                                      <p:cBhvr>
                                        <p:cTn id="23" dur="13">
                                          <p:stCondLst>
                                            <p:cond delay="325"/>
                                          </p:stCondLst>
                                        </p:cTn>
                                        <p:tgtEl>
                                          <p:spTgt spid="3078"/>
                                        </p:tgtEl>
                                      </p:cBhvr>
                                      <p:to x="100000" y="60000"/>
                                    </p:animScale>
                                    <p:animScale>
                                      <p:cBhvr>
                                        <p:cTn id="24" dur="83" decel="50000">
                                          <p:stCondLst>
                                            <p:cond delay="338"/>
                                          </p:stCondLst>
                                        </p:cTn>
                                        <p:tgtEl>
                                          <p:spTgt spid="3078"/>
                                        </p:tgtEl>
                                      </p:cBhvr>
                                      <p:to x="100000" y="100000"/>
                                    </p:animScale>
                                    <p:animScale>
                                      <p:cBhvr>
                                        <p:cTn id="25" dur="13">
                                          <p:stCondLst>
                                            <p:cond delay="656"/>
                                          </p:stCondLst>
                                        </p:cTn>
                                        <p:tgtEl>
                                          <p:spTgt spid="3078"/>
                                        </p:tgtEl>
                                      </p:cBhvr>
                                      <p:to x="100000" y="80000"/>
                                    </p:animScale>
                                    <p:animScale>
                                      <p:cBhvr>
                                        <p:cTn id="26" dur="83" decel="50000">
                                          <p:stCondLst>
                                            <p:cond delay="669"/>
                                          </p:stCondLst>
                                        </p:cTn>
                                        <p:tgtEl>
                                          <p:spTgt spid="3078"/>
                                        </p:tgtEl>
                                      </p:cBhvr>
                                      <p:to x="100000" y="100000"/>
                                    </p:animScale>
                                    <p:animScale>
                                      <p:cBhvr>
                                        <p:cTn id="27" dur="13">
                                          <p:stCondLst>
                                            <p:cond delay="821"/>
                                          </p:stCondLst>
                                        </p:cTn>
                                        <p:tgtEl>
                                          <p:spTgt spid="3078"/>
                                        </p:tgtEl>
                                      </p:cBhvr>
                                      <p:to x="100000" y="90000"/>
                                    </p:animScale>
                                    <p:animScale>
                                      <p:cBhvr>
                                        <p:cTn id="28" dur="83" decel="50000">
                                          <p:stCondLst>
                                            <p:cond delay="834"/>
                                          </p:stCondLst>
                                        </p:cTn>
                                        <p:tgtEl>
                                          <p:spTgt spid="3078"/>
                                        </p:tgtEl>
                                      </p:cBhvr>
                                      <p:to x="100000" y="100000"/>
                                    </p:animScale>
                                    <p:animScale>
                                      <p:cBhvr>
                                        <p:cTn id="29" dur="13">
                                          <p:stCondLst>
                                            <p:cond delay="904"/>
                                          </p:stCondLst>
                                        </p:cTn>
                                        <p:tgtEl>
                                          <p:spTgt spid="3078"/>
                                        </p:tgtEl>
                                      </p:cBhvr>
                                      <p:to x="100000" y="95000"/>
                                    </p:animScale>
                                    <p:animScale>
                                      <p:cBhvr>
                                        <p:cTn id="30" dur="83" decel="50000">
                                          <p:stCondLst>
                                            <p:cond delay="917"/>
                                          </p:stCondLst>
                                        </p:cTn>
                                        <p:tgtEl>
                                          <p:spTgt spid="3078"/>
                                        </p:tgtEl>
                                      </p:cBhvr>
                                      <p:to x="100000" y="100000"/>
                                    </p:animScale>
                                  </p:childTnLst>
                                </p:cTn>
                              </p:par>
                              <p:par>
                                <p:cTn id="31" presetID="6" presetClass="entr" presetSubtype="32"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out)">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2000"/>
                                        <p:tgtEl>
                                          <p:spTgt spid="7"/>
                                        </p:tgtEl>
                                      </p:cBhvr>
                                    </p:animEffect>
                                  </p:childTnLst>
                                </p:cTn>
                              </p:par>
                              <p:par>
                                <p:cTn id="39" presetID="26" presetClass="entr" presetSubtype="0" fill="hold" nodeType="withEffect">
                                  <p:stCondLst>
                                    <p:cond delay="0"/>
                                  </p:stCondLst>
                                  <p:childTnLst>
                                    <p:set>
                                      <p:cBhvr>
                                        <p:cTn id="40" dur="1" fill="hold">
                                          <p:stCondLst>
                                            <p:cond delay="0"/>
                                          </p:stCondLst>
                                        </p:cTn>
                                        <p:tgtEl>
                                          <p:spTgt spid="3076"/>
                                        </p:tgtEl>
                                        <p:attrNameLst>
                                          <p:attrName>style.visibility</p:attrName>
                                        </p:attrNameLst>
                                      </p:cBhvr>
                                      <p:to>
                                        <p:strVal val="visible"/>
                                      </p:to>
                                    </p:set>
                                    <p:animEffect transition="in" filter="wipe(down)">
                                      <p:cBhvr>
                                        <p:cTn id="41" dur="290">
                                          <p:stCondLst>
                                            <p:cond delay="0"/>
                                          </p:stCondLst>
                                        </p:cTn>
                                        <p:tgtEl>
                                          <p:spTgt spid="3076"/>
                                        </p:tgtEl>
                                      </p:cBhvr>
                                    </p:animEffect>
                                    <p:anim calcmode="lin" valueType="num">
                                      <p:cBhvr>
                                        <p:cTn id="42" dur="911"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076"/>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076"/>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076"/>
                                        </p:tgtEl>
                                        <p:attrNameLst>
                                          <p:attrName>ppt_y</p:attrName>
                                        </p:attrNameLst>
                                      </p:cBhvr>
                                      <p:tavLst>
                                        <p:tav tm="0" fmla="#ppt_y-sin(pi*$)/81">
                                          <p:val>
                                            <p:fltVal val="0"/>
                                          </p:val>
                                        </p:tav>
                                        <p:tav tm="100000">
                                          <p:val>
                                            <p:fltVal val="1"/>
                                          </p:val>
                                        </p:tav>
                                      </p:tavLst>
                                    </p:anim>
                                    <p:animScale>
                                      <p:cBhvr>
                                        <p:cTn id="47" dur="13">
                                          <p:stCondLst>
                                            <p:cond delay="325"/>
                                          </p:stCondLst>
                                        </p:cTn>
                                        <p:tgtEl>
                                          <p:spTgt spid="3076"/>
                                        </p:tgtEl>
                                      </p:cBhvr>
                                      <p:to x="100000" y="60000"/>
                                    </p:animScale>
                                    <p:animScale>
                                      <p:cBhvr>
                                        <p:cTn id="48" dur="83" decel="50000">
                                          <p:stCondLst>
                                            <p:cond delay="338"/>
                                          </p:stCondLst>
                                        </p:cTn>
                                        <p:tgtEl>
                                          <p:spTgt spid="3076"/>
                                        </p:tgtEl>
                                      </p:cBhvr>
                                      <p:to x="100000" y="100000"/>
                                    </p:animScale>
                                    <p:animScale>
                                      <p:cBhvr>
                                        <p:cTn id="49" dur="13">
                                          <p:stCondLst>
                                            <p:cond delay="656"/>
                                          </p:stCondLst>
                                        </p:cTn>
                                        <p:tgtEl>
                                          <p:spTgt spid="3076"/>
                                        </p:tgtEl>
                                      </p:cBhvr>
                                      <p:to x="100000" y="80000"/>
                                    </p:animScale>
                                    <p:animScale>
                                      <p:cBhvr>
                                        <p:cTn id="50" dur="83" decel="50000">
                                          <p:stCondLst>
                                            <p:cond delay="669"/>
                                          </p:stCondLst>
                                        </p:cTn>
                                        <p:tgtEl>
                                          <p:spTgt spid="3076"/>
                                        </p:tgtEl>
                                      </p:cBhvr>
                                      <p:to x="100000" y="100000"/>
                                    </p:animScale>
                                    <p:animScale>
                                      <p:cBhvr>
                                        <p:cTn id="51" dur="13">
                                          <p:stCondLst>
                                            <p:cond delay="821"/>
                                          </p:stCondLst>
                                        </p:cTn>
                                        <p:tgtEl>
                                          <p:spTgt spid="3076"/>
                                        </p:tgtEl>
                                      </p:cBhvr>
                                      <p:to x="100000" y="90000"/>
                                    </p:animScale>
                                    <p:animScale>
                                      <p:cBhvr>
                                        <p:cTn id="52" dur="83" decel="50000">
                                          <p:stCondLst>
                                            <p:cond delay="834"/>
                                          </p:stCondLst>
                                        </p:cTn>
                                        <p:tgtEl>
                                          <p:spTgt spid="3076"/>
                                        </p:tgtEl>
                                      </p:cBhvr>
                                      <p:to x="100000" y="100000"/>
                                    </p:animScale>
                                    <p:animScale>
                                      <p:cBhvr>
                                        <p:cTn id="53" dur="13">
                                          <p:stCondLst>
                                            <p:cond delay="904"/>
                                          </p:stCondLst>
                                        </p:cTn>
                                        <p:tgtEl>
                                          <p:spTgt spid="3076"/>
                                        </p:tgtEl>
                                      </p:cBhvr>
                                      <p:to x="100000" y="95000"/>
                                    </p:animScale>
                                    <p:animScale>
                                      <p:cBhvr>
                                        <p:cTn id="54" dur="83" decel="50000">
                                          <p:stCondLst>
                                            <p:cond delay="917"/>
                                          </p:stCondLst>
                                        </p:cTn>
                                        <p:tgtEl>
                                          <p:spTgt spid="3076"/>
                                        </p:tgtEl>
                                      </p:cBhvr>
                                      <p:to x="100000" y="100000"/>
                                    </p:animScale>
                                  </p:childTnLst>
                                </p:cTn>
                              </p:par>
                              <p:par>
                                <p:cTn id="55" presetID="2" presetClass="entr" presetSubtype="3"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20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up)">
                                      <p:cBhvr>
                                        <p:cTn id="68" dur="2000"/>
                                        <p:tgtEl>
                                          <p:spTgt spid="9"/>
                                        </p:tgtEl>
                                      </p:cBhvr>
                                    </p:animEffect>
                                  </p:childTnLst>
                                </p:cTn>
                              </p:par>
                              <p:par>
                                <p:cTn id="69" presetID="2" presetClass="entr" presetSubtype="2" fill="hold" nodeType="withEffect">
                                  <p:stCondLst>
                                    <p:cond delay="0"/>
                                  </p:stCondLst>
                                  <p:childTnLst>
                                    <p:set>
                                      <p:cBhvr>
                                        <p:cTn id="70" dur="1" fill="hold">
                                          <p:stCondLst>
                                            <p:cond delay="0"/>
                                          </p:stCondLst>
                                        </p:cTn>
                                        <p:tgtEl>
                                          <p:spTgt spid="3086"/>
                                        </p:tgtEl>
                                        <p:attrNameLst>
                                          <p:attrName>style.visibility</p:attrName>
                                        </p:attrNameLst>
                                      </p:cBhvr>
                                      <p:to>
                                        <p:strVal val="visible"/>
                                      </p:to>
                                    </p:set>
                                    <p:anim calcmode="lin" valueType="num">
                                      <p:cBhvr additive="base">
                                        <p:cTn id="71" dur="500" fill="hold"/>
                                        <p:tgtEl>
                                          <p:spTgt spid="3086"/>
                                        </p:tgtEl>
                                        <p:attrNameLst>
                                          <p:attrName>ppt_x</p:attrName>
                                        </p:attrNameLst>
                                      </p:cBhvr>
                                      <p:tavLst>
                                        <p:tav tm="0">
                                          <p:val>
                                            <p:strVal val="1+#ppt_w/2"/>
                                          </p:val>
                                        </p:tav>
                                        <p:tav tm="100000">
                                          <p:val>
                                            <p:strVal val="#ppt_x"/>
                                          </p:val>
                                        </p:tav>
                                      </p:tavLst>
                                    </p:anim>
                                    <p:anim calcmode="lin" valueType="num">
                                      <p:cBhvr additive="base">
                                        <p:cTn id="72" dur="500" fill="hold"/>
                                        <p:tgtEl>
                                          <p:spTgt spid="3086"/>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088"/>
                                        </p:tgtEl>
                                        <p:attrNameLst>
                                          <p:attrName>style.visibility</p:attrName>
                                        </p:attrNameLst>
                                      </p:cBhvr>
                                      <p:to>
                                        <p:strVal val="visible"/>
                                      </p:to>
                                    </p:set>
                                    <p:anim calcmode="lin" valueType="num">
                                      <p:cBhvr additive="base">
                                        <p:cTn id="75" dur="500" fill="hold"/>
                                        <p:tgtEl>
                                          <p:spTgt spid="3088"/>
                                        </p:tgtEl>
                                        <p:attrNameLst>
                                          <p:attrName>ppt_x</p:attrName>
                                        </p:attrNameLst>
                                      </p:cBhvr>
                                      <p:tavLst>
                                        <p:tav tm="0">
                                          <p:val>
                                            <p:strVal val="0-#ppt_w/2"/>
                                          </p:val>
                                        </p:tav>
                                        <p:tav tm="100000">
                                          <p:val>
                                            <p:strVal val="#ppt_x"/>
                                          </p:val>
                                        </p:tav>
                                      </p:tavLst>
                                    </p:anim>
                                    <p:anim calcmode="lin" valueType="num">
                                      <p:cBhvr additive="base">
                                        <p:cTn id="76"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up)">
                                      <p:cBhvr>
                                        <p:cTn id="81" dur="2000"/>
                                        <p:tgtEl>
                                          <p:spTgt spid="8"/>
                                        </p:tgtEl>
                                      </p:cBhvr>
                                    </p:animEffect>
                                  </p:childTnLst>
                                </p:cTn>
                              </p:par>
                            </p:childTnLst>
                          </p:cTn>
                        </p:par>
                        <p:par>
                          <p:cTn id="82" fill="hold">
                            <p:stCondLst>
                              <p:cond delay="2000"/>
                            </p:stCondLst>
                            <p:childTnLst>
                              <p:par>
                                <p:cTn id="83" presetID="22" presetClass="entr" presetSubtype="1"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up)">
                                      <p:cBhvr>
                                        <p:cTn id="85" dur="2000"/>
                                        <p:tgtEl>
                                          <p:spTgt spid="10"/>
                                        </p:tgtEl>
                                      </p:cBhvr>
                                    </p:animEffect>
                                  </p:childTnLst>
                                </p:cTn>
                              </p:par>
                              <p:par>
                                <p:cTn id="86" presetID="26" presetClass="entr" presetSubtype="0" fill="hold" nodeType="withEffect">
                                  <p:stCondLst>
                                    <p:cond delay="0"/>
                                  </p:stCondLst>
                                  <p:childTnLst>
                                    <p:set>
                                      <p:cBhvr>
                                        <p:cTn id="87" dur="1" fill="hold">
                                          <p:stCondLst>
                                            <p:cond delay="0"/>
                                          </p:stCondLst>
                                        </p:cTn>
                                        <p:tgtEl>
                                          <p:spTgt spid="3080"/>
                                        </p:tgtEl>
                                        <p:attrNameLst>
                                          <p:attrName>style.visibility</p:attrName>
                                        </p:attrNameLst>
                                      </p:cBhvr>
                                      <p:to>
                                        <p:strVal val="visible"/>
                                      </p:to>
                                    </p:set>
                                    <p:animEffect transition="in" filter="wipe(down)">
                                      <p:cBhvr>
                                        <p:cTn id="88" dur="290">
                                          <p:stCondLst>
                                            <p:cond delay="0"/>
                                          </p:stCondLst>
                                        </p:cTn>
                                        <p:tgtEl>
                                          <p:spTgt spid="3080"/>
                                        </p:tgtEl>
                                      </p:cBhvr>
                                    </p:animEffect>
                                    <p:anim calcmode="lin" valueType="num">
                                      <p:cBhvr>
                                        <p:cTn id="89" dur="911"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90" dur="332"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91" dur="332" tmFilter="0, 0; 0.125,0.2665; 0.25,0.4; 0.375,0.465; 0.5,0.5;  0.625,0.535; 0.75,0.6; 0.875,0.7335; 1,1">
                                          <p:stCondLst>
                                            <p:cond delay="332"/>
                                          </p:stCondLst>
                                        </p:cTn>
                                        <p:tgtEl>
                                          <p:spTgt spid="3080"/>
                                        </p:tgtEl>
                                        <p:attrNameLst>
                                          <p:attrName>ppt_y</p:attrName>
                                        </p:attrNameLst>
                                      </p:cBhvr>
                                      <p:tavLst>
                                        <p:tav tm="0" fmla="#ppt_y-sin(pi*$)/9">
                                          <p:val>
                                            <p:fltVal val="0"/>
                                          </p:val>
                                        </p:tav>
                                        <p:tav tm="100000">
                                          <p:val>
                                            <p:fltVal val="1"/>
                                          </p:val>
                                        </p:tav>
                                      </p:tavLst>
                                    </p:anim>
                                    <p:anim calcmode="lin" valueType="num">
                                      <p:cBhvr>
                                        <p:cTn id="92" dur="166" tmFilter="0, 0; 0.125,0.2665; 0.25,0.4; 0.375,0.465; 0.5,0.5;  0.625,0.535; 0.75,0.6; 0.875,0.7335; 1,1">
                                          <p:stCondLst>
                                            <p:cond delay="662"/>
                                          </p:stCondLst>
                                        </p:cTn>
                                        <p:tgtEl>
                                          <p:spTgt spid="3080"/>
                                        </p:tgtEl>
                                        <p:attrNameLst>
                                          <p:attrName>ppt_y</p:attrName>
                                        </p:attrNameLst>
                                      </p:cBhvr>
                                      <p:tavLst>
                                        <p:tav tm="0" fmla="#ppt_y-sin(pi*$)/27">
                                          <p:val>
                                            <p:fltVal val="0"/>
                                          </p:val>
                                        </p:tav>
                                        <p:tav tm="100000">
                                          <p:val>
                                            <p:fltVal val="1"/>
                                          </p:val>
                                        </p:tav>
                                      </p:tavLst>
                                    </p:anim>
                                    <p:anim calcmode="lin" valueType="num">
                                      <p:cBhvr>
                                        <p:cTn id="93" dur="82" tmFilter="0, 0; 0.125,0.2665; 0.25,0.4; 0.375,0.465; 0.5,0.5;  0.625,0.535; 0.75,0.6; 0.875,0.7335; 1,1">
                                          <p:stCondLst>
                                            <p:cond delay="828"/>
                                          </p:stCondLst>
                                        </p:cTn>
                                        <p:tgtEl>
                                          <p:spTgt spid="3080"/>
                                        </p:tgtEl>
                                        <p:attrNameLst>
                                          <p:attrName>ppt_y</p:attrName>
                                        </p:attrNameLst>
                                      </p:cBhvr>
                                      <p:tavLst>
                                        <p:tav tm="0" fmla="#ppt_y-sin(pi*$)/81">
                                          <p:val>
                                            <p:fltVal val="0"/>
                                          </p:val>
                                        </p:tav>
                                        <p:tav tm="100000">
                                          <p:val>
                                            <p:fltVal val="1"/>
                                          </p:val>
                                        </p:tav>
                                      </p:tavLst>
                                    </p:anim>
                                    <p:animScale>
                                      <p:cBhvr>
                                        <p:cTn id="94" dur="13">
                                          <p:stCondLst>
                                            <p:cond delay="325"/>
                                          </p:stCondLst>
                                        </p:cTn>
                                        <p:tgtEl>
                                          <p:spTgt spid="3080"/>
                                        </p:tgtEl>
                                      </p:cBhvr>
                                      <p:to x="100000" y="60000"/>
                                    </p:animScale>
                                    <p:animScale>
                                      <p:cBhvr>
                                        <p:cTn id="95" dur="83" decel="50000">
                                          <p:stCondLst>
                                            <p:cond delay="338"/>
                                          </p:stCondLst>
                                        </p:cTn>
                                        <p:tgtEl>
                                          <p:spTgt spid="3080"/>
                                        </p:tgtEl>
                                      </p:cBhvr>
                                      <p:to x="100000" y="100000"/>
                                    </p:animScale>
                                    <p:animScale>
                                      <p:cBhvr>
                                        <p:cTn id="96" dur="13">
                                          <p:stCondLst>
                                            <p:cond delay="656"/>
                                          </p:stCondLst>
                                        </p:cTn>
                                        <p:tgtEl>
                                          <p:spTgt spid="3080"/>
                                        </p:tgtEl>
                                      </p:cBhvr>
                                      <p:to x="100000" y="80000"/>
                                    </p:animScale>
                                    <p:animScale>
                                      <p:cBhvr>
                                        <p:cTn id="97" dur="83" decel="50000">
                                          <p:stCondLst>
                                            <p:cond delay="669"/>
                                          </p:stCondLst>
                                        </p:cTn>
                                        <p:tgtEl>
                                          <p:spTgt spid="3080"/>
                                        </p:tgtEl>
                                      </p:cBhvr>
                                      <p:to x="100000" y="100000"/>
                                    </p:animScale>
                                    <p:animScale>
                                      <p:cBhvr>
                                        <p:cTn id="98" dur="13">
                                          <p:stCondLst>
                                            <p:cond delay="821"/>
                                          </p:stCondLst>
                                        </p:cTn>
                                        <p:tgtEl>
                                          <p:spTgt spid="3080"/>
                                        </p:tgtEl>
                                      </p:cBhvr>
                                      <p:to x="100000" y="90000"/>
                                    </p:animScale>
                                    <p:animScale>
                                      <p:cBhvr>
                                        <p:cTn id="99" dur="83" decel="50000">
                                          <p:stCondLst>
                                            <p:cond delay="834"/>
                                          </p:stCondLst>
                                        </p:cTn>
                                        <p:tgtEl>
                                          <p:spTgt spid="3080"/>
                                        </p:tgtEl>
                                      </p:cBhvr>
                                      <p:to x="100000" y="100000"/>
                                    </p:animScale>
                                    <p:animScale>
                                      <p:cBhvr>
                                        <p:cTn id="100" dur="13">
                                          <p:stCondLst>
                                            <p:cond delay="904"/>
                                          </p:stCondLst>
                                        </p:cTn>
                                        <p:tgtEl>
                                          <p:spTgt spid="3080"/>
                                        </p:tgtEl>
                                      </p:cBhvr>
                                      <p:to x="100000" y="95000"/>
                                    </p:animScale>
                                    <p:animScale>
                                      <p:cBhvr>
                                        <p:cTn id="101" dur="83" decel="50000">
                                          <p:stCondLst>
                                            <p:cond delay="917"/>
                                          </p:stCondLst>
                                        </p:cTn>
                                        <p:tgtEl>
                                          <p:spTgt spid="3080"/>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wipe(up)">
                                      <p:cBhvr>
                                        <p:cTn id="106" dur="20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up)">
                                      <p:cBhvr>
                                        <p:cTn id="111" dur="2000"/>
                                        <p:tgtEl>
                                          <p:spTgt spid="13"/>
                                        </p:tgtEl>
                                      </p:cBhvr>
                                    </p:animEffect>
                                  </p:childTnLst>
                                </p:cTn>
                              </p:par>
                              <p:par>
                                <p:cTn id="112" presetID="26" presetClass="entr" presetSubtype="0" fill="hold" nodeType="withEffect">
                                  <p:stCondLst>
                                    <p:cond delay="0"/>
                                  </p:stCondLst>
                                  <p:childTnLst>
                                    <p:set>
                                      <p:cBhvr>
                                        <p:cTn id="113" dur="1" fill="hold">
                                          <p:stCondLst>
                                            <p:cond delay="0"/>
                                          </p:stCondLst>
                                        </p:cTn>
                                        <p:tgtEl>
                                          <p:spTgt spid="3084"/>
                                        </p:tgtEl>
                                        <p:attrNameLst>
                                          <p:attrName>style.visibility</p:attrName>
                                        </p:attrNameLst>
                                      </p:cBhvr>
                                      <p:to>
                                        <p:strVal val="visible"/>
                                      </p:to>
                                    </p:set>
                                    <p:animEffect transition="in" filter="wipe(down)">
                                      <p:cBhvr>
                                        <p:cTn id="114" dur="290">
                                          <p:stCondLst>
                                            <p:cond delay="0"/>
                                          </p:stCondLst>
                                        </p:cTn>
                                        <p:tgtEl>
                                          <p:spTgt spid="3084"/>
                                        </p:tgtEl>
                                      </p:cBhvr>
                                    </p:animEffect>
                                    <p:anim calcmode="lin" valueType="num">
                                      <p:cBhvr>
                                        <p:cTn id="115" dur="911" tmFilter="0,0; 0.14,0.36; 0.43,0.73; 0.71,0.91; 1.0,1.0">
                                          <p:stCondLst>
                                            <p:cond delay="0"/>
                                          </p:stCondLst>
                                        </p:cTn>
                                        <p:tgtEl>
                                          <p:spTgt spid="3084"/>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3084"/>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3084"/>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3084"/>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3084"/>
                                        </p:tgtEl>
                                        <p:attrNameLst>
                                          <p:attrName>ppt_y</p:attrName>
                                        </p:attrNameLst>
                                      </p:cBhvr>
                                      <p:tavLst>
                                        <p:tav tm="0" fmla="#ppt_y-sin(pi*$)/81">
                                          <p:val>
                                            <p:fltVal val="0"/>
                                          </p:val>
                                        </p:tav>
                                        <p:tav tm="100000">
                                          <p:val>
                                            <p:fltVal val="1"/>
                                          </p:val>
                                        </p:tav>
                                      </p:tavLst>
                                    </p:anim>
                                    <p:animScale>
                                      <p:cBhvr>
                                        <p:cTn id="120" dur="13">
                                          <p:stCondLst>
                                            <p:cond delay="325"/>
                                          </p:stCondLst>
                                        </p:cTn>
                                        <p:tgtEl>
                                          <p:spTgt spid="3084"/>
                                        </p:tgtEl>
                                      </p:cBhvr>
                                      <p:to x="100000" y="60000"/>
                                    </p:animScale>
                                    <p:animScale>
                                      <p:cBhvr>
                                        <p:cTn id="121" dur="83" decel="50000">
                                          <p:stCondLst>
                                            <p:cond delay="338"/>
                                          </p:stCondLst>
                                        </p:cTn>
                                        <p:tgtEl>
                                          <p:spTgt spid="3084"/>
                                        </p:tgtEl>
                                      </p:cBhvr>
                                      <p:to x="100000" y="100000"/>
                                    </p:animScale>
                                    <p:animScale>
                                      <p:cBhvr>
                                        <p:cTn id="122" dur="13">
                                          <p:stCondLst>
                                            <p:cond delay="656"/>
                                          </p:stCondLst>
                                        </p:cTn>
                                        <p:tgtEl>
                                          <p:spTgt spid="3084"/>
                                        </p:tgtEl>
                                      </p:cBhvr>
                                      <p:to x="100000" y="80000"/>
                                    </p:animScale>
                                    <p:animScale>
                                      <p:cBhvr>
                                        <p:cTn id="123" dur="83" decel="50000">
                                          <p:stCondLst>
                                            <p:cond delay="669"/>
                                          </p:stCondLst>
                                        </p:cTn>
                                        <p:tgtEl>
                                          <p:spTgt spid="3084"/>
                                        </p:tgtEl>
                                      </p:cBhvr>
                                      <p:to x="100000" y="100000"/>
                                    </p:animScale>
                                    <p:animScale>
                                      <p:cBhvr>
                                        <p:cTn id="124" dur="13">
                                          <p:stCondLst>
                                            <p:cond delay="821"/>
                                          </p:stCondLst>
                                        </p:cTn>
                                        <p:tgtEl>
                                          <p:spTgt spid="3084"/>
                                        </p:tgtEl>
                                      </p:cBhvr>
                                      <p:to x="100000" y="90000"/>
                                    </p:animScale>
                                    <p:animScale>
                                      <p:cBhvr>
                                        <p:cTn id="125" dur="83" decel="50000">
                                          <p:stCondLst>
                                            <p:cond delay="834"/>
                                          </p:stCondLst>
                                        </p:cTn>
                                        <p:tgtEl>
                                          <p:spTgt spid="3084"/>
                                        </p:tgtEl>
                                      </p:cBhvr>
                                      <p:to x="100000" y="100000"/>
                                    </p:animScale>
                                    <p:animScale>
                                      <p:cBhvr>
                                        <p:cTn id="126" dur="13">
                                          <p:stCondLst>
                                            <p:cond delay="904"/>
                                          </p:stCondLst>
                                        </p:cTn>
                                        <p:tgtEl>
                                          <p:spTgt spid="3084"/>
                                        </p:tgtEl>
                                      </p:cBhvr>
                                      <p:to x="100000" y="95000"/>
                                    </p:animScale>
                                    <p:animScale>
                                      <p:cBhvr>
                                        <p:cTn id="127" dur="83" decel="50000">
                                          <p:stCondLst>
                                            <p:cond delay="917"/>
                                          </p:stCondLst>
                                        </p:cTn>
                                        <p:tgtEl>
                                          <p:spTgt spid="3084"/>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up)">
                                      <p:cBhvr>
                                        <p:cTn id="132" dur="2000"/>
                                        <p:tgtEl>
                                          <p:spTgt spid="12"/>
                                        </p:tgtEl>
                                      </p:cBhvr>
                                    </p:animEffect>
                                  </p:childTnLst>
                                </p:cTn>
                              </p:par>
                            </p:childTnLst>
                          </p:cTn>
                        </p:par>
                        <p:par>
                          <p:cTn id="133" fill="hold">
                            <p:stCondLst>
                              <p:cond delay="2000"/>
                            </p:stCondLst>
                            <p:childTnLst>
                              <p:par>
                                <p:cTn id="134" presetID="22" presetClass="entr" presetSubtype="1" fill="hold" grpId="0" nodeType="after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wipe(up)">
                                      <p:cBhvr>
                                        <p:cTn id="136" dur="2000"/>
                                        <p:tgtEl>
                                          <p:spTgt spid="16"/>
                                        </p:tgtEl>
                                      </p:cBhvr>
                                    </p:animEffect>
                                  </p:childTnLst>
                                </p:cTn>
                              </p:par>
                            </p:childTnLst>
                          </p:cTn>
                        </p:par>
                        <p:par>
                          <p:cTn id="137" fill="hold">
                            <p:stCondLst>
                              <p:cond delay="4000"/>
                            </p:stCondLst>
                            <p:childTnLst>
                              <p:par>
                                <p:cTn id="138" presetID="26" presetClass="emph" presetSubtype="0" fill="hold" grpId="1" nodeType="afterEffect">
                                  <p:stCondLst>
                                    <p:cond delay="0"/>
                                  </p:stCondLst>
                                  <p:childTnLst>
                                    <p:animEffect transition="out" filter="fade">
                                      <p:cBhvr>
                                        <p:cTn id="139" dur="2000" tmFilter="0, 0; .2, .5; .8, .5; 1, 0"/>
                                        <p:tgtEl>
                                          <p:spTgt spid="16"/>
                                        </p:tgtEl>
                                      </p:cBhvr>
                                    </p:animEffect>
                                    <p:animScale>
                                      <p:cBhvr>
                                        <p:cTn id="140" dur="1000" autoRev="1" fill="hold"/>
                                        <p:tgtEl>
                                          <p:spTgt spid="16"/>
                                        </p:tgtEl>
                                      </p:cBhvr>
                                      <p:by x="105000" y="105000"/>
                                    </p:animScale>
                                  </p:childTnLst>
                                </p:cTn>
                              </p:par>
                            </p:childTnLst>
                          </p:cTn>
                        </p:par>
                        <p:par>
                          <p:cTn id="141" fill="hold">
                            <p:stCondLst>
                              <p:cond delay="6000"/>
                            </p:stCondLst>
                            <p:childTnLst>
                              <p:par>
                                <p:cTn id="142" presetID="10" presetClass="entr" presetSubtype="0" fill="hold" grpId="0" nodeType="afterEffect">
                                  <p:stCondLst>
                                    <p:cond delay="0"/>
                                  </p:stCondLst>
                                  <p:childTnLst>
                                    <p:set>
                                      <p:cBhvr>
                                        <p:cTn id="143" dur="1" fill="hold">
                                          <p:stCondLst>
                                            <p:cond delay="0"/>
                                          </p:stCondLst>
                                        </p:cTn>
                                        <p:tgtEl>
                                          <p:spTgt spid="15"/>
                                        </p:tgtEl>
                                        <p:attrNameLst>
                                          <p:attrName>style.visibility</p:attrName>
                                        </p:attrNameLst>
                                      </p:cBhvr>
                                      <p:to>
                                        <p:strVal val="visible"/>
                                      </p:to>
                                    </p:set>
                                    <p:animEffect transition="in" filter="fade">
                                      <p:cBhvr>
                                        <p:cTn id="144" dur="750"/>
                                        <p:tgtEl>
                                          <p:spTgt spid="15"/>
                                        </p:tgtEl>
                                      </p:cBhvr>
                                    </p:animEffect>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nodeType="clickEffect">
                                  <p:stCondLst>
                                    <p:cond delay="0"/>
                                  </p:stCondLst>
                                  <p:childTnLst>
                                    <p:set>
                                      <p:cBhvr>
                                        <p:cTn id="148" dur="1" fill="hold">
                                          <p:stCondLst>
                                            <p:cond delay="0"/>
                                          </p:stCondLst>
                                        </p:cTn>
                                        <p:tgtEl>
                                          <p:spTgt spid="3074"/>
                                        </p:tgtEl>
                                        <p:attrNameLst>
                                          <p:attrName>style.visibility</p:attrName>
                                        </p:attrNameLst>
                                      </p:cBhvr>
                                      <p:to>
                                        <p:strVal val="visible"/>
                                      </p:to>
                                    </p:set>
                                    <p:anim calcmode="lin" valueType="num">
                                      <p:cBhvr>
                                        <p:cTn id="149" dur="1000" fill="hold"/>
                                        <p:tgtEl>
                                          <p:spTgt spid="3074"/>
                                        </p:tgtEl>
                                        <p:attrNameLst>
                                          <p:attrName>ppt_w</p:attrName>
                                        </p:attrNameLst>
                                      </p:cBhvr>
                                      <p:tavLst>
                                        <p:tav tm="0">
                                          <p:val>
                                            <p:fltVal val="0"/>
                                          </p:val>
                                        </p:tav>
                                        <p:tav tm="100000">
                                          <p:val>
                                            <p:strVal val="#ppt_w"/>
                                          </p:val>
                                        </p:tav>
                                      </p:tavLst>
                                    </p:anim>
                                    <p:anim calcmode="lin" valueType="num">
                                      <p:cBhvr>
                                        <p:cTn id="150" dur="1000" fill="hold"/>
                                        <p:tgtEl>
                                          <p:spTgt spid="3074"/>
                                        </p:tgtEl>
                                        <p:attrNameLst>
                                          <p:attrName>ppt_h</p:attrName>
                                        </p:attrNameLst>
                                      </p:cBhvr>
                                      <p:tavLst>
                                        <p:tav tm="0">
                                          <p:val>
                                            <p:fltVal val="0"/>
                                          </p:val>
                                        </p:tav>
                                        <p:tav tm="100000">
                                          <p:val>
                                            <p:strVal val="#ppt_h"/>
                                          </p:val>
                                        </p:tav>
                                      </p:tavLst>
                                    </p:anim>
                                    <p:anim calcmode="lin" valueType="num">
                                      <p:cBhvr>
                                        <p:cTn id="151" dur="1000" fill="hold"/>
                                        <p:tgtEl>
                                          <p:spTgt spid="3074"/>
                                        </p:tgtEl>
                                        <p:attrNameLst>
                                          <p:attrName>style.rotation</p:attrName>
                                        </p:attrNameLst>
                                      </p:cBhvr>
                                      <p:tavLst>
                                        <p:tav tm="0">
                                          <p:val>
                                            <p:fltVal val="90"/>
                                          </p:val>
                                        </p:tav>
                                        <p:tav tm="100000">
                                          <p:val>
                                            <p:fltVal val="0"/>
                                          </p:val>
                                        </p:tav>
                                      </p:tavLst>
                                    </p:anim>
                                    <p:animEffect transition="in" filter="fade">
                                      <p:cBhvr>
                                        <p:cTn id="152" dur="1000"/>
                                        <p:tgtEl>
                                          <p:spTgt spid="3074"/>
                                        </p:tgtEl>
                                      </p:cBhvr>
                                    </p:animEffect>
                                  </p:childTnLst>
                                </p:cTn>
                              </p:par>
                              <p:par>
                                <p:cTn id="153" presetID="31" presetClass="entr" presetSubtype="0" fill="hold" nodeType="withEffect">
                                  <p:stCondLst>
                                    <p:cond delay="0"/>
                                  </p:stCondLst>
                                  <p:childTnLst>
                                    <p:set>
                                      <p:cBhvr>
                                        <p:cTn id="154" dur="1" fill="hold">
                                          <p:stCondLst>
                                            <p:cond delay="0"/>
                                          </p:stCondLst>
                                        </p:cTn>
                                        <p:tgtEl>
                                          <p:spTgt spid="25"/>
                                        </p:tgtEl>
                                        <p:attrNameLst>
                                          <p:attrName>style.visibility</p:attrName>
                                        </p:attrNameLst>
                                      </p:cBhvr>
                                      <p:to>
                                        <p:strVal val="visible"/>
                                      </p:to>
                                    </p:set>
                                    <p:anim calcmode="lin" valueType="num">
                                      <p:cBhvr>
                                        <p:cTn id="155" dur="1000" fill="hold"/>
                                        <p:tgtEl>
                                          <p:spTgt spid="25"/>
                                        </p:tgtEl>
                                        <p:attrNameLst>
                                          <p:attrName>ppt_w</p:attrName>
                                        </p:attrNameLst>
                                      </p:cBhvr>
                                      <p:tavLst>
                                        <p:tav tm="0">
                                          <p:val>
                                            <p:fltVal val="0"/>
                                          </p:val>
                                        </p:tav>
                                        <p:tav tm="100000">
                                          <p:val>
                                            <p:strVal val="#ppt_w"/>
                                          </p:val>
                                        </p:tav>
                                      </p:tavLst>
                                    </p:anim>
                                    <p:anim calcmode="lin" valueType="num">
                                      <p:cBhvr>
                                        <p:cTn id="156" dur="1000" fill="hold"/>
                                        <p:tgtEl>
                                          <p:spTgt spid="25"/>
                                        </p:tgtEl>
                                        <p:attrNameLst>
                                          <p:attrName>ppt_h</p:attrName>
                                        </p:attrNameLst>
                                      </p:cBhvr>
                                      <p:tavLst>
                                        <p:tav tm="0">
                                          <p:val>
                                            <p:fltVal val="0"/>
                                          </p:val>
                                        </p:tav>
                                        <p:tav tm="100000">
                                          <p:val>
                                            <p:strVal val="#ppt_h"/>
                                          </p:val>
                                        </p:tav>
                                      </p:tavLst>
                                    </p:anim>
                                    <p:anim calcmode="lin" valueType="num">
                                      <p:cBhvr>
                                        <p:cTn id="157" dur="1000" fill="hold"/>
                                        <p:tgtEl>
                                          <p:spTgt spid="25"/>
                                        </p:tgtEl>
                                        <p:attrNameLst>
                                          <p:attrName>style.rotation</p:attrName>
                                        </p:attrNameLst>
                                      </p:cBhvr>
                                      <p:tavLst>
                                        <p:tav tm="0">
                                          <p:val>
                                            <p:fltVal val="90"/>
                                          </p:val>
                                        </p:tav>
                                        <p:tav tm="100000">
                                          <p:val>
                                            <p:fltVal val="0"/>
                                          </p:val>
                                        </p:tav>
                                      </p:tavLst>
                                    </p:anim>
                                    <p:animEffect transition="in" filter="fade">
                                      <p:cBhvr>
                                        <p:cTn id="158" dur="1000"/>
                                        <p:tgtEl>
                                          <p:spTgt spid="25"/>
                                        </p:tgtEl>
                                      </p:cBhvr>
                                    </p:animEffect>
                                  </p:childTnLst>
                                </p:cTn>
                              </p:par>
                              <p:par>
                                <p:cTn id="159" presetID="31" presetClass="entr" presetSubtype="0" fill="hold" nodeType="withEffect">
                                  <p:stCondLst>
                                    <p:cond delay="0"/>
                                  </p:stCondLst>
                                  <p:childTnLst>
                                    <p:set>
                                      <p:cBhvr>
                                        <p:cTn id="160" dur="1" fill="hold">
                                          <p:stCondLst>
                                            <p:cond delay="0"/>
                                          </p:stCondLst>
                                        </p:cTn>
                                        <p:tgtEl>
                                          <p:spTgt spid="26"/>
                                        </p:tgtEl>
                                        <p:attrNameLst>
                                          <p:attrName>style.visibility</p:attrName>
                                        </p:attrNameLst>
                                      </p:cBhvr>
                                      <p:to>
                                        <p:strVal val="visible"/>
                                      </p:to>
                                    </p:set>
                                    <p:anim calcmode="lin" valueType="num">
                                      <p:cBhvr>
                                        <p:cTn id="161" dur="1000" fill="hold"/>
                                        <p:tgtEl>
                                          <p:spTgt spid="26"/>
                                        </p:tgtEl>
                                        <p:attrNameLst>
                                          <p:attrName>ppt_w</p:attrName>
                                        </p:attrNameLst>
                                      </p:cBhvr>
                                      <p:tavLst>
                                        <p:tav tm="0">
                                          <p:val>
                                            <p:fltVal val="0"/>
                                          </p:val>
                                        </p:tav>
                                        <p:tav tm="100000">
                                          <p:val>
                                            <p:strVal val="#ppt_w"/>
                                          </p:val>
                                        </p:tav>
                                      </p:tavLst>
                                    </p:anim>
                                    <p:anim calcmode="lin" valueType="num">
                                      <p:cBhvr>
                                        <p:cTn id="162" dur="1000" fill="hold"/>
                                        <p:tgtEl>
                                          <p:spTgt spid="26"/>
                                        </p:tgtEl>
                                        <p:attrNameLst>
                                          <p:attrName>ppt_h</p:attrName>
                                        </p:attrNameLst>
                                      </p:cBhvr>
                                      <p:tavLst>
                                        <p:tav tm="0">
                                          <p:val>
                                            <p:fltVal val="0"/>
                                          </p:val>
                                        </p:tav>
                                        <p:tav tm="100000">
                                          <p:val>
                                            <p:strVal val="#ppt_h"/>
                                          </p:val>
                                        </p:tav>
                                      </p:tavLst>
                                    </p:anim>
                                    <p:anim calcmode="lin" valueType="num">
                                      <p:cBhvr>
                                        <p:cTn id="163" dur="1000" fill="hold"/>
                                        <p:tgtEl>
                                          <p:spTgt spid="26"/>
                                        </p:tgtEl>
                                        <p:attrNameLst>
                                          <p:attrName>style.rotation</p:attrName>
                                        </p:attrNameLst>
                                      </p:cBhvr>
                                      <p:tavLst>
                                        <p:tav tm="0">
                                          <p:val>
                                            <p:fltVal val="90"/>
                                          </p:val>
                                        </p:tav>
                                        <p:tav tm="100000">
                                          <p:val>
                                            <p:fltVal val="0"/>
                                          </p:val>
                                        </p:tav>
                                      </p:tavLst>
                                    </p:anim>
                                    <p:animEffect transition="in" filter="fade">
                                      <p:cBhvr>
                                        <p:cTn id="164" dur="1000"/>
                                        <p:tgtEl>
                                          <p:spTgt spid="26"/>
                                        </p:tgtEl>
                                      </p:cBhvr>
                                    </p:animEffect>
                                  </p:childTnLst>
                                </p:cTn>
                              </p:par>
                              <p:par>
                                <p:cTn id="165" presetID="31" presetClass="entr" presetSubtype="0" fill="hold" nodeType="withEffect">
                                  <p:stCondLst>
                                    <p:cond delay="0"/>
                                  </p:stCondLst>
                                  <p:childTnLst>
                                    <p:set>
                                      <p:cBhvr>
                                        <p:cTn id="166" dur="1" fill="hold">
                                          <p:stCondLst>
                                            <p:cond delay="0"/>
                                          </p:stCondLst>
                                        </p:cTn>
                                        <p:tgtEl>
                                          <p:spTgt spid="24"/>
                                        </p:tgtEl>
                                        <p:attrNameLst>
                                          <p:attrName>style.visibility</p:attrName>
                                        </p:attrNameLst>
                                      </p:cBhvr>
                                      <p:to>
                                        <p:strVal val="visible"/>
                                      </p:to>
                                    </p:set>
                                    <p:anim calcmode="lin" valueType="num">
                                      <p:cBhvr>
                                        <p:cTn id="167" dur="1000" fill="hold"/>
                                        <p:tgtEl>
                                          <p:spTgt spid="24"/>
                                        </p:tgtEl>
                                        <p:attrNameLst>
                                          <p:attrName>ppt_w</p:attrName>
                                        </p:attrNameLst>
                                      </p:cBhvr>
                                      <p:tavLst>
                                        <p:tav tm="0">
                                          <p:val>
                                            <p:fltVal val="0"/>
                                          </p:val>
                                        </p:tav>
                                        <p:tav tm="100000">
                                          <p:val>
                                            <p:strVal val="#ppt_w"/>
                                          </p:val>
                                        </p:tav>
                                      </p:tavLst>
                                    </p:anim>
                                    <p:anim calcmode="lin" valueType="num">
                                      <p:cBhvr>
                                        <p:cTn id="168" dur="1000" fill="hold"/>
                                        <p:tgtEl>
                                          <p:spTgt spid="24"/>
                                        </p:tgtEl>
                                        <p:attrNameLst>
                                          <p:attrName>ppt_h</p:attrName>
                                        </p:attrNameLst>
                                      </p:cBhvr>
                                      <p:tavLst>
                                        <p:tav tm="0">
                                          <p:val>
                                            <p:fltVal val="0"/>
                                          </p:val>
                                        </p:tav>
                                        <p:tav tm="100000">
                                          <p:val>
                                            <p:strVal val="#ppt_h"/>
                                          </p:val>
                                        </p:tav>
                                      </p:tavLst>
                                    </p:anim>
                                    <p:anim calcmode="lin" valueType="num">
                                      <p:cBhvr>
                                        <p:cTn id="169" dur="1000" fill="hold"/>
                                        <p:tgtEl>
                                          <p:spTgt spid="24"/>
                                        </p:tgtEl>
                                        <p:attrNameLst>
                                          <p:attrName>style.rotation</p:attrName>
                                        </p:attrNameLst>
                                      </p:cBhvr>
                                      <p:tavLst>
                                        <p:tav tm="0">
                                          <p:val>
                                            <p:fltVal val="90"/>
                                          </p:val>
                                        </p:tav>
                                        <p:tav tm="100000">
                                          <p:val>
                                            <p:fltVal val="0"/>
                                          </p:val>
                                        </p:tav>
                                      </p:tavLst>
                                    </p:anim>
                                    <p:animEffect transition="in" filter="fade">
                                      <p:cBhvr>
                                        <p:cTn id="170" dur="1000"/>
                                        <p:tgtEl>
                                          <p:spTgt spid="24"/>
                                        </p:tgtEl>
                                      </p:cBhvr>
                                    </p:animEffect>
                                  </p:childTnLst>
                                </p:cTn>
                              </p:par>
                              <p:par>
                                <p:cTn id="171" presetID="31" presetClass="entr" presetSubtype="0" fill="hold" nodeType="withEffect">
                                  <p:stCondLst>
                                    <p:cond delay="0"/>
                                  </p:stCondLst>
                                  <p:childTnLst>
                                    <p:set>
                                      <p:cBhvr>
                                        <p:cTn id="172" dur="1" fill="hold">
                                          <p:stCondLst>
                                            <p:cond delay="0"/>
                                          </p:stCondLst>
                                        </p:cTn>
                                        <p:tgtEl>
                                          <p:spTgt spid="30"/>
                                        </p:tgtEl>
                                        <p:attrNameLst>
                                          <p:attrName>style.visibility</p:attrName>
                                        </p:attrNameLst>
                                      </p:cBhvr>
                                      <p:to>
                                        <p:strVal val="visible"/>
                                      </p:to>
                                    </p:set>
                                    <p:anim calcmode="lin" valueType="num">
                                      <p:cBhvr>
                                        <p:cTn id="173" dur="1000" fill="hold"/>
                                        <p:tgtEl>
                                          <p:spTgt spid="30"/>
                                        </p:tgtEl>
                                        <p:attrNameLst>
                                          <p:attrName>ppt_w</p:attrName>
                                        </p:attrNameLst>
                                      </p:cBhvr>
                                      <p:tavLst>
                                        <p:tav tm="0">
                                          <p:val>
                                            <p:fltVal val="0"/>
                                          </p:val>
                                        </p:tav>
                                        <p:tav tm="100000">
                                          <p:val>
                                            <p:strVal val="#ppt_w"/>
                                          </p:val>
                                        </p:tav>
                                      </p:tavLst>
                                    </p:anim>
                                    <p:anim calcmode="lin" valueType="num">
                                      <p:cBhvr>
                                        <p:cTn id="174" dur="1000" fill="hold"/>
                                        <p:tgtEl>
                                          <p:spTgt spid="30"/>
                                        </p:tgtEl>
                                        <p:attrNameLst>
                                          <p:attrName>ppt_h</p:attrName>
                                        </p:attrNameLst>
                                      </p:cBhvr>
                                      <p:tavLst>
                                        <p:tav tm="0">
                                          <p:val>
                                            <p:fltVal val="0"/>
                                          </p:val>
                                        </p:tav>
                                        <p:tav tm="100000">
                                          <p:val>
                                            <p:strVal val="#ppt_h"/>
                                          </p:val>
                                        </p:tav>
                                      </p:tavLst>
                                    </p:anim>
                                    <p:anim calcmode="lin" valueType="num">
                                      <p:cBhvr>
                                        <p:cTn id="175" dur="1000" fill="hold"/>
                                        <p:tgtEl>
                                          <p:spTgt spid="30"/>
                                        </p:tgtEl>
                                        <p:attrNameLst>
                                          <p:attrName>style.rotation</p:attrName>
                                        </p:attrNameLst>
                                      </p:cBhvr>
                                      <p:tavLst>
                                        <p:tav tm="0">
                                          <p:val>
                                            <p:fltVal val="90"/>
                                          </p:val>
                                        </p:tav>
                                        <p:tav tm="100000">
                                          <p:val>
                                            <p:fltVal val="0"/>
                                          </p:val>
                                        </p:tav>
                                      </p:tavLst>
                                    </p:anim>
                                    <p:animEffect transition="in" filter="fade">
                                      <p:cBhvr>
                                        <p:cTn id="176" dur="1000"/>
                                        <p:tgtEl>
                                          <p:spTgt spid="30"/>
                                        </p:tgtEl>
                                      </p:cBhvr>
                                    </p:animEffect>
                                  </p:childTnLst>
                                </p:cTn>
                              </p:par>
                              <p:par>
                                <p:cTn id="177" presetID="31" presetClass="entr" presetSubtype="0" fill="hold" nodeType="withEffect">
                                  <p:stCondLst>
                                    <p:cond delay="0"/>
                                  </p:stCondLst>
                                  <p:childTnLst>
                                    <p:set>
                                      <p:cBhvr>
                                        <p:cTn id="178" dur="1" fill="hold">
                                          <p:stCondLst>
                                            <p:cond delay="0"/>
                                          </p:stCondLst>
                                        </p:cTn>
                                        <p:tgtEl>
                                          <p:spTgt spid="31"/>
                                        </p:tgtEl>
                                        <p:attrNameLst>
                                          <p:attrName>style.visibility</p:attrName>
                                        </p:attrNameLst>
                                      </p:cBhvr>
                                      <p:to>
                                        <p:strVal val="visible"/>
                                      </p:to>
                                    </p:set>
                                    <p:anim calcmode="lin" valueType="num">
                                      <p:cBhvr>
                                        <p:cTn id="179" dur="1000" fill="hold"/>
                                        <p:tgtEl>
                                          <p:spTgt spid="31"/>
                                        </p:tgtEl>
                                        <p:attrNameLst>
                                          <p:attrName>ppt_w</p:attrName>
                                        </p:attrNameLst>
                                      </p:cBhvr>
                                      <p:tavLst>
                                        <p:tav tm="0">
                                          <p:val>
                                            <p:fltVal val="0"/>
                                          </p:val>
                                        </p:tav>
                                        <p:tav tm="100000">
                                          <p:val>
                                            <p:strVal val="#ppt_w"/>
                                          </p:val>
                                        </p:tav>
                                      </p:tavLst>
                                    </p:anim>
                                    <p:anim calcmode="lin" valueType="num">
                                      <p:cBhvr>
                                        <p:cTn id="180" dur="1000" fill="hold"/>
                                        <p:tgtEl>
                                          <p:spTgt spid="31"/>
                                        </p:tgtEl>
                                        <p:attrNameLst>
                                          <p:attrName>ppt_h</p:attrName>
                                        </p:attrNameLst>
                                      </p:cBhvr>
                                      <p:tavLst>
                                        <p:tav tm="0">
                                          <p:val>
                                            <p:fltVal val="0"/>
                                          </p:val>
                                        </p:tav>
                                        <p:tav tm="100000">
                                          <p:val>
                                            <p:strVal val="#ppt_h"/>
                                          </p:val>
                                        </p:tav>
                                      </p:tavLst>
                                    </p:anim>
                                    <p:anim calcmode="lin" valueType="num">
                                      <p:cBhvr>
                                        <p:cTn id="181" dur="1000" fill="hold"/>
                                        <p:tgtEl>
                                          <p:spTgt spid="31"/>
                                        </p:tgtEl>
                                        <p:attrNameLst>
                                          <p:attrName>style.rotation</p:attrName>
                                        </p:attrNameLst>
                                      </p:cBhvr>
                                      <p:tavLst>
                                        <p:tav tm="0">
                                          <p:val>
                                            <p:fltVal val="90"/>
                                          </p:val>
                                        </p:tav>
                                        <p:tav tm="100000">
                                          <p:val>
                                            <p:fltVal val="0"/>
                                          </p:val>
                                        </p:tav>
                                      </p:tavLst>
                                    </p:anim>
                                    <p:animEffect transition="in" filter="fade">
                                      <p:cBhvr>
                                        <p:cTn id="18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5" grpId="0"/>
      <p:bldP spid="16" grpId="0"/>
      <p:bldP spid="16" grpId="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150661" y="441900"/>
            <a:ext cx="386434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Presents a False Worship</a:t>
            </a:r>
          </a:p>
        </p:txBody>
      </p:sp>
      <p:sp>
        <p:nvSpPr>
          <p:cNvPr id="5" name="TextBox 4"/>
          <p:cNvSpPr txBox="1"/>
          <p:nvPr/>
        </p:nvSpPr>
        <p:spPr>
          <a:xfrm>
            <a:off x="53789" y="1042183"/>
            <a:ext cx="6508376"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Worship has become a musical performance that does not please God…</a:t>
            </a:r>
          </a:p>
        </p:txBody>
      </p:sp>
      <p:sp>
        <p:nvSpPr>
          <p:cNvPr id="6" name="TextBox 5"/>
          <p:cNvSpPr txBox="1"/>
          <p:nvPr/>
        </p:nvSpPr>
        <p:spPr>
          <a:xfrm flipH="1">
            <a:off x="6293222" y="1038694"/>
            <a:ext cx="5773271"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because ‘Christian’ music today emphasizes and feeds the flesh!</a:t>
            </a:r>
            <a:endParaRPr lang="en-US" sz="1600" b="1" dirty="0"/>
          </a:p>
        </p:txBody>
      </p:sp>
      <p:sp>
        <p:nvSpPr>
          <p:cNvPr id="8" name="TextBox 7"/>
          <p:cNvSpPr txBox="1"/>
          <p:nvPr/>
        </p:nvSpPr>
        <p:spPr>
          <a:xfrm>
            <a:off x="481890" y="1909334"/>
            <a:ext cx="5082988"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Music has replaced the sermon in importance!</a:t>
            </a:r>
          </a:p>
        </p:txBody>
      </p:sp>
      <p:sp>
        <p:nvSpPr>
          <p:cNvPr id="9" name="TextBox 8"/>
          <p:cNvSpPr txBox="1"/>
          <p:nvPr/>
        </p:nvSpPr>
        <p:spPr>
          <a:xfrm>
            <a:off x="206195" y="2782731"/>
            <a:ext cx="5602939" cy="584775"/>
          </a:xfrm>
          <a:prstGeom prst="rect">
            <a:avLst/>
          </a:prstGeom>
          <a:noFill/>
        </p:spPr>
        <p:txBody>
          <a:bodyPr wrap="square" rtlCol="0">
            <a:spAutoFit/>
          </a:bodyPr>
          <a:lstStyle/>
          <a:p>
            <a:pPr algn="just"/>
            <a:r>
              <a:rPr lang="en-US" sz="1600" dirty="0"/>
              <a:t>Music has become the money maker for the church coffers as well as the means for missionaries to get their ‘deputational’ income.</a:t>
            </a:r>
          </a:p>
        </p:txBody>
      </p:sp>
      <p:sp>
        <p:nvSpPr>
          <p:cNvPr id="10" name="TextBox 9"/>
          <p:cNvSpPr txBox="1"/>
          <p:nvPr/>
        </p:nvSpPr>
        <p:spPr>
          <a:xfrm>
            <a:off x="205260" y="1372122"/>
            <a:ext cx="5626980"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Music has become the great ‘ecumenicalizer’ as all denominations can now ‘worship’ together, in spite of ‘doctrinal’ differences.</a:t>
            </a:r>
          </a:p>
        </p:txBody>
      </p:sp>
      <p:sp>
        <p:nvSpPr>
          <p:cNvPr id="14" name="TextBox 13"/>
          <p:cNvSpPr txBox="1"/>
          <p:nvPr/>
        </p:nvSpPr>
        <p:spPr>
          <a:xfrm>
            <a:off x="80685" y="3329526"/>
            <a:ext cx="5862918" cy="830997"/>
          </a:xfrm>
          <a:prstGeom prst="rect">
            <a:avLst/>
          </a:prstGeom>
          <a:noFill/>
        </p:spPr>
        <p:txBody>
          <a:bodyPr wrap="square" rtlCol="0">
            <a:spAutoFit/>
          </a:bodyPr>
          <a:lstStyle/>
          <a:p>
            <a:pPr algn="just"/>
            <a:r>
              <a:rPr lang="en-US" sz="1600" dirty="0"/>
              <a:t>While there are those who ‘make a joyful noise’ with their heart, most music has become professional in sound and design – thinking they will impress God with their talents and musical performance.</a:t>
            </a:r>
          </a:p>
        </p:txBody>
      </p:sp>
      <p:sp>
        <p:nvSpPr>
          <p:cNvPr id="15" name="TextBox 14"/>
          <p:cNvSpPr txBox="1"/>
          <p:nvPr/>
        </p:nvSpPr>
        <p:spPr>
          <a:xfrm>
            <a:off x="256389" y="2201375"/>
            <a:ext cx="5512398" cy="338554"/>
          </a:xfrm>
          <a:prstGeom prst="rect">
            <a:avLst/>
          </a:prstGeom>
          <a:noFill/>
        </p:spPr>
        <p:txBody>
          <a:bodyPr wrap="square" rtlCol="0">
            <a:spAutoFit/>
          </a:bodyPr>
          <a:lstStyle/>
          <a:p>
            <a:pPr algn="ctr"/>
            <a:r>
              <a:rPr lang="en-US" sz="1600" dirty="0"/>
              <a:t>The ‘worship leader’ is more important than the pastor.</a:t>
            </a:r>
          </a:p>
        </p:txBody>
      </p:sp>
      <p:sp>
        <p:nvSpPr>
          <p:cNvPr id="16" name="TextBox 15"/>
          <p:cNvSpPr txBox="1"/>
          <p:nvPr/>
        </p:nvSpPr>
        <p:spPr>
          <a:xfrm>
            <a:off x="54863" y="2502474"/>
            <a:ext cx="5924591" cy="338554"/>
          </a:xfrm>
          <a:prstGeom prst="rect">
            <a:avLst/>
          </a:prstGeom>
          <a:noFill/>
        </p:spPr>
        <p:txBody>
          <a:bodyPr wrap="square" rtlCol="0">
            <a:spAutoFit/>
          </a:bodyPr>
          <a:lstStyle/>
          <a:p>
            <a:pPr algn="ctr"/>
            <a:r>
              <a:rPr lang="en-US" sz="1600" dirty="0"/>
              <a:t>Worship teams have been created to help bring ‘favour’ to all people.</a:t>
            </a:r>
          </a:p>
        </p:txBody>
      </p:sp>
      <p:sp>
        <p:nvSpPr>
          <p:cNvPr id="17" name="TextBox 16"/>
          <p:cNvSpPr txBox="1"/>
          <p:nvPr/>
        </p:nvSpPr>
        <p:spPr>
          <a:xfrm>
            <a:off x="493506" y="4080912"/>
            <a:ext cx="5056094" cy="830997"/>
          </a:xfrm>
          <a:prstGeom prst="rect">
            <a:avLst/>
          </a:prstGeom>
          <a:noFill/>
        </p:spPr>
        <p:txBody>
          <a:bodyPr wrap="square" rtlCol="0">
            <a:spAutoFit/>
          </a:bodyPr>
          <a:lstStyle/>
          <a:p>
            <a:r>
              <a:rPr lang="en-US" sz="1600" dirty="0"/>
              <a:t>Expensive 1</a:t>
            </a:r>
            <a:r>
              <a:rPr lang="en-US" sz="1600" baseline="30000" dirty="0"/>
              <a:t>st</a:t>
            </a:r>
            <a:r>
              <a:rPr lang="en-US" sz="1600" dirty="0"/>
              <a:t> class techy video and audio equipment with their fancy visual helps and presentations on large screens, etc. are all designed to attract people and impress God.</a:t>
            </a:r>
          </a:p>
        </p:txBody>
      </p:sp>
      <p:sp>
        <p:nvSpPr>
          <p:cNvPr id="18" name="TextBox 17"/>
          <p:cNvSpPr txBox="1"/>
          <p:nvPr/>
        </p:nvSpPr>
        <p:spPr>
          <a:xfrm>
            <a:off x="205260" y="4853210"/>
            <a:ext cx="5908581" cy="584775"/>
          </a:xfrm>
          <a:prstGeom prst="rect">
            <a:avLst/>
          </a:prstGeom>
          <a:noFill/>
        </p:spPr>
        <p:txBody>
          <a:bodyPr wrap="square" rtlCol="0">
            <a:spAutoFit/>
          </a:bodyPr>
          <a:lstStyle/>
          <a:p>
            <a:pPr algn="just"/>
            <a:r>
              <a:rPr lang="en-US" sz="1600" dirty="0"/>
              <a:t>Satan, the great musician, </a:t>
            </a:r>
            <a:r>
              <a:rPr lang="en-US" sz="1200" b="1" dirty="0">
                <a:solidFill>
                  <a:srgbClr val="FF0000"/>
                </a:solidFill>
              </a:rPr>
              <a:t>(Ezekiel 28:13-19) </a:t>
            </a:r>
            <a:r>
              <a:rPr lang="en-US" sz="1600" dirty="0"/>
              <a:t>is using music as the power to bring his desire to fruition – and is already receiving his worship.</a:t>
            </a:r>
          </a:p>
        </p:txBody>
      </p:sp>
      <p:sp>
        <p:nvSpPr>
          <p:cNvPr id="19" name="TextBox 18"/>
          <p:cNvSpPr txBox="1"/>
          <p:nvPr/>
        </p:nvSpPr>
        <p:spPr>
          <a:xfrm>
            <a:off x="6581520" y="2539062"/>
            <a:ext cx="5207067" cy="584775"/>
          </a:xfrm>
          <a:prstGeom prst="rect">
            <a:avLst/>
          </a:prstGeom>
          <a:noFill/>
        </p:spPr>
        <p:txBody>
          <a:bodyPr wrap="square" rtlCol="0">
            <a:spAutoFit/>
          </a:bodyPr>
          <a:lstStyle/>
          <a:p>
            <a:pPr algn="just"/>
            <a:r>
              <a:rPr lang="en-US" sz="1600" b="1" i="1" dirty="0">
                <a:solidFill>
                  <a:srgbClr val="CC6600"/>
                </a:solidFill>
              </a:rPr>
              <a:t>But put ye on the Lord Jesus Christ, and make not provision for the flesh, to fulfil the lusts thereof. </a:t>
            </a:r>
            <a:r>
              <a:rPr lang="en-US" sz="1200" b="1" dirty="0">
                <a:solidFill>
                  <a:srgbClr val="FF0000"/>
                </a:solidFill>
              </a:rPr>
              <a:t>Romans 13:14 </a:t>
            </a:r>
            <a:endParaRPr lang="en-US" sz="1600" b="1" dirty="0">
              <a:solidFill>
                <a:srgbClr val="FF0000"/>
              </a:solidFill>
            </a:endParaRPr>
          </a:p>
        </p:txBody>
      </p:sp>
      <p:sp>
        <p:nvSpPr>
          <p:cNvPr id="20" name="TextBox 19"/>
          <p:cNvSpPr txBox="1"/>
          <p:nvPr/>
        </p:nvSpPr>
        <p:spPr>
          <a:xfrm>
            <a:off x="6857995" y="3077209"/>
            <a:ext cx="4643719" cy="830997"/>
          </a:xfrm>
          <a:prstGeom prst="rect">
            <a:avLst/>
          </a:prstGeom>
          <a:noFill/>
        </p:spPr>
        <p:txBody>
          <a:bodyPr wrap="square" rtlCol="0">
            <a:spAutoFit/>
          </a:bodyPr>
          <a:lstStyle/>
          <a:p>
            <a:pPr algn="just"/>
            <a:r>
              <a:rPr lang="en-US" sz="1600" b="1" i="1" dirty="0">
                <a:solidFill>
                  <a:srgbClr val="CC6600"/>
                </a:solidFill>
              </a:rPr>
              <a:t>For I know that in me (that is, in my flesh,) dwelleth no good thing: for to will is present with me; but how to perform that which is good I find not. </a:t>
            </a:r>
            <a:r>
              <a:rPr lang="en-US" sz="1200" b="1" dirty="0">
                <a:solidFill>
                  <a:srgbClr val="FF0000"/>
                </a:solidFill>
              </a:rPr>
              <a:t>Romans 7:18 </a:t>
            </a:r>
            <a:endParaRPr lang="en-US" sz="1600" b="1" dirty="0">
              <a:solidFill>
                <a:srgbClr val="FF0000"/>
              </a:solidFill>
            </a:endParaRPr>
          </a:p>
        </p:txBody>
      </p:sp>
      <p:sp>
        <p:nvSpPr>
          <p:cNvPr id="21" name="TextBox 20"/>
          <p:cNvSpPr txBox="1"/>
          <p:nvPr/>
        </p:nvSpPr>
        <p:spPr>
          <a:xfrm>
            <a:off x="6602510" y="3849899"/>
            <a:ext cx="5163670" cy="338554"/>
          </a:xfrm>
          <a:prstGeom prst="rect">
            <a:avLst/>
          </a:prstGeom>
          <a:noFill/>
        </p:spPr>
        <p:txBody>
          <a:bodyPr wrap="square" rtlCol="0">
            <a:spAutoFit/>
          </a:bodyPr>
          <a:lstStyle/>
          <a:p>
            <a:pPr algn="ctr"/>
            <a:r>
              <a:rPr lang="en-US" sz="1600" b="1" i="1" dirty="0">
                <a:solidFill>
                  <a:srgbClr val="CC6600"/>
                </a:solidFill>
              </a:rPr>
              <a:t>That no flesh should glory in his presence. </a:t>
            </a:r>
            <a:r>
              <a:rPr lang="en-US" sz="1200" b="1" dirty="0">
                <a:solidFill>
                  <a:srgbClr val="FF0000"/>
                </a:solidFill>
              </a:rPr>
              <a:t>I Corinthians 1:29 </a:t>
            </a:r>
            <a:endParaRPr lang="en-US" sz="1600" b="1" dirty="0">
              <a:solidFill>
                <a:srgbClr val="FF0000"/>
              </a:solidFill>
            </a:endParaRPr>
          </a:p>
        </p:txBody>
      </p:sp>
      <p:sp>
        <p:nvSpPr>
          <p:cNvPr id="22" name="TextBox 21"/>
          <p:cNvSpPr txBox="1"/>
          <p:nvPr/>
        </p:nvSpPr>
        <p:spPr>
          <a:xfrm>
            <a:off x="6338050" y="4142709"/>
            <a:ext cx="5670173" cy="338554"/>
          </a:xfrm>
          <a:prstGeom prst="rect">
            <a:avLst/>
          </a:prstGeom>
          <a:noFill/>
        </p:spPr>
        <p:txBody>
          <a:bodyPr wrap="square" rtlCol="0">
            <a:spAutoFit/>
          </a:bodyPr>
          <a:lstStyle/>
          <a:p>
            <a:pPr algn="ctr"/>
            <a:r>
              <a:rPr lang="en-US" sz="1600" b="1" i="1" dirty="0">
                <a:solidFill>
                  <a:srgbClr val="CC6600"/>
                </a:solidFill>
              </a:rPr>
              <a:t>As many as desire to make a fair shew in the flesh… </a:t>
            </a:r>
            <a:r>
              <a:rPr lang="en-US" sz="1200" b="1" dirty="0">
                <a:solidFill>
                  <a:srgbClr val="FF0000"/>
                </a:solidFill>
              </a:rPr>
              <a:t>Galatians 6:12 </a:t>
            </a:r>
            <a:endParaRPr lang="en-US" sz="1600" b="1" dirty="0">
              <a:solidFill>
                <a:srgbClr val="FF0000"/>
              </a:solidFill>
            </a:endParaRPr>
          </a:p>
        </p:txBody>
      </p:sp>
      <p:sp>
        <p:nvSpPr>
          <p:cNvPr id="23" name="TextBox 22"/>
          <p:cNvSpPr txBox="1"/>
          <p:nvPr/>
        </p:nvSpPr>
        <p:spPr>
          <a:xfrm>
            <a:off x="7054408" y="4416864"/>
            <a:ext cx="4244795" cy="830997"/>
          </a:xfrm>
          <a:prstGeom prst="rect">
            <a:avLst/>
          </a:prstGeom>
          <a:noFill/>
        </p:spPr>
        <p:txBody>
          <a:bodyPr wrap="square" rtlCol="0">
            <a:spAutoFit/>
          </a:bodyPr>
          <a:lstStyle/>
          <a:p>
            <a:pPr algn="just"/>
            <a:r>
              <a:rPr lang="en-US" sz="1600" b="1" i="1" dirty="0">
                <a:solidFill>
                  <a:srgbClr val="CC6600"/>
                </a:solidFill>
              </a:rPr>
              <a:t>God that made the world and all things therein, seeing that he is Lord of heaven and earth, dwelleth not in temples made with hands;</a:t>
            </a:r>
            <a:endParaRPr lang="en-US" sz="1600" b="1" dirty="0">
              <a:solidFill>
                <a:srgbClr val="FF0000"/>
              </a:solidFill>
            </a:endParaRPr>
          </a:p>
        </p:txBody>
      </p:sp>
      <p:sp>
        <p:nvSpPr>
          <p:cNvPr id="24" name="TextBox 23"/>
          <p:cNvSpPr txBox="1"/>
          <p:nvPr/>
        </p:nvSpPr>
        <p:spPr>
          <a:xfrm>
            <a:off x="6391839" y="1368288"/>
            <a:ext cx="5567083" cy="338554"/>
          </a:xfrm>
          <a:prstGeom prst="rect">
            <a:avLst/>
          </a:prstGeom>
          <a:noFill/>
        </p:spPr>
        <p:txBody>
          <a:bodyPr wrap="square" rtlCol="0">
            <a:spAutoFit/>
          </a:bodyPr>
          <a:lstStyle/>
          <a:p>
            <a:pPr algn="ctr"/>
            <a:r>
              <a:rPr lang="en-US" sz="1600" dirty="0"/>
              <a:t>Three basic elements of music:  Melody, Harmony, Rhythm.</a:t>
            </a:r>
          </a:p>
        </p:txBody>
      </p:sp>
      <p:sp>
        <p:nvSpPr>
          <p:cNvPr id="25" name="TextBox 24"/>
          <p:cNvSpPr txBox="1"/>
          <p:nvPr/>
        </p:nvSpPr>
        <p:spPr>
          <a:xfrm>
            <a:off x="7207621" y="1686339"/>
            <a:ext cx="1183342" cy="307777"/>
          </a:xfrm>
          <a:prstGeom prst="rect">
            <a:avLst/>
          </a:prstGeom>
          <a:noFill/>
        </p:spPr>
        <p:txBody>
          <a:bodyPr wrap="square" rtlCol="0">
            <a:spAutoFit/>
          </a:bodyPr>
          <a:lstStyle/>
          <a:p>
            <a:pPr algn="ctr"/>
            <a:r>
              <a:rPr lang="en-US" sz="1400" b="1" dirty="0"/>
              <a:t>Melody</a:t>
            </a:r>
            <a:r>
              <a:rPr lang="en-US" sz="1400" dirty="0"/>
              <a:t>…</a:t>
            </a:r>
          </a:p>
        </p:txBody>
      </p:sp>
      <p:sp>
        <p:nvSpPr>
          <p:cNvPr id="26" name="TextBox 25"/>
          <p:cNvSpPr txBox="1"/>
          <p:nvPr/>
        </p:nvSpPr>
        <p:spPr>
          <a:xfrm>
            <a:off x="8095113" y="1681020"/>
            <a:ext cx="3442454" cy="307777"/>
          </a:xfrm>
          <a:prstGeom prst="rect">
            <a:avLst/>
          </a:prstGeom>
          <a:noFill/>
        </p:spPr>
        <p:txBody>
          <a:bodyPr wrap="square" rtlCol="0">
            <a:spAutoFit/>
          </a:bodyPr>
          <a:lstStyle/>
          <a:p>
            <a:r>
              <a:rPr lang="en-US" sz="1400" dirty="0"/>
              <a:t>Influences spirit – man’s spirit / God’s Spirit</a:t>
            </a:r>
          </a:p>
        </p:txBody>
      </p:sp>
      <p:sp>
        <p:nvSpPr>
          <p:cNvPr id="27" name="TextBox 26"/>
          <p:cNvSpPr txBox="1"/>
          <p:nvPr/>
        </p:nvSpPr>
        <p:spPr>
          <a:xfrm>
            <a:off x="7335082" y="1942430"/>
            <a:ext cx="1206313" cy="307777"/>
          </a:xfrm>
          <a:prstGeom prst="rect">
            <a:avLst/>
          </a:prstGeom>
          <a:noFill/>
        </p:spPr>
        <p:txBody>
          <a:bodyPr wrap="square" rtlCol="0">
            <a:spAutoFit/>
          </a:bodyPr>
          <a:lstStyle/>
          <a:p>
            <a:r>
              <a:rPr lang="en-US" sz="1400" b="1" dirty="0"/>
              <a:t>Harmony</a:t>
            </a:r>
            <a:r>
              <a:rPr lang="en-US" sz="1400" dirty="0"/>
              <a:t>…</a:t>
            </a:r>
          </a:p>
        </p:txBody>
      </p:sp>
      <p:sp>
        <p:nvSpPr>
          <p:cNvPr id="28" name="TextBox 27"/>
          <p:cNvSpPr txBox="1"/>
          <p:nvPr/>
        </p:nvSpPr>
        <p:spPr>
          <a:xfrm>
            <a:off x="7344047" y="2223270"/>
            <a:ext cx="1136566" cy="307777"/>
          </a:xfrm>
          <a:prstGeom prst="rect">
            <a:avLst/>
          </a:prstGeom>
          <a:noFill/>
        </p:spPr>
        <p:txBody>
          <a:bodyPr wrap="square" rtlCol="0">
            <a:spAutoFit/>
          </a:bodyPr>
          <a:lstStyle/>
          <a:p>
            <a:r>
              <a:rPr lang="en-US" sz="1400" b="1" dirty="0"/>
              <a:t>Rhythm</a:t>
            </a:r>
            <a:r>
              <a:rPr lang="en-US" sz="1400" dirty="0"/>
              <a:t>…</a:t>
            </a:r>
          </a:p>
        </p:txBody>
      </p:sp>
      <p:sp>
        <p:nvSpPr>
          <p:cNvPr id="29" name="TextBox 28"/>
          <p:cNvSpPr txBox="1"/>
          <p:nvPr/>
        </p:nvSpPr>
        <p:spPr>
          <a:xfrm>
            <a:off x="8260410" y="1947471"/>
            <a:ext cx="3047439" cy="307777"/>
          </a:xfrm>
          <a:prstGeom prst="rect">
            <a:avLst/>
          </a:prstGeom>
          <a:noFill/>
        </p:spPr>
        <p:txBody>
          <a:bodyPr wrap="square" rtlCol="0">
            <a:spAutoFit/>
          </a:bodyPr>
          <a:lstStyle/>
          <a:p>
            <a:r>
              <a:rPr lang="en-US" sz="1400" dirty="0"/>
              <a:t>Influences mind – emotions, feelings</a:t>
            </a:r>
          </a:p>
        </p:txBody>
      </p:sp>
      <p:sp>
        <p:nvSpPr>
          <p:cNvPr id="30" name="TextBox 29"/>
          <p:cNvSpPr txBox="1"/>
          <p:nvPr/>
        </p:nvSpPr>
        <p:spPr>
          <a:xfrm>
            <a:off x="8185894" y="2211570"/>
            <a:ext cx="3462112" cy="307777"/>
          </a:xfrm>
          <a:prstGeom prst="rect">
            <a:avLst/>
          </a:prstGeom>
          <a:noFill/>
        </p:spPr>
        <p:txBody>
          <a:bodyPr wrap="square" rtlCol="0">
            <a:spAutoFit/>
          </a:bodyPr>
          <a:lstStyle/>
          <a:p>
            <a:r>
              <a:rPr lang="en-US" sz="1400" dirty="0"/>
              <a:t>Influences body – physical – flesh – the beat</a:t>
            </a:r>
          </a:p>
        </p:txBody>
      </p:sp>
      <p:sp>
        <p:nvSpPr>
          <p:cNvPr id="31" name="TextBox 30"/>
          <p:cNvSpPr txBox="1"/>
          <p:nvPr/>
        </p:nvSpPr>
        <p:spPr>
          <a:xfrm>
            <a:off x="7191687" y="5959754"/>
            <a:ext cx="3960415" cy="584775"/>
          </a:xfrm>
          <a:prstGeom prst="rect">
            <a:avLst/>
          </a:prstGeom>
          <a:noFill/>
        </p:spPr>
        <p:txBody>
          <a:bodyPr wrap="square" rtlCol="0">
            <a:spAutoFit/>
          </a:bodyPr>
          <a:lstStyle/>
          <a:p>
            <a:pPr algn="just"/>
            <a:r>
              <a:rPr lang="en-US" sz="1600" b="1" i="1" dirty="0">
                <a:solidFill>
                  <a:srgbClr val="CC6600"/>
                </a:solidFill>
              </a:rPr>
              <a:t>Speaking to yourselves in psalms and hymns and spiritual songs, singing and making</a:t>
            </a:r>
            <a:endParaRPr lang="en-US" sz="1600" b="1" dirty="0">
              <a:solidFill>
                <a:srgbClr val="FF0000"/>
              </a:solidFill>
            </a:endParaRPr>
          </a:p>
        </p:txBody>
      </p:sp>
      <p:sp>
        <p:nvSpPr>
          <p:cNvPr id="32" name="TextBox 31"/>
          <p:cNvSpPr txBox="1"/>
          <p:nvPr/>
        </p:nvSpPr>
        <p:spPr>
          <a:xfrm>
            <a:off x="6822861" y="5184191"/>
            <a:ext cx="4714713" cy="830997"/>
          </a:xfrm>
          <a:prstGeom prst="rect">
            <a:avLst/>
          </a:prstGeom>
          <a:noFill/>
        </p:spPr>
        <p:txBody>
          <a:bodyPr wrap="square" rtlCol="0">
            <a:spAutoFit/>
          </a:bodyPr>
          <a:lstStyle/>
          <a:p>
            <a:pPr algn="just"/>
            <a:r>
              <a:rPr lang="en-US" sz="1600" b="1" i="1" dirty="0">
                <a:solidFill>
                  <a:srgbClr val="CC6600"/>
                </a:solidFill>
              </a:rPr>
              <a:t>Neither is worshipped with men's hands, as though he needed any thing, seeing he giveth to all life, and breath, and all things; </a:t>
            </a:r>
            <a:r>
              <a:rPr lang="en-US" sz="1200" b="1" dirty="0">
                <a:solidFill>
                  <a:srgbClr val="FF0000"/>
                </a:solidFill>
              </a:rPr>
              <a:t>Acts 17:24,25</a:t>
            </a:r>
            <a:endParaRPr lang="en-US" dirty="0"/>
          </a:p>
        </p:txBody>
      </p:sp>
      <p:sp>
        <p:nvSpPr>
          <p:cNvPr id="33" name="TextBox 32"/>
          <p:cNvSpPr txBox="1"/>
          <p:nvPr/>
        </p:nvSpPr>
        <p:spPr>
          <a:xfrm>
            <a:off x="10600774" y="6205002"/>
            <a:ext cx="811307" cy="338554"/>
          </a:xfrm>
          <a:prstGeom prst="rect">
            <a:avLst/>
          </a:prstGeom>
          <a:noFill/>
        </p:spPr>
        <p:txBody>
          <a:bodyPr wrap="square" rtlCol="0">
            <a:spAutoFit/>
          </a:bodyPr>
          <a:lstStyle/>
          <a:p>
            <a:r>
              <a:rPr lang="en-US" sz="1600" b="1" i="1" dirty="0">
                <a:solidFill>
                  <a:srgbClr val="CC6600"/>
                </a:solidFill>
              </a:rPr>
              <a:t>melody</a:t>
            </a:r>
            <a:endParaRPr lang="en-US" b="1" i="1" dirty="0">
              <a:solidFill>
                <a:srgbClr val="CC6600"/>
              </a:solidFill>
            </a:endParaRPr>
          </a:p>
        </p:txBody>
      </p:sp>
      <p:sp>
        <p:nvSpPr>
          <p:cNvPr id="34" name="TextBox 33"/>
          <p:cNvSpPr txBox="1"/>
          <p:nvPr/>
        </p:nvSpPr>
        <p:spPr>
          <a:xfrm>
            <a:off x="7176602" y="6457652"/>
            <a:ext cx="4024434" cy="338554"/>
          </a:xfrm>
          <a:prstGeom prst="rect">
            <a:avLst/>
          </a:prstGeom>
          <a:noFill/>
        </p:spPr>
        <p:txBody>
          <a:bodyPr wrap="square" rtlCol="0">
            <a:spAutoFit/>
          </a:bodyPr>
          <a:lstStyle/>
          <a:p>
            <a:pPr algn="ctr"/>
            <a:r>
              <a:rPr lang="en-US" sz="1600" b="1" i="1" dirty="0">
                <a:solidFill>
                  <a:srgbClr val="CC6600"/>
                </a:solidFill>
              </a:rPr>
              <a:t>in your heart to the Lord.  </a:t>
            </a:r>
            <a:r>
              <a:rPr lang="en-US" sz="1100" b="1" dirty="0">
                <a:solidFill>
                  <a:srgbClr val="FF0000"/>
                </a:solidFill>
              </a:rPr>
              <a:t>Ephesians 5:19</a:t>
            </a:r>
            <a:endParaRPr lang="en-US" dirty="0"/>
          </a:p>
        </p:txBody>
      </p:sp>
      <p:pic>
        <p:nvPicPr>
          <p:cNvPr id="1026" name="Picture 2" descr="Praise And Worship Team Our worship 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08" y="190718"/>
            <a:ext cx="1182446" cy="733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our choirs &amp; praise dance team to higher &amp; higher levels of min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424" y="157521"/>
            <a:ext cx="1208338" cy="773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ditional Gal Pals: Cute Christian Songs for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5805" y="92458"/>
            <a:ext cx="619418" cy="8934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se1.mm.bing.net/th?id=OIP.M266978f816f99a7164b52be2a0cebbeco0&amp;pid=15.1&amp;P=0&amp;w=300&amp;h=300"/>
          <p:cNvPicPr>
            <a:picLocks noChangeAspect="1" noChangeArrowheads="1"/>
          </p:cNvPicPr>
          <p:nvPr/>
        </p:nvPicPr>
        <p:blipFill rotWithShape="1">
          <a:blip r:embed="rId5">
            <a:extLst>
              <a:ext uri="{28A0092B-C50C-407E-A947-70E740481C1C}">
                <a14:useLocalDpi xmlns:a14="http://schemas.microsoft.com/office/drawing/2010/main" val="0"/>
              </a:ext>
            </a:extLst>
          </a:blip>
          <a:srcRect l="2250" t="8968" r="5904" b="11703"/>
          <a:stretch/>
        </p:blipFill>
        <p:spPr bwMode="auto">
          <a:xfrm>
            <a:off x="8677448" y="73101"/>
            <a:ext cx="1032313" cy="98341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648576" y="5700299"/>
            <a:ext cx="4850834" cy="1077218"/>
          </a:xfrm>
          <a:prstGeom prst="rect">
            <a:avLst/>
          </a:prstGeom>
          <a:noFill/>
        </p:spPr>
        <p:txBody>
          <a:bodyPr wrap="square" rtlCol="0">
            <a:spAutoFit/>
          </a:bodyPr>
          <a:lstStyle/>
          <a:p>
            <a:pPr algn="just"/>
            <a:r>
              <a:rPr lang="en-US" sz="1600" b="1" i="1" dirty="0">
                <a:solidFill>
                  <a:srgbClr val="CC6600"/>
                </a:solidFill>
              </a:rPr>
              <a:t>That at what time ye hear the sound of the cornet, flute, harp, sackbut, psaltery, dulcimer, and all kinds of musick, ye fall down and worship the golden image that Nebuchadnezzar the king hath set up: </a:t>
            </a:r>
            <a:r>
              <a:rPr lang="en-US" sz="1200" b="1" dirty="0">
                <a:solidFill>
                  <a:srgbClr val="FF0000"/>
                </a:solidFill>
              </a:rPr>
              <a:t>Daniel 3:5</a:t>
            </a:r>
            <a:endParaRPr lang="en-US" sz="1600" b="1" dirty="0">
              <a:solidFill>
                <a:srgbClr val="FF0000"/>
              </a:solidFill>
            </a:endParaRPr>
          </a:p>
        </p:txBody>
      </p:sp>
      <p:sp>
        <p:nvSpPr>
          <p:cNvPr id="40" name="TextBox 39"/>
          <p:cNvSpPr txBox="1"/>
          <p:nvPr/>
        </p:nvSpPr>
        <p:spPr>
          <a:xfrm>
            <a:off x="914404" y="5366265"/>
            <a:ext cx="4482353" cy="338554"/>
          </a:xfrm>
          <a:prstGeom prst="rect">
            <a:avLst/>
          </a:prstGeom>
          <a:noFill/>
        </p:spPr>
        <p:txBody>
          <a:bodyPr wrap="square" rtlCol="0">
            <a:spAutoFit/>
          </a:bodyPr>
          <a:lstStyle/>
          <a:p>
            <a:r>
              <a:rPr lang="en-US" sz="1600" dirty="0"/>
              <a:t>Satan says: </a:t>
            </a:r>
            <a:r>
              <a:rPr lang="en-US" sz="1600" b="1" i="1" dirty="0">
                <a:solidFill>
                  <a:srgbClr val="CC6600"/>
                </a:solidFill>
              </a:rPr>
              <a:t>I will be like the most High.  </a:t>
            </a:r>
            <a:r>
              <a:rPr lang="en-US" sz="1200" b="1" dirty="0">
                <a:solidFill>
                  <a:srgbClr val="FF0000"/>
                </a:solidFill>
              </a:rPr>
              <a:t>Isaiah 14:14</a:t>
            </a:r>
            <a:endParaRPr lang="en-US" b="1" dirty="0">
              <a:solidFill>
                <a:srgbClr val="FF0000"/>
              </a:solidFill>
            </a:endParaRPr>
          </a:p>
        </p:txBody>
      </p:sp>
      <p:sp>
        <p:nvSpPr>
          <p:cNvPr id="41" name="TextBox 40"/>
          <p:cNvSpPr txBox="1"/>
          <p:nvPr/>
        </p:nvSpPr>
        <p:spPr>
          <a:xfrm>
            <a:off x="154879" y="5777243"/>
            <a:ext cx="1426104" cy="923330"/>
          </a:xfrm>
          <a:prstGeom prst="rect">
            <a:avLst/>
          </a:prstGeom>
          <a:noFill/>
          <a:ln w="12700">
            <a:solidFill>
              <a:schemeClr val="tx1"/>
            </a:solidFill>
          </a:ln>
          <a:effectLst>
            <a:glow rad="101600">
              <a:schemeClr val="accent2">
                <a:satMod val="175000"/>
                <a:alpha val="40000"/>
              </a:schemeClr>
            </a:glow>
          </a:effectLst>
        </p:spPr>
        <p:txBody>
          <a:bodyPr wrap="square" rtlCol="0">
            <a:spAutoFit/>
          </a:bodyPr>
          <a:lstStyle/>
          <a:p>
            <a:pPr algn="ctr"/>
            <a:r>
              <a:rPr lang="en-US" sz="1600" b="1" dirty="0"/>
              <a:t>NOTE</a:t>
            </a:r>
            <a:r>
              <a:rPr lang="en-US" dirty="0"/>
              <a:t>: </a:t>
            </a:r>
          </a:p>
          <a:p>
            <a:pPr algn="ctr"/>
            <a:r>
              <a:rPr lang="en-US" dirty="0"/>
              <a:t>…</a:t>
            </a:r>
            <a:r>
              <a:rPr lang="en-US" b="1" i="1" dirty="0">
                <a:solidFill>
                  <a:srgbClr val="CC6600"/>
                </a:solidFill>
              </a:rPr>
              <a:t>all kinds of musick</a:t>
            </a:r>
            <a:endParaRPr lang="en-US" dirty="0"/>
          </a:p>
        </p:txBody>
      </p:sp>
      <p:pic>
        <p:nvPicPr>
          <p:cNvPr id="1034" name="Picture 10" descr="http://www.publicdomainpictures.net/pictures/60000/velka/treble-clef-clipart.jpg"/>
          <p:cNvPicPr>
            <a:picLocks noChangeAspect="1" noChangeArrowheads="1"/>
          </p:cNvPicPr>
          <p:nvPr/>
        </p:nvPicPr>
        <p:blipFill rotWithShape="1">
          <a:blip r:embed="rId6">
            <a:extLst>
              <a:ext uri="{28A0092B-C50C-407E-A947-70E740481C1C}">
                <a14:useLocalDpi xmlns:a14="http://schemas.microsoft.com/office/drawing/2010/main" val="0"/>
              </a:ext>
            </a:extLst>
          </a:blip>
          <a:srcRect l="31085" t="7231" r="30147" b="6713"/>
          <a:stretch/>
        </p:blipFill>
        <p:spPr bwMode="auto">
          <a:xfrm>
            <a:off x="5851382" y="1354139"/>
            <a:ext cx="378110" cy="134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501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1500" fill="hold"/>
                                        <p:tgtEl>
                                          <p:spTgt spid="1026"/>
                                        </p:tgtEl>
                                        <p:attrNameLst>
                                          <p:attrName>ppt_x</p:attrName>
                                        </p:attrNameLst>
                                      </p:cBhvr>
                                      <p:tavLst>
                                        <p:tav tm="0">
                                          <p:val>
                                            <p:strVal val="1+#ppt_w/2"/>
                                          </p:val>
                                        </p:tav>
                                        <p:tav tm="100000">
                                          <p:val>
                                            <p:strVal val="#ppt_x"/>
                                          </p:val>
                                        </p:tav>
                                      </p:tavLst>
                                    </p:anim>
                                    <p:anim calcmode="lin" valueType="num">
                                      <p:cBhvr additive="base">
                                        <p:cTn id="14" dur="1500" fill="hold"/>
                                        <p:tgtEl>
                                          <p:spTgt spid="102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1500" fill="hold"/>
                                        <p:tgtEl>
                                          <p:spTgt spid="1028"/>
                                        </p:tgtEl>
                                        <p:attrNameLst>
                                          <p:attrName>ppt_x</p:attrName>
                                        </p:attrNameLst>
                                      </p:cBhvr>
                                      <p:tavLst>
                                        <p:tav tm="0">
                                          <p:val>
                                            <p:strVal val="1+#ppt_w/2"/>
                                          </p:val>
                                        </p:tav>
                                        <p:tav tm="100000">
                                          <p:val>
                                            <p:strVal val="#ppt_x"/>
                                          </p:val>
                                        </p:tav>
                                      </p:tavLst>
                                    </p:anim>
                                    <p:anim calcmode="lin" valueType="num">
                                      <p:cBhvr additive="base">
                                        <p:cTn id="18" dur="1500" fill="hold"/>
                                        <p:tgtEl>
                                          <p:spTgt spid="102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 calcmode="lin" valueType="num">
                                      <p:cBhvr additive="base">
                                        <p:cTn id="21" dur="1500" fill="hold"/>
                                        <p:tgtEl>
                                          <p:spTgt spid="1032"/>
                                        </p:tgtEl>
                                        <p:attrNameLst>
                                          <p:attrName>ppt_x</p:attrName>
                                        </p:attrNameLst>
                                      </p:cBhvr>
                                      <p:tavLst>
                                        <p:tav tm="0">
                                          <p:val>
                                            <p:strVal val="0-#ppt_w/2"/>
                                          </p:val>
                                        </p:tav>
                                        <p:tav tm="100000">
                                          <p:val>
                                            <p:strVal val="#ppt_x"/>
                                          </p:val>
                                        </p:tav>
                                      </p:tavLst>
                                    </p:anim>
                                    <p:anim calcmode="lin" valueType="num">
                                      <p:cBhvr additive="base">
                                        <p:cTn id="22" dur="1500" fill="hold"/>
                                        <p:tgtEl>
                                          <p:spTgt spid="103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1500" fill="hold"/>
                                        <p:tgtEl>
                                          <p:spTgt spid="1030"/>
                                        </p:tgtEl>
                                        <p:attrNameLst>
                                          <p:attrName>ppt_x</p:attrName>
                                        </p:attrNameLst>
                                      </p:cBhvr>
                                      <p:tavLst>
                                        <p:tav tm="0">
                                          <p:val>
                                            <p:strVal val="0-#ppt_w/2"/>
                                          </p:val>
                                        </p:tav>
                                        <p:tav tm="100000">
                                          <p:val>
                                            <p:strVal val="#ppt_x"/>
                                          </p:val>
                                        </p:tav>
                                      </p:tavLst>
                                    </p:anim>
                                    <p:anim calcmode="lin" valueType="num">
                                      <p:cBhvr additive="base">
                                        <p:cTn id="26" dur="1500" fill="hold"/>
                                        <p:tgtEl>
                                          <p:spTgt spid="1030"/>
                                        </p:tgtEl>
                                        <p:attrNameLst>
                                          <p:attrName>ppt_y</p:attrName>
                                        </p:attrNameLst>
                                      </p:cBhvr>
                                      <p:tavLst>
                                        <p:tav tm="0">
                                          <p:val>
                                            <p:strVal val="#ppt_y"/>
                                          </p:val>
                                        </p:tav>
                                        <p:tav tm="100000">
                                          <p:val>
                                            <p:strVal val="#ppt_y"/>
                                          </p:val>
                                        </p:tav>
                                      </p:tavLst>
                                    </p:anim>
                                  </p:childTnLst>
                                </p:cTn>
                              </p:par>
                              <p:par>
                                <p:cTn id="27" presetID="45"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fade">
                                      <p:cBhvr>
                                        <p:cTn id="29" dur="2000"/>
                                        <p:tgtEl>
                                          <p:spTgt spid="1034"/>
                                        </p:tgtEl>
                                      </p:cBhvr>
                                    </p:animEffect>
                                    <p:anim calcmode="lin" valueType="num">
                                      <p:cBhvr>
                                        <p:cTn id="30" dur="2000" fill="hold"/>
                                        <p:tgtEl>
                                          <p:spTgt spid="1034"/>
                                        </p:tgtEl>
                                        <p:attrNameLst>
                                          <p:attrName>ppt_w</p:attrName>
                                        </p:attrNameLst>
                                      </p:cBhvr>
                                      <p:tavLst>
                                        <p:tav tm="0" fmla="#ppt_w*sin(2.5*pi*$)">
                                          <p:val>
                                            <p:fltVal val="0"/>
                                          </p:val>
                                        </p:tav>
                                        <p:tav tm="100000">
                                          <p:val>
                                            <p:fltVal val="1"/>
                                          </p:val>
                                        </p:tav>
                                      </p:tavLst>
                                    </p:anim>
                                    <p:anim calcmode="lin" valueType="num">
                                      <p:cBhvr>
                                        <p:cTn id="31"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up)">
                                      <p:cBhvr>
                                        <p:cTn id="61" dur="20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2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2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2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2000" fill="hold"/>
                                        <p:tgtEl>
                                          <p:spTgt spid="40"/>
                                        </p:tgtEl>
                                        <p:attrNameLst>
                                          <p:attrName>ppt_w</p:attrName>
                                        </p:attrNameLst>
                                      </p:cBhvr>
                                      <p:tavLst>
                                        <p:tav tm="0">
                                          <p:val>
                                            <p:fltVal val="0"/>
                                          </p:val>
                                        </p:tav>
                                        <p:tav tm="100000">
                                          <p:val>
                                            <p:strVal val="#ppt_w"/>
                                          </p:val>
                                        </p:tav>
                                      </p:tavLst>
                                    </p:anim>
                                    <p:anim calcmode="lin" valueType="num">
                                      <p:cBhvr>
                                        <p:cTn id="82" dur="2000" fill="hold"/>
                                        <p:tgtEl>
                                          <p:spTgt spid="40"/>
                                        </p:tgtEl>
                                        <p:attrNameLst>
                                          <p:attrName>ppt_h</p:attrName>
                                        </p:attrNameLst>
                                      </p:cBhvr>
                                      <p:tavLst>
                                        <p:tav tm="0">
                                          <p:val>
                                            <p:fltVal val="0"/>
                                          </p:val>
                                        </p:tav>
                                        <p:tav tm="100000">
                                          <p:val>
                                            <p:strVal val="#ppt_h"/>
                                          </p:val>
                                        </p:tav>
                                      </p:tavLst>
                                    </p:anim>
                                    <p:animEffect transition="in" filter="fade">
                                      <p:cBhvr>
                                        <p:cTn id="83" dur="20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2000" fill="hold"/>
                                        <p:tgtEl>
                                          <p:spTgt spid="38"/>
                                        </p:tgtEl>
                                        <p:attrNameLst>
                                          <p:attrName>ppt_w</p:attrName>
                                        </p:attrNameLst>
                                      </p:cBhvr>
                                      <p:tavLst>
                                        <p:tav tm="0">
                                          <p:val>
                                            <p:fltVal val="0"/>
                                          </p:val>
                                        </p:tav>
                                        <p:tav tm="100000">
                                          <p:val>
                                            <p:strVal val="#ppt_w"/>
                                          </p:val>
                                        </p:tav>
                                      </p:tavLst>
                                    </p:anim>
                                    <p:anim calcmode="lin" valueType="num">
                                      <p:cBhvr>
                                        <p:cTn id="89" dur="2000" fill="hold"/>
                                        <p:tgtEl>
                                          <p:spTgt spid="38"/>
                                        </p:tgtEl>
                                        <p:attrNameLst>
                                          <p:attrName>ppt_h</p:attrName>
                                        </p:attrNameLst>
                                      </p:cBhvr>
                                      <p:tavLst>
                                        <p:tav tm="0">
                                          <p:val>
                                            <p:fltVal val="0"/>
                                          </p:val>
                                        </p:tav>
                                        <p:tav tm="100000">
                                          <p:val>
                                            <p:strVal val="#ppt_h"/>
                                          </p:val>
                                        </p:tav>
                                      </p:tavLst>
                                    </p:anim>
                                    <p:animEffect transition="in" filter="fade">
                                      <p:cBhvr>
                                        <p:cTn id="90" dur="2000"/>
                                        <p:tgtEl>
                                          <p:spTgt spid="38"/>
                                        </p:tgtEl>
                                      </p:cBhvr>
                                    </p:animEffect>
                                  </p:childTnLst>
                                </p:cTn>
                              </p:par>
                            </p:childTnLst>
                          </p:cTn>
                        </p:par>
                        <p:par>
                          <p:cTn id="91" fill="hold">
                            <p:stCondLst>
                              <p:cond delay="2000"/>
                            </p:stCondLst>
                            <p:childTnLst>
                              <p:par>
                                <p:cTn id="92" presetID="31" presetClass="entr" presetSubtype="0" fill="hold" grpId="0" nodeType="afterEffect">
                                  <p:stCondLst>
                                    <p:cond delay="500"/>
                                  </p:stCondLst>
                                  <p:childTnLst>
                                    <p:set>
                                      <p:cBhvr>
                                        <p:cTn id="93" dur="1" fill="hold">
                                          <p:stCondLst>
                                            <p:cond delay="0"/>
                                          </p:stCondLst>
                                        </p:cTn>
                                        <p:tgtEl>
                                          <p:spTgt spid="41"/>
                                        </p:tgtEl>
                                        <p:attrNameLst>
                                          <p:attrName>style.visibility</p:attrName>
                                        </p:attrNameLst>
                                      </p:cBhvr>
                                      <p:to>
                                        <p:strVal val="visible"/>
                                      </p:to>
                                    </p:set>
                                    <p:anim calcmode="lin" valueType="num">
                                      <p:cBhvr>
                                        <p:cTn id="94" dur="2000" fill="hold"/>
                                        <p:tgtEl>
                                          <p:spTgt spid="41"/>
                                        </p:tgtEl>
                                        <p:attrNameLst>
                                          <p:attrName>ppt_w</p:attrName>
                                        </p:attrNameLst>
                                      </p:cBhvr>
                                      <p:tavLst>
                                        <p:tav tm="0">
                                          <p:val>
                                            <p:fltVal val="0"/>
                                          </p:val>
                                        </p:tav>
                                        <p:tav tm="100000">
                                          <p:val>
                                            <p:strVal val="#ppt_w"/>
                                          </p:val>
                                        </p:tav>
                                      </p:tavLst>
                                    </p:anim>
                                    <p:anim calcmode="lin" valueType="num">
                                      <p:cBhvr>
                                        <p:cTn id="95" dur="2000" fill="hold"/>
                                        <p:tgtEl>
                                          <p:spTgt spid="41"/>
                                        </p:tgtEl>
                                        <p:attrNameLst>
                                          <p:attrName>ppt_h</p:attrName>
                                        </p:attrNameLst>
                                      </p:cBhvr>
                                      <p:tavLst>
                                        <p:tav tm="0">
                                          <p:val>
                                            <p:fltVal val="0"/>
                                          </p:val>
                                        </p:tav>
                                        <p:tav tm="100000">
                                          <p:val>
                                            <p:strVal val="#ppt_h"/>
                                          </p:val>
                                        </p:tav>
                                      </p:tavLst>
                                    </p:anim>
                                    <p:anim calcmode="lin" valueType="num">
                                      <p:cBhvr>
                                        <p:cTn id="96" dur="2000" fill="hold"/>
                                        <p:tgtEl>
                                          <p:spTgt spid="41"/>
                                        </p:tgtEl>
                                        <p:attrNameLst>
                                          <p:attrName>style.rotation</p:attrName>
                                        </p:attrNameLst>
                                      </p:cBhvr>
                                      <p:tavLst>
                                        <p:tav tm="0">
                                          <p:val>
                                            <p:fltVal val="90"/>
                                          </p:val>
                                        </p:tav>
                                        <p:tav tm="100000">
                                          <p:val>
                                            <p:fltVal val="0"/>
                                          </p:val>
                                        </p:tav>
                                      </p:tavLst>
                                    </p:anim>
                                    <p:animEffect transition="in" filter="fade">
                                      <p:cBhvr>
                                        <p:cTn id="97" dur="20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wipe(left)">
                                      <p:cBhvr>
                                        <p:cTn id="102" dur="2000"/>
                                        <p:tgtEl>
                                          <p:spTgt spid="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2000" fill="hold"/>
                                        <p:tgtEl>
                                          <p:spTgt spid="24"/>
                                        </p:tgtEl>
                                        <p:attrNameLst>
                                          <p:attrName>ppt_w</p:attrName>
                                        </p:attrNameLst>
                                      </p:cBhvr>
                                      <p:tavLst>
                                        <p:tav tm="0">
                                          <p:val>
                                            <p:fltVal val="0"/>
                                          </p:val>
                                        </p:tav>
                                        <p:tav tm="100000">
                                          <p:val>
                                            <p:strVal val="#ppt_w"/>
                                          </p:val>
                                        </p:tav>
                                      </p:tavLst>
                                    </p:anim>
                                    <p:anim calcmode="lin" valueType="num">
                                      <p:cBhvr>
                                        <p:cTn id="108" dur="2000" fill="hold"/>
                                        <p:tgtEl>
                                          <p:spTgt spid="24"/>
                                        </p:tgtEl>
                                        <p:attrNameLst>
                                          <p:attrName>ppt_h</p:attrName>
                                        </p:attrNameLst>
                                      </p:cBhvr>
                                      <p:tavLst>
                                        <p:tav tm="0">
                                          <p:val>
                                            <p:fltVal val="0"/>
                                          </p:val>
                                        </p:tav>
                                        <p:tav tm="100000">
                                          <p:val>
                                            <p:strVal val="#ppt_h"/>
                                          </p:val>
                                        </p:tav>
                                      </p:tavLst>
                                    </p:anim>
                                    <p:animEffect transition="in" filter="fade">
                                      <p:cBhvr>
                                        <p:cTn id="109" dur="2000"/>
                                        <p:tgtEl>
                                          <p:spTgt spid="24"/>
                                        </p:tgtEl>
                                      </p:cBhvr>
                                    </p:animEffect>
                                  </p:childTnLst>
                                </p:cTn>
                              </p:par>
                            </p:childTnLst>
                          </p:cTn>
                        </p:par>
                        <p:par>
                          <p:cTn id="110" fill="hold">
                            <p:stCondLst>
                              <p:cond delay="2000"/>
                            </p:stCondLst>
                            <p:childTnLst>
                              <p:par>
                                <p:cTn id="111" presetID="22" presetClass="entr" presetSubtype="1"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up)">
                                      <p:cBhvr>
                                        <p:cTn id="113" dur="1500"/>
                                        <p:tgtEl>
                                          <p:spTgt spid="25"/>
                                        </p:tgtEl>
                                      </p:cBhvr>
                                    </p:animEffect>
                                  </p:childTnLst>
                                </p:cTn>
                              </p:par>
                            </p:childTnLst>
                          </p:cTn>
                        </p:par>
                        <p:par>
                          <p:cTn id="114" fill="hold">
                            <p:stCondLst>
                              <p:cond delay="3500"/>
                            </p:stCondLst>
                            <p:childTnLst>
                              <p:par>
                                <p:cTn id="115" presetID="22" presetClass="entr" presetSubtype="1"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wipe(up)">
                                      <p:cBhvr>
                                        <p:cTn id="117" dur="1500"/>
                                        <p:tgtEl>
                                          <p:spTgt spid="27"/>
                                        </p:tgtEl>
                                      </p:cBhvr>
                                    </p:animEffect>
                                  </p:childTnLst>
                                </p:cTn>
                              </p:par>
                            </p:childTnLst>
                          </p:cTn>
                        </p:par>
                        <p:par>
                          <p:cTn id="118" fill="hold">
                            <p:stCondLst>
                              <p:cond delay="5000"/>
                            </p:stCondLst>
                            <p:childTnLst>
                              <p:par>
                                <p:cTn id="119" presetID="22" presetClass="entr" presetSubtype="1"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up)">
                                      <p:cBhvr>
                                        <p:cTn id="121" dur="1500"/>
                                        <p:tgtEl>
                                          <p:spTgt spid="2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left)">
                                      <p:cBhvr>
                                        <p:cTn id="126" dur="1750"/>
                                        <p:tgtEl>
                                          <p:spTgt spid="26"/>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wipe(left)">
                                      <p:cBhvr>
                                        <p:cTn id="131" dur="1750"/>
                                        <p:tgtEl>
                                          <p:spTgt spid="29"/>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left)">
                                      <p:cBhvr>
                                        <p:cTn id="136" dur="1750"/>
                                        <p:tgtEl>
                                          <p:spTgt spid="30"/>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9"/>
                                        </p:tgtEl>
                                        <p:attrNameLst>
                                          <p:attrName>style.visibility</p:attrName>
                                        </p:attrNameLst>
                                      </p:cBhvr>
                                      <p:to>
                                        <p:strVal val="visible"/>
                                      </p:to>
                                    </p:set>
                                    <p:anim calcmode="lin" valueType="num">
                                      <p:cBhvr>
                                        <p:cTn id="141" dur="2000" fill="hold"/>
                                        <p:tgtEl>
                                          <p:spTgt spid="19"/>
                                        </p:tgtEl>
                                        <p:attrNameLst>
                                          <p:attrName>ppt_w</p:attrName>
                                        </p:attrNameLst>
                                      </p:cBhvr>
                                      <p:tavLst>
                                        <p:tav tm="0">
                                          <p:val>
                                            <p:fltVal val="0"/>
                                          </p:val>
                                        </p:tav>
                                        <p:tav tm="100000">
                                          <p:val>
                                            <p:strVal val="#ppt_w"/>
                                          </p:val>
                                        </p:tav>
                                      </p:tavLst>
                                    </p:anim>
                                    <p:anim calcmode="lin" valueType="num">
                                      <p:cBhvr>
                                        <p:cTn id="142" dur="2000" fill="hold"/>
                                        <p:tgtEl>
                                          <p:spTgt spid="19"/>
                                        </p:tgtEl>
                                        <p:attrNameLst>
                                          <p:attrName>ppt_h</p:attrName>
                                        </p:attrNameLst>
                                      </p:cBhvr>
                                      <p:tavLst>
                                        <p:tav tm="0">
                                          <p:val>
                                            <p:fltVal val="0"/>
                                          </p:val>
                                        </p:tav>
                                        <p:tav tm="100000">
                                          <p:val>
                                            <p:strVal val="#ppt_h"/>
                                          </p:val>
                                        </p:tav>
                                      </p:tavLst>
                                    </p:anim>
                                    <p:animEffect transition="in" filter="fade">
                                      <p:cBhvr>
                                        <p:cTn id="143" dur="2000"/>
                                        <p:tgtEl>
                                          <p:spTgt spid="19"/>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20"/>
                                        </p:tgtEl>
                                        <p:attrNameLst>
                                          <p:attrName>style.visibility</p:attrName>
                                        </p:attrNameLst>
                                      </p:cBhvr>
                                      <p:to>
                                        <p:strVal val="visible"/>
                                      </p:to>
                                    </p:set>
                                    <p:anim calcmode="lin" valueType="num">
                                      <p:cBhvr>
                                        <p:cTn id="148" dur="2000" fill="hold"/>
                                        <p:tgtEl>
                                          <p:spTgt spid="20"/>
                                        </p:tgtEl>
                                        <p:attrNameLst>
                                          <p:attrName>ppt_w</p:attrName>
                                        </p:attrNameLst>
                                      </p:cBhvr>
                                      <p:tavLst>
                                        <p:tav tm="0">
                                          <p:val>
                                            <p:fltVal val="0"/>
                                          </p:val>
                                        </p:tav>
                                        <p:tav tm="100000">
                                          <p:val>
                                            <p:strVal val="#ppt_w"/>
                                          </p:val>
                                        </p:tav>
                                      </p:tavLst>
                                    </p:anim>
                                    <p:anim calcmode="lin" valueType="num">
                                      <p:cBhvr>
                                        <p:cTn id="149" dur="2000" fill="hold"/>
                                        <p:tgtEl>
                                          <p:spTgt spid="20"/>
                                        </p:tgtEl>
                                        <p:attrNameLst>
                                          <p:attrName>ppt_h</p:attrName>
                                        </p:attrNameLst>
                                      </p:cBhvr>
                                      <p:tavLst>
                                        <p:tav tm="0">
                                          <p:val>
                                            <p:fltVal val="0"/>
                                          </p:val>
                                        </p:tav>
                                        <p:tav tm="100000">
                                          <p:val>
                                            <p:strVal val="#ppt_h"/>
                                          </p:val>
                                        </p:tav>
                                      </p:tavLst>
                                    </p:anim>
                                    <p:animEffect transition="in" filter="fade">
                                      <p:cBhvr>
                                        <p:cTn id="150" dur="2000"/>
                                        <p:tgtEl>
                                          <p:spTgt spid="20"/>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21"/>
                                        </p:tgtEl>
                                        <p:attrNameLst>
                                          <p:attrName>style.visibility</p:attrName>
                                        </p:attrNameLst>
                                      </p:cBhvr>
                                      <p:to>
                                        <p:strVal val="visible"/>
                                      </p:to>
                                    </p:set>
                                    <p:anim calcmode="lin" valueType="num">
                                      <p:cBhvr>
                                        <p:cTn id="155" dur="2000" fill="hold"/>
                                        <p:tgtEl>
                                          <p:spTgt spid="21"/>
                                        </p:tgtEl>
                                        <p:attrNameLst>
                                          <p:attrName>ppt_w</p:attrName>
                                        </p:attrNameLst>
                                      </p:cBhvr>
                                      <p:tavLst>
                                        <p:tav tm="0">
                                          <p:val>
                                            <p:fltVal val="0"/>
                                          </p:val>
                                        </p:tav>
                                        <p:tav tm="100000">
                                          <p:val>
                                            <p:strVal val="#ppt_w"/>
                                          </p:val>
                                        </p:tav>
                                      </p:tavLst>
                                    </p:anim>
                                    <p:anim calcmode="lin" valueType="num">
                                      <p:cBhvr>
                                        <p:cTn id="156" dur="2000" fill="hold"/>
                                        <p:tgtEl>
                                          <p:spTgt spid="21"/>
                                        </p:tgtEl>
                                        <p:attrNameLst>
                                          <p:attrName>ppt_h</p:attrName>
                                        </p:attrNameLst>
                                      </p:cBhvr>
                                      <p:tavLst>
                                        <p:tav tm="0">
                                          <p:val>
                                            <p:fltVal val="0"/>
                                          </p:val>
                                        </p:tav>
                                        <p:tav tm="100000">
                                          <p:val>
                                            <p:strVal val="#ppt_h"/>
                                          </p:val>
                                        </p:tav>
                                      </p:tavLst>
                                    </p:anim>
                                    <p:animEffect transition="in" filter="fade">
                                      <p:cBhvr>
                                        <p:cTn id="157" dur="2000"/>
                                        <p:tgtEl>
                                          <p:spTgt spid="21"/>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22"/>
                                        </p:tgtEl>
                                        <p:attrNameLst>
                                          <p:attrName>style.visibility</p:attrName>
                                        </p:attrNameLst>
                                      </p:cBhvr>
                                      <p:to>
                                        <p:strVal val="visible"/>
                                      </p:to>
                                    </p:set>
                                    <p:anim calcmode="lin" valueType="num">
                                      <p:cBhvr>
                                        <p:cTn id="162" dur="2000" fill="hold"/>
                                        <p:tgtEl>
                                          <p:spTgt spid="22"/>
                                        </p:tgtEl>
                                        <p:attrNameLst>
                                          <p:attrName>ppt_w</p:attrName>
                                        </p:attrNameLst>
                                      </p:cBhvr>
                                      <p:tavLst>
                                        <p:tav tm="0">
                                          <p:val>
                                            <p:fltVal val="0"/>
                                          </p:val>
                                        </p:tav>
                                        <p:tav tm="100000">
                                          <p:val>
                                            <p:strVal val="#ppt_w"/>
                                          </p:val>
                                        </p:tav>
                                      </p:tavLst>
                                    </p:anim>
                                    <p:anim calcmode="lin" valueType="num">
                                      <p:cBhvr>
                                        <p:cTn id="163" dur="2000" fill="hold"/>
                                        <p:tgtEl>
                                          <p:spTgt spid="22"/>
                                        </p:tgtEl>
                                        <p:attrNameLst>
                                          <p:attrName>ppt_h</p:attrName>
                                        </p:attrNameLst>
                                      </p:cBhvr>
                                      <p:tavLst>
                                        <p:tav tm="0">
                                          <p:val>
                                            <p:fltVal val="0"/>
                                          </p:val>
                                        </p:tav>
                                        <p:tav tm="100000">
                                          <p:val>
                                            <p:strVal val="#ppt_h"/>
                                          </p:val>
                                        </p:tav>
                                      </p:tavLst>
                                    </p:anim>
                                    <p:animEffect transition="in" filter="fade">
                                      <p:cBhvr>
                                        <p:cTn id="164" dur="2000"/>
                                        <p:tgtEl>
                                          <p:spTgt spid="22"/>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3"/>
                                        </p:tgtEl>
                                        <p:attrNameLst>
                                          <p:attrName>style.visibility</p:attrName>
                                        </p:attrNameLst>
                                      </p:cBhvr>
                                      <p:to>
                                        <p:strVal val="visible"/>
                                      </p:to>
                                    </p:set>
                                    <p:anim calcmode="lin" valueType="num">
                                      <p:cBhvr>
                                        <p:cTn id="169" dur="2000" fill="hold"/>
                                        <p:tgtEl>
                                          <p:spTgt spid="23"/>
                                        </p:tgtEl>
                                        <p:attrNameLst>
                                          <p:attrName>ppt_w</p:attrName>
                                        </p:attrNameLst>
                                      </p:cBhvr>
                                      <p:tavLst>
                                        <p:tav tm="0">
                                          <p:val>
                                            <p:fltVal val="0"/>
                                          </p:val>
                                        </p:tav>
                                        <p:tav tm="100000">
                                          <p:val>
                                            <p:strVal val="#ppt_w"/>
                                          </p:val>
                                        </p:tav>
                                      </p:tavLst>
                                    </p:anim>
                                    <p:anim calcmode="lin" valueType="num">
                                      <p:cBhvr>
                                        <p:cTn id="170" dur="2000" fill="hold"/>
                                        <p:tgtEl>
                                          <p:spTgt spid="23"/>
                                        </p:tgtEl>
                                        <p:attrNameLst>
                                          <p:attrName>ppt_h</p:attrName>
                                        </p:attrNameLst>
                                      </p:cBhvr>
                                      <p:tavLst>
                                        <p:tav tm="0">
                                          <p:val>
                                            <p:fltVal val="0"/>
                                          </p:val>
                                        </p:tav>
                                        <p:tav tm="100000">
                                          <p:val>
                                            <p:strVal val="#ppt_h"/>
                                          </p:val>
                                        </p:tav>
                                      </p:tavLst>
                                    </p:anim>
                                    <p:animEffect transition="in" filter="fade">
                                      <p:cBhvr>
                                        <p:cTn id="171" dur="2000"/>
                                        <p:tgtEl>
                                          <p:spTgt spid="23"/>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16" fill="hold" grpId="0" nodeType="clickEffect">
                                  <p:stCondLst>
                                    <p:cond delay="0"/>
                                  </p:stCondLst>
                                  <p:childTnLst>
                                    <p:set>
                                      <p:cBhvr>
                                        <p:cTn id="175" dur="1" fill="hold">
                                          <p:stCondLst>
                                            <p:cond delay="0"/>
                                          </p:stCondLst>
                                        </p:cTn>
                                        <p:tgtEl>
                                          <p:spTgt spid="32"/>
                                        </p:tgtEl>
                                        <p:attrNameLst>
                                          <p:attrName>style.visibility</p:attrName>
                                        </p:attrNameLst>
                                      </p:cBhvr>
                                      <p:to>
                                        <p:strVal val="visible"/>
                                      </p:to>
                                    </p:set>
                                    <p:anim calcmode="lin" valueType="num">
                                      <p:cBhvr>
                                        <p:cTn id="176" dur="2000" fill="hold"/>
                                        <p:tgtEl>
                                          <p:spTgt spid="32"/>
                                        </p:tgtEl>
                                        <p:attrNameLst>
                                          <p:attrName>ppt_w</p:attrName>
                                        </p:attrNameLst>
                                      </p:cBhvr>
                                      <p:tavLst>
                                        <p:tav tm="0">
                                          <p:val>
                                            <p:fltVal val="0"/>
                                          </p:val>
                                        </p:tav>
                                        <p:tav tm="100000">
                                          <p:val>
                                            <p:strVal val="#ppt_w"/>
                                          </p:val>
                                        </p:tav>
                                      </p:tavLst>
                                    </p:anim>
                                    <p:anim calcmode="lin" valueType="num">
                                      <p:cBhvr>
                                        <p:cTn id="177" dur="2000" fill="hold"/>
                                        <p:tgtEl>
                                          <p:spTgt spid="32"/>
                                        </p:tgtEl>
                                        <p:attrNameLst>
                                          <p:attrName>ppt_h</p:attrName>
                                        </p:attrNameLst>
                                      </p:cBhvr>
                                      <p:tavLst>
                                        <p:tav tm="0">
                                          <p:val>
                                            <p:fltVal val="0"/>
                                          </p:val>
                                        </p:tav>
                                        <p:tav tm="100000">
                                          <p:val>
                                            <p:strVal val="#ppt_h"/>
                                          </p:val>
                                        </p:tav>
                                      </p:tavLst>
                                    </p:anim>
                                    <p:animEffect transition="in" filter="fade">
                                      <p:cBhvr>
                                        <p:cTn id="178" dur="2000"/>
                                        <p:tgtEl>
                                          <p:spTgt spid="32"/>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grpId="0" nodeType="clickEffect">
                                  <p:stCondLst>
                                    <p:cond delay="0"/>
                                  </p:stCondLst>
                                  <p:childTnLst>
                                    <p:set>
                                      <p:cBhvr>
                                        <p:cTn id="182" dur="1" fill="hold">
                                          <p:stCondLst>
                                            <p:cond delay="0"/>
                                          </p:stCondLst>
                                        </p:cTn>
                                        <p:tgtEl>
                                          <p:spTgt spid="31"/>
                                        </p:tgtEl>
                                        <p:attrNameLst>
                                          <p:attrName>style.visibility</p:attrName>
                                        </p:attrNameLst>
                                      </p:cBhvr>
                                      <p:to>
                                        <p:strVal val="visible"/>
                                      </p:to>
                                    </p:set>
                                    <p:anim calcmode="lin" valueType="num">
                                      <p:cBhvr>
                                        <p:cTn id="183" dur="2000" fill="hold"/>
                                        <p:tgtEl>
                                          <p:spTgt spid="31"/>
                                        </p:tgtEl>
                                        <p:attrNameLst>
                                          <p:attrName>ppt_w</p:attrName>
                                        </p:attrNameLst>
                                      </p:cBhvr>
                                      <p:tavLst>
                                        <p:tav tm="0">
                                          <p:val>
                                            <p:fltVal val="0"/>
                                          </p:val>
                                        </p:tav>
                                        <p:tav tm="100000">
                                          <p:val>
                                            <p:strVal val="#ppt_w"/>
                                          </p:val>
                                        </p:tav>
                                      </p:tavLst>
                                    </p:anim>
                                    <p:anim calcmode="lin" valueType="num">
                                      <p:cBhvr>
                                        <p:cTn id="184" dur="2000" fill="hold"/>
                                        <p:tgtEl>
                                          <p:spTgt spid="31"/>
                                        </p:tgtEl>
                                        <p:attrNameLst>
                                          <p:attrName>ppt_h</p:attrName>
                                        </p:attrNameLst>
                                      </p:cBhvr>
                                      <p:tavLst>
                                        <p:tav tm="0">
                                          <p:val>
                                            <p:fltVal val="0"/>
                                          </p:val>
                                        </p:tav>
                                        <p:tav tm="100000">
                                          <p:val>
                                            <p:strVal val="#ppt_h"/>
                                          </p:val>
                                        </p:tav>
                                      </p:tavLst>
                                    </p:anim>
                                    <p:animEffect transition="in" filter="fade">
                                      <p:cBhvr>
                                        <p:cTn id="185" dur="2000"/>
                                        <p:tgtEl>
                                          <p:spTgt spid="31"/>
                                        </p:tgtEl>
                                      </p:cBhvr>
                                    </p:animEffect>
                                  </p:childTnLst>
                                </p:cTn>
                              </p:par>
                            </p:childTnLst>
                          </p:cTn>
                        </p:par>
                        <p:par>
                          <p:cTn id="186" fill="hold">
                            <p:stCondLst>
                              <p:cond delay="2000"/>
                            </p:stCondLst>
                            <p:childTnLst>
                              <p:par>
                                <p:cTn id="187" presetID="53" presetClass="entr" presetSubtype="16" fill="hold" grpId="0" nodeType="afterEffect">
                                  <p:stCondLst>
                                    <p:cond delay="0"/>
                                  </p:stCondLst>
                                  <p:childTnLst>
                                    <p:set>
                                      <p:cBhvr>
                                        <p:cTn id="188" dur="1" fill="hold">
                                          <p:stCondLst>
                                            <p:cond delay="0"/>
                                          </p:stCondLst>
                                        </p:cTn>
                                        <p:tgtEl>
                                          <p:spTgt spid="33"/>
                                        </p:tgtEl>
                                        <p:attrNameLst>
                                          <p:attrName>style.visibility</p:attrName>
                                        </p:attrNameLst>
                                      </p:cBhvr>
                                      <p:to>
                                        <p:strVal val="visible"/>
                                      </p:to>
                                    </p:set>
                                    <p:anim calcmode="lin" valueType="num">
                                      <p:cBhvr>
                                        <p:cTn id="189" dur="2000" fill="hold"/>
                                        <p:tgtEl>
                                          <p:spTgt spid="33"/>
                                        </p:tgtEl>
                                        <p:attrNameLst>
                                          <p:attrName>ppt_w</p:attrName>
                                        </p:attrNameLst>
                                      </p:cBhvr>
                                      <p:tavLst>
                                        <p:tav tm="0">
                                          <p:val>
                                            <p:fltVal val="0"/>
                                          </p:val>
                                        </p:tav>
                                        <p:tav tm="100000">
                                          <p:val>
                                            <p:strVal val="#ppt_w"/>
                                          </p:val>
                                        </p:tav>
                                      </p:tavLst>
                                    </p:anim>
                                    <p:anim calcmode="lin" valueType="num">
                                      <p:cBhvr>
                                        <p:cTn id="190" dur="2000" fill="hold"/>
                                        <p:tgtEl>
                                          <p:spTgt spid="33"/>
                                        </p:tgtEl>
                                        <p:attrNameLst>
                                          <p:attrName>ppt_h</p:attrName>
                                        </p:attrNameLst>
                                      </p:cBhvr>
                                      <p:tavLst>
                                        <p:tav tm="0">
                                          <p:val>
                                            <p:fltVal val="0"/>
                                          </p:val>
                                        </p:tav>
                                        <p:tav tm="100000">
                                          <p:val>
                                            <p:strVal val="#ppt_h"/>
                                          </p:val>
                                        </p:tav>
                                      </p:tavLst>
                                    </p:anim>
                                    <p:animEffect transition="in" filter="fade">
                                      <p:cBhvr>
                                        <p:cTn id="191" dur="2000"/>
                                        <p:tgtEl>
                                          <p:spTgt spid="33"/>
                                        </p:tgtEl>
                                      </p:cBhvr>
                                    </p:animEffect>
                                  </p:childTnLst>
                                </p:cTn>
                              </p:par>
                              <p:par>
                                <p:cTn id="192" presetID="26" presetClass="emph" presetSubtype="0" fill="hold" grpId="1" nodeType="withEffect">
                                  <p:stCondLst>
                                    <p:cond delay="0"/>
                                  </p:stCondLst>
                                  <p:childTnLst>
                                    <p:animEffect transition="out" filter="fade">
                                      <p:cBhvr>
                                        <p:cTn id="193" dur="500" tmFilter="0, 0; .2, .5; .8, .5; 1, 0"/>
                                        <p:tgtEl>
                                          <p:spTgt spid="33"/>
                                        </p:tgtEl>
                                      </p:cBhvr>
                                    </p:animEffect>
                                    <p:animScale>
                                      <p:cBhvr>
                                        <p:cTn id="194" dur="250" autoRev="1" fill="hold"/>
                                        <p:tgtEl>
                                          <p:spTgt spid="33"/>
                                        </p:tgtEl>
                                      </p:cBhvr>
                                      <p:by x="105000" y="105000"/>
                                    </p:animScale>
                                  </p:childTnLst>
                                </p:cTn>
                              </p:par>
                            </p:childTnLst>
                          </p:cTn>
                        </p:par>
                        <p:par>
                          <p:cTn id="195" fill="hold">
                            <p:stCondLst>
                              <p:cond delay="4000"/>
                            </p:stCondLst>
                            <p:childTnLst>
                              <p:par>
                                <p:cTn id="196" presetID="53" presetClass="entr" presetSubtype="16" fill="hold" grpId="0" nodeType="afterEffect">
                                  <p:stCondLst>
                                    <p:cond delay="0"/>
                                  </p:stCondLst>
                                  <p:childTnLst>
                                    <p:set>
                                      <p:cBhvr>
                                        <p:cTn id="197" dur="1" fill="hold">
                                          <p:stCondLst>
                                            <p:cond delay="0"/>
                                          </p:stCondLst>
                                        </p:cTn>
                                        <p:tgtEl>
                                          <p:spTgt spid="34"/>
                                        </p:tgtEl>
                                        <p:attrNameLst>
                                          <p:attrName>style.visibility</p:attrName>
                                        </p:attrNameLst>
                                      </p:cBhvr>
                                      <p:to>
                                        <p:strVal val="visible"/>
                                      </p:to>
                                    </p:set>
                                    <p:anim calcmode="lin" valueType="num">
                                      <p:cBhvr>
                                        <p:cTn id="198" dur="2000" fill="hold"/>
                                        <p:tgtEl>
                                          <p:spTgt spid="34"/>
                                        </p:tgtEl>
                                        <p:attrNameLst>
                                          <p:attrName>ppt_w</p:attrName>
                                        </p:attrNameLst>
                                      </p:cBhvr>
                                      <p:tavLst>
                                        <p:tav tm="0">
                                          <p:val>
                                            <p:fltVal val="0"/>
                                          </p:val>
                                        </p:tav>
                                        <p:tav tm="100000">
                                          <p:val>
                                            <p:strVal val="#ppt_w"/>
                                          </p:val>
                                        </p:tav>
                                      </p:tavLst>
                                    </p:anim>
                                    <p:anim calcmode="lin" valueType="num">
                                      <p:cBhvr>
                                        <p:cTn id="199" dur="2000" fill="hold"/>
                                        <p:tgtEl>
                                          <p:spTgt spid="34"/>
                                        </p:tgtEl>
                                        <p:attrNameLst>
                                          <p:attrName>ppt_h</p:attrName>
                                        </p:attrNameLst>
                                      </p:cBhvr>
                                      <p:tavLst>
                                        <p:tav tm="0">
                                          <p:val>
                                            <p:fltVal val="0"/>
                                          </p:val>
                                        </p:tav>
                                        <p:tav tm="100000">
                                          <p:val>
                                            <p:strVal val="#ppt_h"/>
                                          </p:val>
                                        </p:tav>
                                      </p:tavLst>
                                    </p:anim>
                                    <p:animEffect transition="in" filter="fade">
                                      <p:cBhvr>
                                        <p:cTn id="200" dur="2000"/>
                                        <p:tgtEl>
                                          <p:spTgt spid="34"/>
                                        </p:tgtEl>
                                      </p:cBhvr>
                                    </p:animEffect>
                                  </p:childTnLst>
                                </p:cTn>
                              </p:par>
                              <p:par>
                                <p:cTn id="201" presetID="32" presetClass="emph" presetSubtype="0" fill="hold" grpId="2" nodeType="withEffect">
                                  <p:stCondLst>
                                    <p:cond delay="0"/>
                                  </p:stCondLst>
                                  <p:childTnLst>
                                    <p:animRot by="120000">
                                      <p:cBhvr>
                                        <p:cTn id="202" dur="200" fill="hold">
                                          <p:stCondLst>
                                            <p:cond delay="0"/>
                                          </p:stCondLst>
                                        </p:cTn>
                                        <p:tgtEl>
                                          <p:spTgt spid="33"/>
                                        </p:tgtEl>
                                        <p:attrNameLst>
                                          <p:attrName>r</p:attrName>
                                        </p:attrNameLst>
                                      </p:cBhvr>
                                    </p:animRot>
                                    <p:animRot by="-240000">
                                      <p:cBhvr>
                                        <p:cTn id="203" dur="400" fill="hold">
                                          <p:stCondLst>
                                            <p:cond delay="400"/>
                                          </p:stCondLst>
                                        </p:cTn>
                                        <p:tgtEl>
                                          <p:spTgt spid="33"/>
                                        </p:tgtEl>
                                        <p:attrNameLst>
                                          <p:attrName>r</p:attrName>
                                        </p:attrNameLst>
                                      </p:cBhvr>
                                    </p:animRot>
                                    <p:animRot by="240000">
                                      <p:cBhvr>
                                        <p:cTn id="204" dur="400" fill="hold">
                                          <p:stCondLst>
                                            <p:cond delay="800"/>
                                          </p:stCondLst>
                                        </p:cTn>
                                        <p:tgtEl>
                                          <p:spTgt spid="33"/>
                                        </p:tgtEl>
                                        <p:attrNameLst>
                                          <p:attrName>r</p:attrName>
                                        </p:attrNameLst>
                                      </p:cBhvr>
                                    </p:animRot>
                                    <p:animRot by="-240000">
                                      <p:cBhvr>
                                        <p:cTn id="205" dur="400" fill="hold">
                                          <p:stCondLst>
                                            <p:cond delay="1200"/>
                                          </p:stCondLst>
                                        </p:cTn>
                                        <p:tgtEl>
                                          <p:spTgt spid="33"/>
                                        </p:tgtEl>
                                        <p:attrNameLst>
                                          <p:attrName>r</p:attrName>
                                        </p:attrNameLst>
                                      </p:cBhvr>
                                    </p:animRot>
                                    <p:animRot by="120000">
                                      <p:cBhvr>
                                        <p:cTn id="206"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3" grpId="1"/>
      <p:bldP spid="33" grpId="2"/>
      <p:bldP spid="34" grpId="0"/>
      <p:bldP spid="38" grpId="0"/>
      <p:bldP spid="40" grpId="0"/>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574"/>
            <a:ext cx="12192000" cy="6448426"/>
          </a:xfrm>
          <a:prstGeom prst="rect">
            <a:avLst/>
          </a:prstGeom>
        </p:spPr>
      </p:pic>
      <p:sp>
        <p:nvSpPr>
          <p:cNvPr id="3" name="TextBox 2"/>
          <p:cNvSpPr txBox="1"/>
          <p:nvPr/>
        </p:nvSpPr>
        <p:spPr>
          <a:xfrm>
            <a:off x="380999" y="5785276"/>
            <a:ext cx="11325225" cy="830997"/>
          </a:xfrm>
          <a:prstGeom prst="rect">
            <a:avLst/>
          </a:prstGeom>
          <a:noFill/>
        </p:spPr>
        <p:txBody>
          <a:bodyPr wrap="square" rtlCol="0">
            <a:spAutoFit/>
          </a:bodyPr>
          <a:lstStyle/>
          <a:p>
            <a:pPr algn="just"/>
            <a:r>
              <a:rPr lang="en-US" sz="1600" b="1" dirty="0">
                <a:solidFill>
                  <a:srgbClr val="FFFF00"/>
                </a:solidFill>
              </a:rPr>
              <a:t>You are invited to visit my website; in it you will find 160,000+ MB of audio/video sermons and written studies on Bible subjects and music from 13 years of ‘live’ pastoring, 32 years of preaching the KJB ONLY, 13 years teaching rightly dividing the risen Saviour through Paul ONLY, 44 years of teaching music with 58 years of musical knowledge, experience and observation</a:t>
            </a:r>
          </a:p>
        </p:txBody>
      </p:sp>
      <p:sp>
        <p:nvSpPr>
          <p:cNvPr id="4" name="TextBox 3"/>
          <p:cNvSpPr txBox="1"/>
          <p:nvPr/>
        </p:nvSpPr>
        <p:spPr>
          <a:xfrm>
            <a:off x="2359818" y="-46940"/>
            <a:ext cx="7472363" cy="461665"/>
          </a:xfrm>
          <a:prstGeom prst="rect">
            <a:avLst/>
          </a:prstGeom>
          <a:noFill/>
        </p:spPr>
        <p:txBody>
          <a:bodyPr wrap="square" rtlCol="0">
            <a:spAutoFit/>
          </a:bodyPr>
          <a:lstStyle/>
          <a:p>
            <a:pPr algn="ctr"/>
            <a:r>
              <a:rPr lang="en-US" sz="2000" b="1" dirty="0">
                <a:solidFill>
                  <a:srgbClr val="0066CC"/>
                </a:solidFill>
              </a:rPr>
              <a:t>Music &amp; Bible at:   </a:t>
            </a:r>
            <a:r>
              <a:rPr lang="en-US" sz="2400" b="1" dirty="0">
                <a:solidFill>
                  <a:srgbClr val="0033CC"/>
                </a:solidFill>
                <a:hlinkClick r:id="rId3"/>
              </a:rPr>
              <a:t>www.scatteredchristians.org</a:t>
            </a:r>
            <a:endParaRPr lang="en-US" sz="2000" b="1" dirty="0">
              <a:solidFill>
                <a:srgbClr val="0033CC"/>
              </a:solidFill>
            </a:endParaRPr>
          </a:p>
        </p:txBody>
      </p:sp>
      <p:sp>
        <p:nvSpPr>
          <p:cNvPr id="6" name="TextBox 5"/>
          <p:cNvSpPr txBox="1"/>
          <p:nvPr/>
        </p:nvSpPr>
        <p:spPr>
          <a:xfrm>
            <a:off x="4171950" y="6521023"/>
            <a:ext cx="3771900" cy="369332"/>
          </a:xfrm>
          <a:prstGeom prst="rect">
            <a:avLst/>
          </a:prstGeom>
          <a:noFill/>
        </p:spPr>
        <p:txBody>
          <a:bodyPr wrap="square" rtlCol="0">
            <a:spAutoFit/>
          </a:bodyPr>
          <a:lstStyle/>
          <a:p>
            <a:r>
              <a:rPr lang="en-US" b="1" dirty="0">
                <a:solidFill>
                  <a:srgbClr val="FFFF00"/>
                </a:solidFill>
              </a:rPr>
              <a:t>… and with 66 years of life… so far!</a:t>
            </a:r>
            <a:endParaRPr lang="en-US" dirty="0"/>
          </a:p>
        </p:txBody>
      </p:sp>
    </p:spTree>
    <p:extLst>
      <p:ext uri="{BB962C8B-B14F-4D97-AF65-F5344CB8AC3E}">
        <p14:creationId xmlns:p14="http://schemas.microsoft.com/office/powerpoint/2010/main" val="31539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3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ppt_x"/>
                                          </p:val>
                                        </p:tav>
                                        <p:tav tm="100000">
                                          <p:val>
                                            <p:strVal val="#ppt_x"/>
                                          </p:val>
                                        </p:tav>
                                      </p:tavLst>
                                    </p:anim>
                                    <p:anim calcmode="lin" valueType="num">
                                      <p:cBhvr additive="base">
                                        <p:cTn id="17"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488" y="2659533"/>
            <a:ext cx="6055024" cy="1938992"/>
          </a:xfrm>
          <a:prstGeom prst="rect">
            <a:avLst/>
          </a:prstGeom>
          <a:noFill/>
        </p:spPr>
        <p:txBody>
          <a:bodyPr wrap="square" rtlCol="0">
            <a:spAutoFit/>
          </a:bodyPr>
          <a:lstStyle/>
          <a:p>
            <a:r>
              <a:rPr lang="en-US" sz="1200" dirty="0"/>
              <a:t>This PowerPoint was designed by Mike Paulson, 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0" y="2978708"/>
            <a:ext cx="1124199" cy="1498401"/>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810" y="204230"/>
            <a:ext cx="4162378" cy="2355421"/>
          </a:xfrm>
          <a:prstGeom prst="rect">
            <a:avLst/>
          </a:prstGeom>
          <a:ln w="57150">
            <a:solidFill>
              <a:srgbClr val="CC6600"/>
            </a:solidFill>
          </a:ln>
        </p:spPr>
      </p:pic>
      <p:sp>
        <p:nvSpPr>
          <p:cNvPr id="4" name="TextBox 3"/>
          <p:cNvSpPr txBox="1"/>
          <p:nvPr/>
        </p:nvSpPr>
        <p:spPr>
          <a:xfrm>
            <a:off x="534835" y="4495013"/>
            <a:ext cx="11015926" cy="754053"/>
          </a:xfrm>
          <a:prstGeom prst="rect">
            <a:avLst/>
          </a:prstGeom>
          <a:noFill/>
        </p:spPr>
        <p:txBody>
          <a:bodyPr wrap="square" rtlCol="0">
            <a:spAutoFit/>
          </a:bodyPr>
          <a:lstStyle/>
          <a:p>
            <a:pPr algn="just"/>
            <a:r>
              <a:rPr lang="en-US" sz="1400" dirty="0">
                <a:sym typeface="Wingdings" panose="05000000000000000000" pitchFamily="2" charset="2"/>
              </a:rPr>
              <a:t>I was recently asked about my seemingly angry attitude towards religion.  My answer: You know, quite often, MOST religious people are good people.  Of course they are – they have to be –they are trying to work their way to heaven – or wherever they are hoping to go eventually.  But then there are those who would do anything – even violence – to get you to be ‘swayed’ their way; and honestly, what people choose in their lives is their business.</a:t>
            </a:r>
          </a:p>
          <a:p>
            <a:pPr algn="just"/>
            <a:endParaRPr lang="en-US" sz="100" dirty="0">
              <a:sym typeface="Wingdings" panose="05000000000000000000" pitchFamily="2" charset="2"/>
            </a:endParaRPr>
          </a:p>
        </p:txBody>
      </p:sp>
      <p:sp>
        <p:nvSpPr>
          <p:cNvPr id="9" name="TextBox 8"/>
          <p:cNvSpPr txBox="1"/>
          <p:nvPr/>
        </p:nvSpPr>
        <p:spPr>
          <a:xfrm>
            <a:off x="1570004" y="5214558"/>
            <a:ext cx="8971472" cy="738664"/>
          </a:xfrm>
          <a:prstGeom prst="rect">
            <a:avLst/>
          </a:prstGeom>
          <a:noFill/>
        </p:spPr>
        <p:txBody>
          <a:bodyPr wrap="square" rtlCol="0">
            <a:spAutoFit/>
          </a:bodyPr>
          <a:lstStyle/>
          <a:p>
            <a:pPr algn="just"/>
            <a:r>
              <a:rPr lang="en-US" sz="1400" dirty="0">
                <a:sym typeface="Wingdings" panose="05000000000000000000" pitchFamily="2" charset="2"/>
              </a:rPr>
              <a:t>But for me – I try to respond with Paul’s ways as to how I try to design my own walk and attitudes, etc.  </a:t>
            </a:r>
            <a:r>
              <a:rPr lang="en-US" sz="1400" b="1" dirty="0">
                <a:solidFill>
                  <a:srgbClr val="FF0000"/>
                </a:solidFill>
                <a:sym typeface="Wingdings" panose="05000000000000000000" pitchFamily="2" charset="2"/>
              </a:rPr>
              <a:t>Acts 19:22-30</a:t>
            </a:r>
            <a:r>
              <a:rPr lang="en-US" sz="1400" dirty="0">
                <a:sym typeface="Wingdings" panose="05000000000000000000" pitchFamily="2" charset="2"/>
              </a:rPr>
              <a:t>.  Paul has taught his ‘followers’ to despise the temple of the great goddess Diana and her magnificence should be destroyed.  So I see from Paul’s example, I also need to despise religion and want to help destroy the magnificence of it all.</a:t>
            </a:r>
          </a:p>
        </p:txBody>
      </p:sp>
      <p:sp>
        <p:nvSpPr>
          <p:cNvPr id="10" name="TextBox 9"/>
          <p:cNvSpPr txBox="1"/>
          <p:nvPr/>
        </p:nvSpPr>
        <p:spPr>
          <a:xfrm>
            <a:off x="28036" y="5918237"/>
            <a:ext cx="12059728" cy="1384995"/>
          </a:xfrm>
          <a:prstGeom prst="rect">
            <a:avLst/>
          </a:prstGeom>
          <a:noFill/>
        </p:spPr>
        <p:txBody>
          <a:bodyPr wrap="square" rtlCol="0">
            <a:spAutoFit/>
          </a:bodyPr>
          <a:lstStyle/>
          <a:p>
            <a:pPr algn="just"/>
            <a:r>
              <a:rPr lang="en-US" sz="1400" dirty="0">
                <a:sym typeface="Wingdings" panose="05000000000000000000" pitchFamily="2" charset="2"/>
              </a:rPr>
              <a:t>I don’t mean despise and destroy the people or property – just the magnificence of religion / religions /denominations.  This presentation is a small way of showing my despising and attempts at destroying the magnificence of religion today.  That’s all it is.  I am not bitter nor am I angry or hateful towards the people; just the religion / and what the preachers are doing to put forth that false magnificence.  I am sorry to say I have been there / done that – but no more!  It is time for me to have the correct attitude towards religion, religions, denominations – all of them.  You can see a few of the reasons within this presentation.  My personal reasons will come later.</a:t>
            </a:r>
          </a:p>
          <a:p>
            <a:pPr algn="just"/>
            <a:endParaRPr lang="en-US" sz="1400" dirty="0"/>
          </a:p>
        </p:txBody>
      </p:sp>
    </p:spTree>
    <p:extLst>
      <p:ext uri="{BB962C8B-B14F-4D97-AF65-F5344CB8AC3E}">
        <p14:creationId xmlns:p14="http://schemas.microsoft.com/office/powerpoint/2010/main" val="298330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429125" y="441900"/>
            <a:ext cx="33147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Creates Pride</a:t>
            </a:r>
          </a:p>
        </p:txBody>
      </p:sp>
      <p:sp>
        <p:nvSpPr>
          <p:cNvPr id="4" name="TextBox 3"/>
          <p:cNvSpPr txBox="1"/>
          <p:nvPr/>
        </p:nvSpPr>
        <p:spPr>
          <a:xfrm>
            <a:off x="3608770" y="6489974"/>
            <a:ext cx="4983983" cy="338554"/>
          </a:xfrm>
          <a:prstGeom prst="rect">
            <a:avLst/>
          </a:prstGeom>
          <a:noFill/>
        </p:spPr>
        <p:txBody>
          <a:bodyPr wrap="square" rtlCol="0">
            <a:spAutoFit/>
          </a:bodyPr>
          <a:lstStyle/>
          <a:p>
            <a:pPr algn="ctr"/>
            <a:r>
              <a:rPr lang="en-US" sz="1600" b="1" i="1" dirty="0">
                <a:solidFill>
                  <a:srgbClr val="CC6600"/>
                </a:solidFill>
              </a:rPr>
              <a:t>Only by pride cometh contention.   </a:t>
            </a:r>
            <a:r>
              <a:rPr lang="en-US" sz="1200" b="1" dirty="0">
                <a:solidFill>
                  <a:srgbClr val="FF0000"/>
                </a:solidFill>
              </a:rPr>
              <a:t>Proverbs 13:10 </a:t>
            </a:r>
            <a:endParaRPr lang="en-US" sz="1600" b="1" dirty="0">
              <a:solidFill>
                <a:srgbClr val="FF0000"/>
              </a:solidFill>
            </a:endParaRPr>
          </a:p>
        </p:txBody>
      </p:sp>
      <p:sp>
        <p:nvSpPr>
          <p:cNvPr id="5" name="TextBox 4"/>
          <p:cNvSpPr txBox="1"/>
          <p:nvPr/>
        </p:nvSpPr>
        <p:spPr>
          <a:xfrm>
            <a:off x="1165415" y="938225"/>
            <a:ext cx="9852213" cy="584775"/>
          </a:xfrm>
          <a:prstGeom prst="rect">
            <a:avLst/>
          </a:prstGeom>
          <a:noFill/>
        </p:spPr>
        <p:txBody>
          <a:bodyPr wrap="square" rtlCol="0">
            <a:spAutoFit/>
          </a:bodyPr>
          <a:lstStyle/>
          <a:p>
            <a:pPr algn="just"/>
            <a:r>
              <a:rPr lang="en-US" sz="1600" b="1" dirty="0"/>
              <a:t>People tend to be deeply proud of their ‘church’ – their ‘religion’ – their ‘pastor’ – their music / musicians / band – their building – their programs – their activities – in themselves and how ‘good’ they have become, etc.</a:t>
            </a:r>
          </a:p>
        </p:txBody>
      </p:sp>
      <p:sp>
        <p:nvSpPr>
          <p:cNvPr id="6" name="TextBox 5"/>
          <p:cNvSpPr txBox="1"/>
          <p:nvPr/>
        </p:nvSpPr>
        <p:spPr>
          <a:xfrm>
            <a:off x="1792945" y="1476653"/>
            <a:ext cx="8624049" cy="584775"/>
          </a:xfrm>
          <a:prstGeom prst="rect">
            <a:avLst/>
          </a:prstGeom>
          <a:noFill/>
        </p:spPr>
        <p:txBody>
          <a:bodyPr wrap="square" rtlCol="0">
            <a:spAutoFit/>
          </a:bodyPr>
          <a:lstStyle/>
          <a:p>
            <a:pPr algn="just"/>
            <a:r>
              <a:rPr lang="en-US" sz="1600" dirty="0"/>
              <a:t>A ‘religion’ / ‘denomination’ that teaches that ‘good works’ result in God’s physical blessings, develops a pride that is in themselves for how they think they have earned God’s blessings in their lives.</a:t>
            </a:r>
          </a:p>
        </p:txBody>
      </p:sp>
      <p:sp>
        <p:nvSpPr>
          <p:cNvPr id="7" name="TextBox 6"/>
          <p:cNvSpPr txBox="1"/>
          <p:nvPr/>
        </p:nvSpPr>
        <p:spPr>
          <a:xfrm>
            <a:off x="340663" y="2036219"/>
            <a:ext cx="11463945" cy="830997"/>
          </a:xfrm>
          <a:prstGeom prst="rect">
            <a:avLst/>
          </a:prstGeom>
          <a:noFill/>
        </p:spPr>
        <p:txBody>
          <a:bodyPr wrap="square" rtlCol="0">
            <a:spAutoFit/>
          </a:bodyPr>
          <a:lstStyle/>
          <a:p>
            <a:pPr algn="just"/>
            <a:r>
              <a:rPr lang="en-US" sz="1600" dirty="0"/>
              <a:t>Teaching the Great Commission, etc. produces a pride in that they believe their miracles, sign and wonders are brought about by either their own good works, their great prayer life, their financial giving, church growth, etc.  They do not understand that the teachings from the Risen Saviour are to the Gentiles today – and that the Great Commission was to be taught to the Jews while Jesus was on the earth.</a:t>
            </a:r>
          </a:p>
        </p:txBody>
      </p:sp>
      <p:sp>
        <p:nvSpPr>
          <p:cNvPr id="8" name="TextBox 7"/>
          <p:cNvSpPr txBox="1"/>
          <p:nvPr/>
        </p:nvSpPr>
        <p:spPr>
          <a:xfrm>
            <a:off x="179295" y="3994288"/>
            <a:ext cx="11815482" cy="338554"/>
          </a:xfrm>
          <a:prstGeom prst="rect">
            <a:avLst/>
          </a:prstGeom>
          <a:noFill/>
        </p:spPr>
        <p:txBody>
          <a:bodyPr wrap="square" rtlCol="0">
            <a:spAutoFit/>
          </a:bodyPr>
          <a:lstStyle/>
          <a:p>
            <a:pPr algn="ctr"/>
            <a:r>
              <a:rPr lang="en-US" sz="1600" b="1" dirty="0"/>
              <a:t>Learning and applying Paul’s Greater Commission’s teachings which are from the risen Saviour ONLY - then one realizes:  </a:t>
            </a:r>
          </a:p>
        </p:txBody>
      </p:sp>
      <p:sp>
        <p:nvSpPr>
          <p:cNvPr id="9" name="TextBox 8"/>
          <p:cNvSpPr txBox="1"/>
          <p:nvPr/>
        </p:nvSpPr>
        <p:spPr>
          <a:xfrm>
            <a:off x="1452289" y="5935121"/>
            <a:ext cx="9269509" cy="584775"/>
          </a:xfrm>
          <a:prstGeom prst="rect">
            <a:avLst/>
          </a:prstGeom>
          <a:noFill/>
        </p:spPr>
        <p:txBody>
          <a:bodyPr wrap="square" rtlCol="0">
            <a:spAutoFit/>
          </a:bodyPr>
          <a:lstStyle/>
          <a:p>
            <a:r>
              <a:rPr lang="en-US" sz="1600" dirty="0"/>
              <a:t>So because of the false teachings of today’s religions producing pride, we see why there is war, hard feelings, anger, fighting, disagreement, little to no toleration towards others, politically correctness today, etc.  </a:t>
            </a:r>
            <a:r>
              <a:rPr lang="en-US" sz="1600" b="1" dirty="0"/>
              <a:t>Pride</a:t>
            </a:r>
            <a:r>
              <a:rPr lang="en-US" sz="1600" dirty="0"/>
              <a:t>!</a:t>
            </a:r>
          </a:p>
        </p:txBody>
      </p:sp>
      <p:sp>
        <p:nvSpPr>
          <p:cNvPr id="10" name="TextBox 9"/>
          <p:cNvSpPr txBox="1"/>
          <p:nvPr/>
        </p:nvSpPr>
        <p:spPr>
          <a:xfrm>
            <a:off x="1212994" y="2840116"/>
            <a:ext cx="9759812" cy="615553"/>
          </a:xfrm>
          <a:prstGeom prst="rect">
            <a:avLst/>
          </a:prstGeom>
          <a:noFill/>
        </p:spPr>
        <p:txBody>
          <a:bodyPr wrap="square" rtlCol="0">
            <a:spAutoFit/>
          </a:bodyPr>
          <a:lstStyle/>
          <a:p>
            <a:r>
              <a:rPr lang="en-US" sz="1600" b="1" i="1" dirty="0">
                <a:solidFill>
                  <a:srgbClr val="CC6600"/>
                </a:solidFill>
              </a:rPr>
              <a:t>For I would not, brethren, that ye should be ignorant of this mystery, lest ye should be wise in your own conceits; that blindness in part is happened to Israel, until the fulness of the Gentiles be come in</a:t>
            </a:r>
            <a:r>
              <a:rPr lang="en-US" dirty="0"/>
              <a:t>.  </a:t>
            </a:r>
            <a:r>
              <a:rPr lang="en-US" sz="1200" b="1" dirty="0">
                <a:solidFill>
                  <a:srgbClr val="FF0000"/>
                </a:solidFill>
              </a:rPr>
              <a:t>Romans 11:25</a:t>
            </a:r>
            <a:endParaRPr lang="en-US" b="1" dirty="0">
              <a:solidFill>
                <a:srgbClr val="FF0000"/>
              </a:solidFill>
            </a:endParaRPr>
          </a:p>
        </p:txBody>
      </p:sp>
      <p:sp>
        <p:nvSpPr>
          <p:cNvPr id="11" name="TextBox 10"/>
          <p:cNvSpPr txBox="1"/>
          <p:nvPr/>
        </p:nvSpPr>
        <p:spPr>
          <a:xfrm>
            <a:off x="1707543" y="3440007"/>
            <a:ext cx="8745311" cy="584775"/>
          </a:xfrm>
          <a:prstGeom prst="rect">
            <a:avLst/>
          </a:prstGeom>
          <a:noFill/>
        </p:spPr>
        <p:txBody>
          <a:bodyPr wrap="square" rtlCol="0">
            <a:spAutoFit/>
          </a:bodyPr>
          <a:lstStyle/>
          <a:p>
            <a:pPr algn="just"/>
            <a:r>
              <a:rPr lang="en-US" sz="1600" b="1" i="1" dirty="0">
                <a:solidFill>
                  <a:srgbClr val="CC6600"/>
                </a:solidFill>
              </a:rPr>
              <a:t>For where a testament is, there must also of necessity be the death of the testator. For a testament is of force after men are dead: otherwise it is of no strength at all while the testator liveth.   </a:t>
            </a:r>
            <a:r>
              <a:rPr lang="en-US" sz="1200" b="1" dirty="0">
                <a:solidFill>
                  <a:srgbClr val="FF0000"/>
                </a:solidFill>
              </a:rPr>
              <a:t>Hebrews 9:16,17</a:t>
            </a:r>
            <a:endParaRPr lang="en-US" sz="1600" b="1" dirty="0">
              <a:solidFill>
                <a:srgbClr val="FF0000"/>
              </a:solidFill>
            </a:endParaRPr>
          </a:p>
        </p:txBody>
      </p:sp>
      <p:sp>
        <p:nvSpPr>
          <p:cNvPr id="12" name="TextBox 11"/>
          <p:cNvSpPr txBox="1"/>
          <p:nvPr/>
        </p:nvSpPr>
        <p:spPr>
          <a:xfrm>
            <a:off x="950255" y="4303199"/>
            <a:ext cx="10282519" cy="830997"/>
          </a:xfrm>
          <a:prstGeom prst="rect">
            <a:avLst/>
          </a:prstGeom>
          <a:noFill/>
        </p:spPr>
        <p:txBody>
          <a:bodyPr wrap="square" rtlCol="0">
            <a:spAutoFit/>
          </a:bodyPr>
          <a:lstStyle/>
          <a:p>
            <a:pPr algn="just"/>
            <a:r>
              <a:rPr lang="en-US" sz="1600" dirty="0"/>
              <a:t>1.  …you have no reason to be prideful / just thankful, because your blessings are spiritual. Any physical ‘blessings’ would be because you have money and/or spiritual wisdom and direction from your KJB study, etc. – but you must remember that we still live in a cursed politically correct world.  Living the manner of life that Paul teaches will bring about persecution.  </a:t>
            </a:r>
          </a:p>
        </p:txBody>
      </p:sp>
      <p:sp>
        <p:nvSpPr>
          <p:cNvPr id="13" name="TextBox 12"/>
          <p:cNvSpPr txBox="1"/>
          <p:nvPr/>
        </p:nvSpPr>
        <p:spPr>
          <a:xfrm>
            <a:off x="1431998" y="5081506"/>
            <a:ext cx="9314330" cy="338554"/>
          </a:xfrm>
          <a:prstGeom prst="rect">
            <a:avLst/>
          </a:prstGeom>
          <a:noFill/>
        </p:spPr>
        <p:txBody>
          <a:bodyPr wrap="square" rtlCol="0">
            <a:spAutoFit/>
          </a:bodyPr>
          <a:lstStyle/>
          <a:p>
            <a:r>
              <a:rPr lang="en-US" sz="1600" dirty="0"/>
              <a:t>2) …you understand the conceit of those who follow the teachings of the Great Commission or other religions.</a:t>
            </a:r>
          </a:p>
        </p:txBody>
      </p:sp>
      <p:sp>
        <p:nvSpPr>
          <p:cNvPr id="14" name="TextBox 13"/>
          <p:cNvSpPr txBox="1"/>
          <p:nvPr/>
        </p:nvSpPr>
        <p:spPr>
          <a:xfrm>
            <a:off x="1809918" y="5362339"/>
            <a:ext cx="8580176" cy="584775"/>
          </a:xfrm>
          <a:prstGeom prst="rect">
            <a:avLst/>
          </a:prstGeom>
          <a:noFill/>
        </p:spPr>
        <p:txBody>
          <a:bodyPr wrap="square" rtlCol="0">
            <a:spAutoFit/>
          </a:bodyPr>
          <a:lstStyle/>
          <a:p>
            <a:pPr algn="just"/>
            <a:r>
              <a:rPr lang="en-US" sz="1600" dirty="0"/>
              <a:t>3)  …that what you have spiritually is all HIS – given to you by HIM.  It is HIS salvation, His righteousness, His grace, His understanding, His knowledge, His Sword, His words, His wisdom, etc.</a:t>
            </a:r>
          </a:p>
        </p:txBody>
      </p:sp>
      <p:pic>
        <p:nvPicPr>
          <p:cNvPr id="16" name="Picture 2" descr="Pr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833" y="45856"/>
            <a:ext cx="1353675" cy="8347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lse pride . characteristic of false pride . characteristic of fals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3" y="71804"/>
            <a:ext cx="957828" cy="129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325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down)">
                                      <p:cBhvr>
                                        <p:cTn id="13" dur="435">
                                          <p:stCondLst>
                                            <p:cond delay="0"/>
                                          </p:stCondLst>
                                        </p:cTn>
                                        <p:tgtEl>
                                          <p:spTgt spid="2052"/>
                                        </p:tgtEl>
                                      </p:cBhvr>
                                    </p:animEffect>
                                    <p:anim calcmode="lin" valueType="num">
                                      <p:cBhvr>
                                        <p:cTn id="14" dur="1367"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2052"/>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2052"/>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2052"/>
                                        </p:tgtEl>
                                        <p:attrNameLst>
                                          <p:attrName>ppt_y</p:attrName>
                                        </p:attrNameLst>
                                      </p:cBhvr>
                                      <p:tavLst>
                                        <p:tav tm="0" fmla="#ppt_y-sin(pi*$)/81">
                                          <p:val>
                                            <p:fltVal val="0"/>
                                          </p:val>
                                        </p:tav>
                                        <p:tav tm="100000">
                                          <p:val>
                                            <p:fltVal val="1"/>
                                          </p:val>
                                        </p:tav>
                                      </p:tavLst>
                                    </p:anim>
                                    <p:animScale>
                                      <p:cBhvr>
                                        <p:cTn id="19" dur="20">
                                          <p:stCondLst>
                                            <p:cond delay="487"/>
                                          </p:stCondLst>
                                        </p:cTn>
                                        <p:tgtEl>
                                          <p:spTgt spid="2052"/>
                                        </p:tgtEl>
                                      </p:cBhvr>
                                      <p:to x="100000" y="60000"/>
                                    </p:animScale>
                                    <p:animScale>
                                      <p:cBhvr>
                                        <p:cTn id="20" dur="124" decel="50000">
                                          <p:stCondLst>
                                            <p:cond delay="507"/>
                                          </p:stCondLst>
                                        </p:cTn>
                                        <p:tgtEl>
                                          <p:spTgt spid="2052"/>
                                        </p:tgtEl>
                                      </p:cBhvr>
                                      <p:to x="100000" y="100000"/>
                                    </p:animScale>
                                    <p:animScale>
                                      <p:cBhvr>
                                        <p:cTn id="21" dur="20">
                                          <p:stCondLst>
                                            <p:cond delay="984"/>
                                          </p:stCondLst>
                                        </p:cTn>
                                        <p:tgtEl>
                                          <p:spTgt spid="2052"/>
                                        </p:tgtEl>
                                      </p:cBhvr>
                                      <p:to x="100000" y="80000"/>
                                    </p:animScale>
                                    <p:animScale>
                                      <p:cBhvr>
                                        <p:cTn id="22" dur="124" decel="50000">
                                          <p:stCondLst>
                                            <p:cond delay="1004"/>
                                          </p:stCondLst>
                                        </p:cTn>
                                        <p:tgtEl>
                                          <p:spTgt spid="2052"/>
                                        </p:tgtEl>
                                      </p:cBhvr>
                                      <p:to x="100000" y="100000"/>
                                    </p:animScale>
                                    <p:animScale>
                                      <p:cBhvr>
                                        <p:cTn id="23" dur="20">
                                          <p:stCondLst>
                                            <p:cond delay="1231"/>
                                          </p:stCondLst>
                                        </p:cTn>
                                        <p:tgtEl>
                                          <p:spTgt spid="2052"/>
                                        </p:tgtEl>
                                      </p:cBhvr>
                                      <p:to x="100000" y="90000"/>
                                    </p:animScale>
                                    <p:animScale>
                                      <p:cBhvr>
                                        <p:cTn id="24" dur="124" decel="50000">
                                          <p:stCondLst>
                                            <p:cond delay="1251"/>
                                          </p:stCondLst>
                                        </p:cTn>
                                        <p:tgtEl>
                                          <p:spTgt spid="2052"/>
                                        </p:tgtEl>
                                      </p:cBhvr>
                                      <p:to x="100000" y="100000"/>
                                    </p:animScale>
                                    <p:animScale>
                                      <p:cBhvr>
                                        <p:cTn id="25" dur="20">
                                          <p:stCondLst>
                                            <p:cond delay="1356"/>
                                          </p:stCondLst>
                                        </p:cTn>
                                        <p:tgtEl>
                                          <p:spTgt spid="2052"/>
                                        </p:tgtEl>
                                      </p:cBhvr>
                                      <p:to x="100000" y="95000"/>
                                    </p:animScale>
                                    <p:animScale>
                                      <p:cBhvr>
                                        <p:cTn id="26" dur="124" decel="50000">
                                          <p:stCondLst>
                                            <p:cond delay="1376"/>
                                          </p:stCondLst>
                                        </p:cTn>
                                        <p:tgtEl>
                                          <p:spTgt spid="2052"/>
                                        </p:tgtEl>
                                      </p:cBhvr>
                                      <p:to x="100000" y="100000"/>
                                    </p:animScale>
                                  </p:childTnLst>
                                </p:cTn>
                              </p:par>
                              <p:par>
                                <p:cTn id="27" presetID="2" presetClass="entr" presetSubtype="3"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500" fill="hold"/>
                                        <p:tgtEl>
                                          <p:spTgt spid="16"/>
                                        </p:tgtEl>
                                        <p:attrNameLst>
                                          <p:attrName>ppt_x</p:attrName>
                                        </p:attrNameLst>
                                      </p:cBhvr>
                                      <p:tavLst>
                                        <p:tav tm="0">
                                          <p:val>
                                            <p:strVal val="1+#ppt_w/2"/>
                                          </p:val>
                                        </p:tav>
                                        <p:tav tm="100000">
                                          <p:val>
                                            <p:strVal val="#ppt_x"/>
                                          </p:val>
                                        </p:tav>
                                      </p:tavLst>
                                    </p:anim>
                                    <p:anim calcmode="lin" valueType="num">
                                      <p:cBhvr additive="base">
                                        <p:cTn id="30" dur="1500" fill="hold"/>
                                        <p:tgtEl>
                                          <p:spTgt spid="16"/>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0" fill="hold"/>
                                        <p:tgtEl>
                                          <p:spTgt spid="10"/>
                                        </p:tgtEl>
                                        <p:attrNameLst>
                                          <p:attrName>ppt_w</p:attrName>
                                        </p:attrNameLst>
                                      </p:cBhvr>
                                      <p:tavLst>
                                        <p:tav tm="0">
                                          <p:val>
                                            <p:fltVal val="0"/>
                                          </p:val>
                                        </p:tav>
                                        <p:tav tm="100000">
                                          <p:val>
                                            <p:strVal val="#ppt_w"/>
                                          </p:val>
                                        </p:tav>
                                      </p:tavLst>
                                    </p:anim>
                                    <p:anim calcmode="lin" valueType="num">
                                      <p:cBhvr>
                                        <p:cTn id="50" dur="2000" fill="hold"/>
                                        <p:tgtEl>
                                          <p:spTgt spid="10"/>
                                        </p:tgtEl>
                                        <p:attrNameLst>
                                          <p:attrName>ppt_h</p:attrName>
                                        </p:attrNameLst>
                                      </p:cBhvr>
                                      <p:tavLst>
                                        <p:tav tm="0">
                                          <p:val>
                                            <p:fltVal val="0"/>
                                          </p:val>
                                        </p:tav>
                                        <p:tav tm="100000">
                                          <p:val>
                                            <p:strVal val="#ppt_h"/>
                                          </p:val>
                                        </p:tav>
                                      </p:tavLst>
                                    </p:anim>
                                    <p:animEffect transition="in" filter="fade">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2000" fill="hold"/>
                                        <p:tgtEl>
                                          <p:spTgt spid="11"/>
                                        </p:tgtEl>
                                        <p:attrNameLst>
                                          <p:attrName>ppt_w</p:attrName>
                                        </p:attrNameLst>
                                      </p:cBhvr>
                                      <p:tavLst>
                                        <p:tav tm="0">
                                          <p:val>
                                            <p:fltVal val="0"/>
                                          </p:val>
                                        </p:tav>
                                        <p:tav tm="100000">
                                          <p:val>
                                            <p:strVal val="#ppt_w"/>
                                          </p:val>
                                        </p:tav>
                                      </p:tavLst>
                                    </p:anim>
                                    <p:anim calcmode="lin" valueType="num">
                                      <p:cBhvr>
                                        <p:cTn id="57" dur="2000" fill="hold"/>
                                        <p:tgtEl>
                                          <p:spTgt spid="11"/>
                                        </p:tgtEl>
                                        <p:attrNameLst>
                                          <p:attrName>ppt_h</p:attrName>
                                        </p:attrNameLst>
                                      </p:cBhvr>
                                      <p:tavLst>
                                        <p:tav tm="0">
                                          <p:val>
                                            <p:fltVal val="0"/>
                                          </p:val>
                                        </p:tav>
                                        <p:tav tm="100000">
                                          <p:val>
                                            <p:strVal val="#ppt_h"/>
                                          </p:val>
                                        </p:tav>
                                      </p:tavLst>
                                    </p:anim>
                                    <p:animEffect transition="in" filter="fade">
                                      <p:cBhvr>
                                        <p:cTn id="58" dur="2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2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2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up)">
                                      <p:cBhvr>
                                        <p:cTn id="82" dur="20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2000" fill="hold"/>
                                        <p:tgtEl>
                                          <p:spTgt spid="4"/>
                                        </p:tgtEl>
                                        <p:attrNameLst>
                                          <p:attrName>ppt_w</p:attrName>
                                        </p:attrNameLst>
                                      </p:cBhvr>
                                      <p:tavLst>
                                        <p:tav tm="0">
                                          <p:val>
                                            <p:fltVal val="0"/>
                                          </p:val>
                                        </p:tav>
                                        <p:tav tm="100000">
                                          <p:val>
                                            <p:strVal val="#ppt_w"/>
                                          </p:val>
                                        </p:tav>
                                      </p:tavLst>
                                    </p:anim>
                                    <p:anim calcmode="lin" valueType="num">
                                      <p:cBhvr>
                                        <p:cTn id="88" dur="2000" fill="hold"/>
                                        <p:tgtEl>
                                          <p:spTgt spid="4"/>
                                        </p:tgtEl>
                                        <p:attrNameLst>
                                          <p:attrName>ppt_h</p:attrName>
                                        </p:attrNameLst>
                                      </p:cBhvr>
                                      <p:tavLst>
                                        <p:tav tm="0">
                                          <p:val>
                                            <p:fltVal val="0"/>
                                          </p:val>
                                        </p:tav>
                                        <p:tav tm="100000">
                                          <p:val>
                                            <p:strVal val="#ppt_h"/>
                                          </p:val>
                                        </p:tav>
                                      </p:tavLst>
                                    </p:anim>
                                    <p:animEffect transition="in" filter="fade">
                                      <p:cBhvr>
                                        <p:cTn id="8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438650" y="441900"/>
            <a:ext cx="33147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Produces Envy</a:t>
            </a:r>
          </a:p>
        </p:txBody>
      </p:sp>
      <p:sp>
        <p:nvSpPr>
          <p:cNvPr id="15" name="TextBox 14"/>
          <p:cNvSpPr txBox="1"/>
          <p:nvPr/>
        </p:nvSpPr>
        <p:spPr>
          <a:xfrm>
            <a:off x="47625" y="6327268"/>
            <a:ext cx="12106275" cy="338554"/>
          </a:xfrm>
          <a:prstGeom prst="rect">
            <a:avLst/>
          </a:prstGeom>
          <a:noFill/>
        </p:spPr>
        <p:txBody>
          <a:bodyPr wrap="square" rtlCol="0">
            <a:spAutoFit/>
          </a:bodyPr>
          <a:lstStyle/>
          <a:p>
            <a:r>
              <a:rPr lang="en-US" sz="1600" b="1" i="1" dirty="0">
                <a:solidFill>
                  <a:srgbClr val="CC6600"/>
                </a:solidFill>
              </a:rPr>
              <a:t>…proud, knowing nothing, but doting about questions and strifes of words, whereof cometh envy, strife, railings, evil surmisings, </a:t>
            </a:r>
            <a:r>
              <a:rPr lang="en-US" sz="1200" b="1" dirty="0">
                <a:solidFill>
                  <a:srgbClr val="FF0000"/>
                </a:solidFill>
              </a:rPr>
              <a:t>I Tim  6:4 </a:t>
            </a:r>
            <a:endParaRPr lang="en-US" sz="1600" b="1" dirty="0">
              <a:solidFill>
                <a:srgbClr val="FF0000"/>
              </a:solidFill>
            </a:endParaRPr>
          </a:p>
        </p:txBody>
      </p:sp>
      <p:sp>
        <p:nvSpPr>
          <p:cNvPr id="17" name="TextBox 16"/>
          <p:cNvSpPr txBox="1"/>
          <p:nvPr/>
        </p:nvSpPr>
        <p:spPr>
          <a:xfrm>
            <a:off x="707230" y="858558"/>
            <a:ext cx="10744200" cy="584775"/>
          </a:xfrm>
          <a:prstGeom prst="rect">
            <a:avLst/>
          </a:prstGeom>
          <a:noFill/>
        </p:spPr>
        <p:txBody>
          <a:bodyPr wrap="square" rtlCol="0">
            <a:spAutoFit/>
          </a:bodyPr>
          <a:lstStyle/>
          <a:p>
            <a:pPr algn="just"/>
            <a:r>
              <a:rPr lang="en-US" sz="1600" b="1" dirty="0"/>
              <a:t>EN'VY</a:t>
            </a:r>
            <a:r>
              <a:rPr lang="en-US" sz="1600" dirty="0"/>
              <a:t> -  </a:t>
            </a:r>
            <a:r>
              <a:rPr lang="en-US" sz="1400" i="1" dirty="0"/>
              <a:t>uneasiness, mortification or discontent excited by the sight of another's superiority or success, accompanied with some degree of hatred or malignity, and often or usually with a desire or an effort to depreciate the person, and with pleasure in seeing him depressed</a:t>
            </a:r>
            <a:r>
              <a:rPr lang="en-US" sz="1600" dirty="0"/>
              <a:t>.  </a:t>
            </a:r>
            <a:r>
              <a:rPr lang="en-US" sz="1200" dirty="0"/>
              <a:t>Websters 1828</a:t>
            </a:r>
            <a:endParaRPr lang="en-US" sz="1600" dirty="0"/>
          </a:p>
        </p:txBody>
      </p:sp>
      <p:sp>
        <p:nvSpPr>
          <p:cNvPr id="18" name="TextBox 17"/>
          <p:cNvSpPr txBox="1"/>
          <p:nvPr/>
        </p:nvSpPr>
        <p:spPr>
          <a:xfrm>
            <a:off x="4781550" y="2233375"/>
            <a:ext cx="2628900" cy="338554"/>
          </a:xfrm>
          <a:prstGeom prst="rect">
            <a:avLst/>
          </a:prstGeom>
          <a:noFill/>
        </p:spPr>
        <p:txBody>
          <a:bodyPr wrap="square" rtlCol="0">
            <a:spAutoFit/>
          </a:bodyPr>
          <a:lstStyle/>
          <a:p>
            <a:pPr algn="ctr"/>
            <a:r>
              <a:rPr lang="en-US" sz="1600" b="1" dirty="0"/>
              <a:t>They were envious of Jesus</a:t>
            </a:r>
          </a:p>
        </p:txBody>
      </p:sp>
      <p:sp>
        <p:nvSpPr>
          <p:cNvPr id="20" name="TextBox 19"/>
          <p:cNvSpPr txBox="1"/>
          <p:nvPr/>
        </p:nvSpPr>
        <p:spPr>
          <a:xfrm>
            <a:off x="4710111" y="1443395"/>
            <a:ext cx="2771776" cy="338554"/>
          </a:xfrm>
          <a:prstGeom prst="rect">
            <a:avLst/>
          </a:prstGeom>
          <a:noFill/>
        </p:spPr>
        <p:txBody>
          <a:bodyPr wrap="square" rtlCol="0">
            <a:spAutoFit/>
          </a:bodyPr>
          <a:lstStyle/>
          <a:p>
            <a:pPr algn="ctr"/>
            <a:r>
              <a:rPr lang="en-US" sz="1600" b="1" dirty="0"/>
              <a:t>They were envious of Joseph</a:t>
            </a:r>
          </a:p>
        </p:txBody>
      </p:sp>
      <p:sp>
        <p:nvSpPr>
          <p:cNvPr id="21" name="TextBox 20"/>
          <p:cNvSpPr txBox="1"/>
          <p:nvPr/>
        </p:nvSpPr>
        <p:spPr>
          <a:xfrm>
            <a:off x="4394525" y="3326189"/>
            <a:ext cx="3400425" cy="338554"/>
          </a:xfrm>
          <a:prstGeom prst="rect">
            <a:avLst/>
          </a:prstGeom>
          <a:noFill/>
        </p:spPr>
        <p:txBody>
          <a:bodyPr wrap="square" rtlCol="0">
            <a:spAutoFit/>
          </a:bodyPr>
          <a:lstStyle/>
          <a:p>
            <a:pPr algn="ctr"/>
            <a:r>
              <a:rPr lang="en-US" sz="1600" b="1" dirty="0"/>
              <a:t>They were and still are envious Paul</a:t>
            </a:r>
          </a:p>
        </p:txBody>
      </p:sp>
      <p:sp>
        <p:nvSpPr>
          <p:cNvPr id="22" name="TextBox 21"/>
          <p:cNvSpPr txBox="1"/>
          <p:nvPr/>
        </p:nvSpPr>
        <p:spPr>
          <a:xfrm>
            <a:off x="3881436" y="5844045"/>
            <a:ext cx="4429125" cy="338554"/>
          </a:xfrm>
          <a:prstGeom prst="rect">
            <a:avLst/>
          </a:prstGeom>
          <a:noFill/>
        </p:spPr>
        <p:txBody>
          <a:bodyPr wrap="square" rtlCol="0">
            <a:spAutoFit/>
          </a:bodyPr>
          <a:lstStyle/>
          <a:p>
            <a:pPr algn="ctr"/>
            <a:r>
              <a:rPr lang="en-US" sz="1600" b="1" dirty="0"/>
              <a:t>They were and still are envious the 1611 KJB</a:t>
            </a:r>
          </a:p>
        </p:txBody>
      </p:sp>
      <p:sp>
        <p:nvSpPr>
          <p:cNvPr id="19" name="TextBox 18"/>
          <p:cNvSpPr txBox="1"/>
          <p:nvPr/>
        </p:nvSpPr>
        <p:spPr>
          <a:xfrm>
            <a:off x="3038475" y="2720429"/>
            <a:ext cx="6103142" cy="369332"/>
          </a:xfrm>
          <a:prstGeom prst="rect">
            <a:avLst/>
          </a:prstGeom>
          <a:noFill/>
        </p:spPr>
        <p:txBody>
          <a:bodyPr wrap="square" rtlCol="0">
            <a:spAutoFit/>
          </a:bodyPr>
          <a:lstStyle/>
          <a:p>
            <a:pPr algn="ctr"/>
            <a:r>
              <a:rPr lang="en-US" sz="1600" b="1" i="1" dirty="0">
                <a:solidFill>
                  <a:srgbClr val="CC6600"/>
                </a:solidFill>
              </a:rPr>
              <a:t>For he knew that for envy they had delivered him</a:t>
            </a:r>
            <a:r>
              <a:rPr lang="en-US" b="1" i="1" dirty="0">
                <a:solidFill>
                  <a:srgbClr val="CC6600"/>
                </a:solidFill>
              </a:rPr>
              <a:t>. </a:t>
            </a:r>
            <a:r>
              <a:rPr lang="en-US" sz="1200" b="1" dirty="0">
                <a:solidFill>
                  <a:srgbClr val="FF0000"/>
                </a:solidFill>
              </a:rPr>
              <a:t>Matthew 27:18 </a:t>
            </a:r>
            <a:endParaRPr lang="en-US" b="1" i="1" dirty="0">
              <a:solidFill>
                <a:srgbClr val="CC6600"/>
              </a:solidFill>
            </a:endParaRPr>
          </a:p>
        </p:txBody>
      </p:sp>
      <p:sp>
        <p:nvSpPr>
          <p:cNvPr id="23" name="TextBox 22"/>
          <p:cNvSpPr txBox="1"/>
          <p:nvPr/>
        </p:nvSpPr>
        <p:spPr>
          <a:xfrm>
            <a:off x="4833936" y="1695450"/>
            <a:ext cx="2509839" cy="307777"/>
          </a:xfrm>
          <a:prstGeom prst="rect">
            <a:avLst/>
          </a:prstGeom>
          <a:noFill/>
        </p:spPr>
        <p:txBody>
          <a:bodyPr wrap="square" rtlCol="0">
            <a:spAutoFit/>
          </a:bodyPr>
          <a:lstStyle/>
          <a:p>
            <a:pPr algn="ctr"/>
            <a:r>
              <a:rPr lang="en-US" sz="1400" dirty="0"/>
              <a:t>…so they threw him into a hole!</a:t>
            </a:r>
          </a:p>
        </p:txBody>
      </p:sp>
      <p:sp>
        <p:nvSpPr>
          <p:cNvPr id="24" name="TextBox 23"/>
          <p:cNvSpPr txBox="1"/>
          <p:nvPr/>
        </p:nvSpPr>
        <p:spPr>
          <a:xfrm>
            <a:off x="1933574" y="1917502"/>
            <a:ext cx="8334375" cy="338554"/>
          </a:xfrm>
          <a:prstGeom prst="rect">
            <a:avLst/>
          </a:prstGeom>
          <a:noFill/>
        </p:spPr>
        <p:txBody>
          <a:bodyPr wrap="square" rtlCol="0">
            <a:spAutoFit/>
          </a:bodyPr>
          <a:lstStyle/>
          <a:p>
            <a:pPr algn="ctr"/>
            <a:r>
              <a:rPr lang="en-US" sz="1600" b="1" i="1" dirty="0">
                <a:solidFill>
                  <a:srgbClr val="CC6600"/>
                </a:solidFill>
              </a:rPr>
              <a:t>And the patriarchs, moved with envy, sold Joseph into Egypt: but God was with him, </a:t>
            </a:r>
            <a:r>
              <a:rPr lang="en-US" sz="1200" b="1" dirty="0">
                <a:solidFill>
                  <a:srgbClr val="FF0000"/>
                </a:solidFill>
              </a:rPr>
              <a:t>Acts 7:9 </a:t>
            </a:r>
            <a:endParaRPr lang="en-US" b="1" dirty="0">
              <a:solidFill>
                <a:srgbClr val="FF0000"/>
              </a:solidFill>
            </a:endParaRPr>
          </a:p>
        </p:txBody>
      </p:sp>
      <p:sp>
        <p:nvSpPr>
          <p:cNvPr id="25" name="TextBox 24"/>
          <p:cNvSpPr txBox="1"/>
          <p:nvPr/>
        </p:nvSpPr>
        <p:spPr>
          <a:xfrm>
            <a:off x="4710111" y="2495729"/>
            <a:ext cx="2700339" cy="307777"/>
          </a:xfrm>
          <a:prstGeom prst="rect">
            <a:avLst/>
          </a:prstGeom>
          <a:noFill/>
        </p:spPr>
        <p:txBody>
          <a:bodyPr wrap="square" rtlCol="0">
            <a:spAutoFit/>
          </a:bodyPr>
          <a:lstStyle/>
          <a:p>
            <a:pPr algn="ctr"/>
            <a:r>
              <a:rPr lang="en-US" sz="1400" dirty="0"/>
              <a:t>…so they killed him!</a:t>
            </a:r>
          </a:p>
        </p:txBody>
      </p:sp>
      <p:sp>
        <p:nvSpPr>
          <p:cNvPr id="26" name="TextBox 25"/>
          <p:cNvSpPr txBox="1"/>
          <p:nvPr/>
        </p:nvSpPr>
        <p:spPr>
          <a:xfrm>
            <a:off x="3000376" y="2989332"/>
            <a:ext cx="6172200" cy="369332"/>
          </a:xfrm>
          <a:prstGeom prst="rect">
            <a:avLst/>
          </a:prstGeom>
          <a:noFill/>
        </p:spPr>
        <p:txBody>
          <a:bodyPr wrap="square" rtlCol="0">
            <a:spAutoFit/>
          </a:bodyPr>
          <a:lstStyle/>
          <a:p>
            <a:r>
              <a:rPr lang="en-US" sz="1600" b="1" i="1" dirty="0">
                <a:solidFill>
                  <a:srgbClr val="CC6600"/>
                </a:solidFill>
              </a:rPr>
              <a:t>For he knew that the chief priests had delivered him for envy.</a:t>
            </a:r>
            <a:r>
              <a:rPr lang="en-US" b="1" i="1" dirty="0">
                <a:solidFill>
                  <a:srgbClr val="CC6600"/>
                </a:solidFill>
              </a:rPr>
              <a:t> </a:t>
            </a:r>
            <a:r>
              <a:rPr lang="en-US" sz="1200" b="1" dirty="0">
                <a:solidFill>
                  <a:srgbClr val="FF0000"/>
                </a:solidFill>
              </a:rPr>
              <a:t>Mark 15:10 </a:t>
            </a:r>
            <a:endParaRPr lang="en-US" b="1" dirty="0">
              <a:solidFill>
                <a:srgbClr val="FF0000"/>
              </a:solidFill>
            </a:endParaRPr>
          </a:p>
        </p:txBody>
      </p:sp>
      <p:sp>
        <p:nvSpPr>
          <p:cNvPr id="27" name="TextBox 26"/>
          <p:cNvSpPr txBox="1"/>
          <p:nvPr/>
        </p:nvSpPr>
        <p:spPr>
          <a:xfrm>
            <a:off x="2124075" y="3582649"/>
            <a:ext cx="7905751" cy="523220"/>
          </a:xfrm>
          <a:prstGeom prst="rect">
            <a:avLst/>
          </a:prstGeom>
          <a:noFill/>
        </p:spPr>
        <p:txBody>
          <a:bodyPr wrap="square" rtlCol="0">
            <a:spAutoFit/>
          </a:bodyPr>
          <a:lstStyle/>
          <a:p>
            <a:pPr algn="ctr"/>
            <a:r>
              <a:rPr lang="en-US" sz="1400" dirty="0"/>
              <a:t>They tried to kill him then and still do today; they reject and ignore him as they try to kill his influence while they verbally attack and criticize those that follow him and the teachings of the risen Saviour ONLY.</a:t>
            </a:r>
          </a:p>
        </p:txBody>
      </p:sp>
      <p:sp>
        <p:nvSpPr>
          <p:cNvPr id="28" name="TextBox 27"/>
          <p:cNvSpPr txBox="1"/>
          <p:nvPr/>
        </p:nvSpPr>
        <p:spPr>
          <a:xfrm>
            <a:off x="2433637" y="4022316"/>
            <a:ext cx="7324725" cy="584775"/>
          </a:xfrm>
          <a:prstGeom prst="rect">
            <a:avLst/>
          </a:prstGeom>
          <a:noFill/>
        </p:spPr>
        <p:txBody>
          <a:bodyPr wrap="square" rtlCol="0">
            <a:spAutoFit/>
          </a:bodyPr>
          <a:lstStyle/>
          <a:p>
            <a:pPr algn="just"/>
            <a:r>
              <a:rPr lang="en-US" sz="1600" b="1" i="1" dirty="0">
                <a:solidFill>
                  <a:srgbClr val="CC6600"/>
                </a:solidFill>
              </a:rPr>
              <a:t>But when the Jews saw the multitudes, they were filled with envy, and spake against those things which were spoken by Paul, contradicting and blaspheming. </a:t>
            </a:r>
            <a:r>
              <a:rPr lang="en-US" sz="1200" b="1" dirty="0">
                <a:solidFill>
                  <a:srgbClr val="FF0000"/>
                </a:solidFill>
              </a:rPr>
              <a:t>Acts 13:45</a:t>
            </a:r>
            <a:endParaRPr lang="en-US" sz="1400" b="1" dirty="0">
              <a:solidFill>
                <a:srgbClr val="FF0000"/>
              </a:solidFill>
            </a:endParaRPr>
          </a:p>
        </p:txBody>
      </p:sp>
      <p:sp>
        <p:nvSpPr>
          <p:cNvPr id="29" name="TextBox 28"/>
          <p:cNvSpPr txBox="1"/>
          <p:nvPr/>
        </p:nvSpPr>
        <p:spPr>
          <a:xfrm>
            <a:off x="614362" y="4511574"/>
            <a:ext cx="10982325" cy="584775"/>
          </a:xfrm>
          <a:prstGeom prst="rect">
            <a:avLst/>
          </a:prstGeom>
          <a:noFill/>
        </p:spPr>
        <p:txBody>
          <a:bodyPr wrap="square" rtlCol="0">
            <a:spAutoFit/>
          </a:bodyPr>
          <a:lstStyle/>
          <a:p>
            <a:r>
              <a:rPr lang="en-US" sz="1600" b="1" i="1" dirty="0">
                <a:solidFill>
                  <a:srgbClr val="CC6600"/>
                </a:solidFill>
              </a:rPr>
              <a:t>But the Jews which believed not, moved with envy, took unto them certain lewd fellows of the baser sort, and gathered a company, and set all the city on an uproar, and assaulted the house of Jason, and sought to bring them out to the people. </a:t>
            </a:r>
            <a:r>
              <a:rPr lang="en-US" sz="1200" b="1" dirty="0">
                <a:solidFill>
                  <a:srgbClr val="FF0000"/>
                </a:solidFill>
              </a:rPr>
              <a:t>Acts 17:5 </a:t>
            </a:r>
          </a:p>
        </p:txBody>
      </p:sp>
      <p:sp>
        <p:nvSpPr>
          <p:cNvPr id="30" name="TextBox 29"/>
          <p:cNvSpPr txBox="1"/>
          <p:nvPr/>
        </p:nvSpPr>
        <p:spPr>
          <a:xfrm>
            <a:off x="1343026" y="5003775"/>
            <a:ext cx="9515474" cy="338554"/>
          </a:xfrm>
          <a:prstGeom prst="rect">
            <a:avLst/>
          </a:prstGeom>
          <a:noFill/>
        </p:spPr>
        <p:txBody>
          <a:bodyPr wrap="square" rtlCol="0">
            <a:spAutoFit/>
          </a:bodyPr>
          <a:lstStyle/>
          <a:p>
            <a:pPr algn="just"/>
            <a:r>
              <a:rPr lang="en-US" sz="1600" b="1" i="1" dirty="0">
                <a:solidFill>
                  <a:srgbClr val="CC6600"/>
                </a:solidFill>
              </a:rPr>
              <a:t>…Festus said with a loud voice, Paul, thou art beside thyself; much learning doth make thee mad. </a:t>
            </a:r>
            <a:r>
              <a:rPr lang="en-US" sz="1200" b="1" dirty="0">
                <a:solidFill>
                  <a:srgbClr val="FF0000"/>
                </a:solidFill>
              </a:rPr>
              <a:t>Acts 26:24 </a:t>
            </a:r>
            <a:endParaRPr lang="en-US" sz="1600" b="1" dirty="0">
              <a:solidFill>
                <a:srgbClr val="FF0000"/>
              </a:solidFill>
            </a:endParaRPr>
          </a:p>
        </p:txBody>
      </p:sp>
      <p:sp>
        <p:nvSpPr>
          <p:cNvPr id="31" name="TextBox 30"/>
          <p:cNvSpPr txBox="1"/>
          <p:nvPr/>
        </p:nvSpPr>
        <p:spPr>
          <a:xfrm>
            <a:off x="409574" y="6095593"/>
            <a:ext cx="11387137" cy="307777"/>
          </a:xfrm>
          <a:prstGeom prst="rect">
            <a:avLst/>
          </a:prstGeom>
          <a:noFill/>
        </p:spPr>
        <p:txBody>
          <a:bodyPr wrap="square" rtlCol="0">
            <a:spAutoFit/>
          </a:bodyPr>
          <a:lstStyle/>
          <a:p>
            <a:r>
              <a:rPr lang="en-US" sz="1400" dirty="0"/>
              <a:t>So they changed it, corrupted it, corrected it, rejected it, hid it, criticize those who use it ONLY – all in the name of scholarship and money – they are…</a:t>
            </a:r>
          </a:p>
        </p:txBody>
      </p:sp>
      <p:sp>
        <p:nvSpPr>
          <p:cNvPr id="2048" name="TextBox 2047"/>
          <p:cNvSpPr txBox="1"/>
          <p:nvPr/>
        </p:nvSpPr>
        <p:spPr>
          <a:xfrm>
            <a:off x="773905" y="5293219"/>
            <a:ext cx="10639425" cy="584775"/>
          </a:xfrm>
          <a:prstGeom prst="rect">
            <a:avLst/>
          </a:prstGeom>
          <a:noFill/>
        </p:spPr>
        <p:txBody>
          <a:bodyPr wrap="square" rtlCol="0">
            <a:spAutoFit/>
          </a:bodyPr>
          <a:lstStyle/>
          <a:p>
            <a:r>
              <a:rPr lang="en-US" sz="1600" b="1" i="1" dirty="0">
                <a:solidFill>
                  <a:srgbClr val="CC6600"/>
                </a:solidFill>
              </a:rPr>
              <a:t>And when it was day, certain of the Jews banded together, and bound themselves under a curse, saying that they would neither eat nor drink till they had killed Paul. And they were more than forty which had made this conspiracy.  </a:t>
            </a:r>
            <a:r>
              <a:rPr lang="en-US" sz="1200" b="1" dirty="0">
                <a:solidFill>
                  <a:srgbClr val="FF0000"/>
                </a:solidFill>
              </a:rPr>
              <a:t>Acts 22:12,13</a:t>
            </a:r>
            <a:endParaRPr lang="en-US" b="1" dirty="0">
              <a:solidFill>
                <a:srgbClr val="FF0000"/>
              </a:solidFill>
            </a:endParaRPr>
          </a:p>
        </p:txBody>
      </p:sp>
      <p:pic>
        <p:nvPicPr>
          <p:cNvPr id="3074" name="Picture 2" descr="Envy-2.jpg#EN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264279"/>
            <a:ext cx="1472017" cy="147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907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500"/>
                                        <p:tgtEl>
                                          <p:spTgt spid="17"/>
                                        </p:tgtEl>
                                      </p:cBhvr>
                                    </p:animEffect>
                                  </p:childTnLst>
                                </p:cTn>
                              </p:par>
                              <p:par>
                                <p:cTn id="14" presetID="26"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ipe(down)">
                                      <p:cBhvr>
                                        <p:cTn id="16" dur="290">
                                          <p:stCondLst>
                                            <p:cond delay="0"/>
                                          </p:stCondLst>
                                        </p:cTn>
                                        <p:tgtEl>
                                          <p:spTgt spid="3074"/>
                                        </p:tgtEl>
                                      </p:cBhvr>
                                    </p:animEffect>
                                    <p:anim calcmode="lin" valueType="num">
                                      <p:cBhvr>
                                        <p:cTn id="17" dur="911"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307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307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3074"/>
                                        </p:tgtEl>
                                        <p:attrNameLst>
                                          <p:attrName>ppt_y</p:attrName>
                                        </p:attrNameLst>
                                      </p:cBhvr>
                                      <p:tavLst>
                                        <p:tav tm="0" fmla="#ppt_y-sin(pi*$)/81">
                                          <p:val>
                                            <p:fltVal val="0"/>
                                          </p:val>
                                        </p:tav>
                                        <p:tav tm="100000">
                                          <p:val>
                                            <p:fltVal val="1"/>
                                          </p:val>
                                        </p:tav>
                                      </p:tavLst>
                                    </p:anim>
                                    <p:animScale>
                                      <p:cBhvr>
                                        <p:cTn id="22" dur="13">
                                          <p:stCondLst>
                                            <p:cond delay="325"/>
                                          </p:stCondLst>
                                        </p:cTn>
                                        <p:tgtEl>
                                          <p:spTgt spid="3074"/>
                                        </p:tgtEl>
                                      </p:cBhvr>
                                      <p:to x="100000" y="60000"/>
                                    </p:animScale>
                                    <p:animScale>
                                      <p:cBhvr>
                                        <p:cTn id="23" dur="83" decel="50000">
                                          <p:stCondLst>
                                            <p:cond delay="338"/>
                                          </p:stCondLst>
                                        </p:cTn>
                                        <p:tgtEl>
                                          <p:spTgt spid="3074"/>
                                        </p:tgtEl>
                                      </p:cBhvr>
                                      <p:to x="100000" y="100000"/>
                                    </p:animScale>
                                    <p:animScale>
                                      <p:cBhvr>
                                        <p:cTn id="24" dur="13">
                                          <p:stCondLst>
                                            <p:cond delay="656"/>
                                          </p:stCondLst>
                                        </p:cTn>
                                        <p:tgtEl>
                                          <p:spTgt spid="3074"/>
                                        </p:tgtEl>
                                      </p:cBhvr>
                                      <p:to x="100000" y="80000"/>
                                    </p:animScale>
                                    <p:animScale>
                                      <p:cBhvr>
                                        <p:cTn id="25" dur="83" decel="50000">
                                          <p:stCondLst>
                                            <p:cond delay="669"/>
                                          </p:stCondLst>
                                        </p:cTn>
                                        <p:tgtEl>
                                          <p:spTgt spid="3074"/>
                                        </p:tgtEl>
                                      </p:cBhvr>
                                      <p:to x="100000" y="100000"/>
                                    </p:animScale>
                                    <p:animScale>
                                      <p:cBhvr>
                                        <p:cTn id="26" dur="13">
                                          <p:stCondLst>
                                            <p:cond delay="821"/>
                                          </p:stCondLst>
                                        </p:cTn>
                                        <p:tgtEl>
                                          <p:spTgt spid="3074"/>
                                        </p:tgtEl>
                                      </p:cBhvr>
                                      <p:to x="100000" y="90000"/>
                                    </p:animScale>
                                    <p:animScale>
                                      <p:cBhvr>
                                        <p:cTn id="27" dur="83" decel="50000">
                                          <p:stCondLst>
                                            <p:cond delay="834"/>
                                          </p:stCondLst>
                                        </p:cTn>
                                        <p:tgtEl>
                                          <p:spTgt spid="3074"/>
                                        </p:tgtEl>
                                      </p:cBhvr>
                                      <p:to x="100000" y="100000"/>
                                    </p:animScale>
                                    <p:animScale>
                                      <p:cBhvr>
                                        <p:cTn id="28" dur="13">
                                          <p:stCondLst>
                                            <p:cond delay="904"/>
                                          </p:stCondLst>
                                        </p:cTn>
                                        <p:tgtEl>
                                          <p:spTgt spid="3074"/>
                                        </p:tgtEl>
                                      </p:cBhvr>
                                      <p:to x="100000" y="95000"/>
                                    </p:animScale>
                                    <p:animScale>
                                      <p:cBhvr>
                                        <p:cTn id="29" dur="83" decel="50000">
                                          <p:stCondLst>
                                            <p:cond delay="917"/>
                                          </p:stCondLst>
                                        </p:cTn>
                                        <p:tgtEl>
                                          <p:spTgt spid="307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750"/>
                                        <p:tgtEl>
                                          <p:spTgt spid="23"/>
                                        </p:tgtEl>
                                      </p:cBhvr>
                                    </p:animEffect>
                                  </p:childTnLst>
                                </p:cTn>
                              </p:par>
                            </p:childTnLst>
                          </p:cTn>
                        </p:par>
                        <p:par>
                          <p:cTn id="39" fill="hold">
                            <p:stCondLst>
                              <p:cond delay="1750"/>
                            </p:stCondLst>
                            <p:childTnLst>
                              <p:par>
                                <p:cTn id="40" presetID="5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750" fill="hold"/>
                                        <p:tgtEl>
                                          <p:spTgt spid="24"/>
                                        </p:tgtEl>
                                        <p:attrNameLst>
                                          <p:attrName>ppt_w</p:attrName>
                                        </p:attrNameLst>
                                      </p:cBhvr>
                                      <p:tavLst>
                                        <p:tav tm="0">
                                          <p:val>
                                            <p:fltVal val="0"/>
                                          </p:val>
                                        </p:tav>
                                        <p:tav tm="100000">
                                          <p:val>
                                            <p:strVal val="#ppt_w"/>
                                          </p:val>
                                        </p:tav>
                                      </p:tavLst>
                                    </p:anim>
                                    <p:anim calcmode="lin" valueType="num">
                                      <p:cBhvr>
                                        <p:cTn id="43" dur="1750" fill="hold"/>
                                        <p:tgtEl>
                                          <p:spTgt spid="24"/>
                                        </p:tgtEl>
                                        <p:attrNameLst>
                                          <p:attrName>ppt_h</p:attrName>
                                        </p:attrNameLst>
                                      </p:cBhvr>
                                      <p:tavLst>
                                        <p:tav tm="0">
                                          <p:val>
                                            <p:fltVal val="0"/>
                                          </p:val>
                                        </p:tav>
                                        <p:tav tm="100000">
                                          <p:val>
                                            <p:strVal val="#ppt_h"/>
                                          </p:val>
                                        </p:tav>
                                      </p:tavLst>
                                    </p:anim>
                                    <p:animEffect transition="in" filter="fade">
                                      <p:cBhvr>
                                        <p:cTn id="44" dur="175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750"/>
                                        <p:tgtEl>
                                          <p:spTgt spid="25"/>
                                        </p:tgtEl>
                                      </p:cBhvr>
                                    </p:animEffect>
                                  </p:childTnLst>
                                </p:cTn>
                              </p:par>
                            </p:childTnLst>
                          </p:cTn>
                        </p:par>
                        <p:par>
                          <p:cTn id="54" fill="hold">
                            <p:stCondLst>
                              <p:cond delay="175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750" fill="hold"/>
                                        <p:tgtEl>
                                          <p:spTgt spid="19"/>
                                        </p:tgtEl>
                                        <p:attrNameLst>
                                          <p:attrName>ppt_w</p:attrName>
                                        </p:attrNameLst>
                                      </p:cBhvr>
                                      <p:tavLst>
                                        <p:tav tm="0">
                                          <p:val>
                                            <p:fltVal val="0"/>
                                          </p:val>
                                        </p:tav>
                                        <p:tav tm="100000">
                                          <p:val>
                                            <p:strVal val="#ppt_w"/>
                                          </p:val>
                                        </p:tav>
                                      </p:tavLst>
                                    </p:anim>
                                    <p:anim calcmode="lin" valueType="num">
                                      <p:cBhvr>
                                        <p:cTn id="58" dur="1750" fill="hold"/>
                                        <p:tgtEl>
                                          <p:spTgt spid="19"/>
                                        </p:tgtEl>
                                        <p:attrNameLst>
                                          <p:attrName>ppt_h</p:attrName>
                                        </p:attrNameLst>
                                      </p:cBhvr>
                                      <p:tavLst>
                                        <p:tav tm="0">
                                          <p:val>
                                            <p:fltVal val="0"/>
                                          </p:val>
                                        </p:tav>
                                        <p:tav tm="100000">
                                          <p:val>
                                            <p:strVal val="#ppt_h"/>
                                          </p:val>
                                        </p:tav>
                                      </p:tavLst>
                                    </p:anim>
                                    <p:animEffect transition="in" filter="fade">
                                      <p:cBhvr>
                                        <p:cTn id="59" dur="1750"/>
                                        <p:tgtEl>
                                          <p:spTgt spid="19"/>
                                        </p:tgtEl>
                                      </p:cBhvr>
                                    </p:animEffect>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750" fill="hold"/>
                                        <p:tgtEl>
                                          <p:spTgt spid="26"/>
                                        </p:tgtEl>
                                        <p:attrNameLst>
                                          <p:attrName>ppt_w</p:attrName>
                                        </p:attrNameLst>
                                      </p:cBhvr>
                                      <p:tavLst>
                                        <p:tav tm="0">
                                          <p:val>
                                            <p:fltVal val="0"/>
                                          </p:val>
                                        </p:tav>
                                        <p:tav tm="100000">
                                          <p:val>
                                            <p:strVal val="#ppt_w"/>
                                          </p:val>
                                        </p:tav>
                                      </p:tavLst>
                                    </p:anim>
                                    <p:anim calcmode="lin" valueType="num">
                                      <p:cBhvr>
                                        <p:cTn id="64" dur="1750" fill="hold"/>
                                        <p:tgtEl>
                                          <p:spTgt spid="26"/>
                                        </p:tgtEl>
                                        <p:attrNameLst>
                                          <p:attrName>ppt_h</p:attrName>
                                        </p:attrNameLst>
                                      </p:cBhvr>
                                      <p:tavLst>
                                        <p:tav tm="0">
                                          <p:val>
                                            <p:fltVal val="0"/>
                                          </p:val>
                                        </p:tav>
                                        <p:tav tm="100000">
                                          <p:val>
                                            <p:strVal val="#ppt_h"/>
                                          </p:val>
                                        </p:tav>
                                      </p:tavLst>
                                    </p:anim>
                                    <p:animEffect transition="in" filter="fade">
                                      <p:cBhvr>
                                        <p:cTn id="65" dur="175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childTnLst>
                          </p:cTn>
                        </p:par>
                        <p:par>
                          <p:cTn id="71" fill="hold">
                            <p:stCondLst>
                              <p:cond delay="1000"/>
                            </p:stCondLst>
                            <p:childTnLst>
                              <p:par>
                                <p:cTn id="72" presetID="22" presetClass="entr" presetSubtype="1"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up)">
                                      <p:cBhvr>
                                        <p:cTn id="74" dur="75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750" fill="hold"/>
                                        <p:tgtEl>
                                          <p:spTgt spid="28"/>
                                        </p:tgtEl>
                                        <p:attrNameLst>
                                          <p:attrName>ppt_w</p:attrName>
                                        </p:attrNameLst>
                                      </p:cBhvr>
                                      <p:tavLst>
                                        <p:tav tm="0">
                                          <p:val>
                                            <p:fltVal val="0"/>
                                          </p:val>
                                        </p:tav>
                                        <p:tav tm="100000">
                                          <p:val>
                                            <p:strVal val="#ppt_w"/>
                                          </p:val>
                                        </p:tav>
                                      </p:tavLst>
                                    </p:anim>
                                    <p:anim calcmode="lin" valueType="num">
                                      <p:cBhvr>
                                        <p:cTn id="80" dur="1750" fill="hold"/>
                                        <p:tgtEl>
                                          <p:spTgt spid="28"/>
                                        </p:tgtEl>
                                        <p:attrNameLst>
                                          <p:attrName>ppt_h</p:attrName>
                                        </p:attrNameLst>
                                      </p:cBhvr>
                                      <p:tavLst>
                                        <p:tav tm="0">
                                          <p:val>
                                            <p:fltVal val="0"/>
                                          </p:val>
                                        </p:tav>
                                        <p:tav tm="100000">
                                          <p:val>
                                            <p:strVal val="#ppt_h"/>
                                          </p:val>
                                        </p:tav>
                                      </p:tavLst>
                                    </p:anim>
                                    <p:animEffect transition="in" filter="fade">
                                      <p:cBhvr>
                                        <p:cTn id="81" dur="175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750" fill="hold"/>
                                        <p:tgtEl>
                                          <p:spTgt spid="29"/>
                                        </p:tgtEl>
                                        <p:attrNameLst>
                                          <p:attrName>ppt_w</p:attrName>
                                        </p:attrNameLst>
                                      </p:cBhvr>
                                      <p:tavLst>
                                        <p:tav tm="0">
                                          <p:val>
                                            <p:fltVal val="0"/>
                                          </p:val>
                                        </p:tav>
                                        <p:tav tm="100000">
                                          <p:val>
                                            <p:strVal val="#ppt_w"/>
                                          </p:val>
                                        </p:tav>
                                      </p:tavLst>
                                    </p:anim>
                                    <p:anim calcmode="lin" valueType="num">
                                      <p:cBhvr>
                                        <p:cTn id="87" dur="1750" fill="hold"/>
                                        <p:tgtEl>
                                          <p:spTgt spid="29"/>
                                        </p:tgtEl>
                                        <p:attrNameLst>
                                          <p:attrName>ppt_h</p:attrName>
                                        </p:attrNameLst>
                                      </p:cBhvr>
                                      <p:tavLst>
                                        <p:tav tm="0">
                                          <p:val>
                                            <p:fltVal val="0"/>
                                          </p:val>
                                        </p:tav>
                                        <p:tav tm="100000">
                                          <p:val>
                                            <p:strVal val="#ppt_h"/>
                                          </p:val>
                                        </p:tav>
                                      </p:tavLst>
                                    </p:anim>
                                    <p:animEffect transition="in" filter="fade">
                                      <p:cBhvr>
                                        <p:cTn id="88" dur="175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1750" fill="hold"/>
                                        <p:tgtEl>
                                          <p:spTgt spid="30"/>
                                        </p:tgtEl>
                                        <p:attrNameLst>
                                          <p:attrName>ppt_w</p:attrName>
                                        </p:attrNameLst>
                                      </p:cBhvr>
                                      <p:tavLst>
                                        <p:tav tm="0">
                                          <p:val>
                                            <p:fltVal val="0"/>
                                          </p:val>
                                        </p:tav>
                                        <p:tav tm="100000">
                                          <p:val>
                                            <p:strVal val="#ppt_w"/>
                                          </p:val>
                                        </p:tav>
                                      </p:tavLst>
                                    </p:anim>
                                    <p:anim calcmode="lin" valueType="num">
                                      <p:cBhvr>
                                        <p:cTn id="94" dur="1750" fill="hold"/>
                                        <p:tgtEl>
                                          <p:spTgt spid="30"/>
                                        </p:tgtEl>
                                        <p:attrNameLst>
                                          <p:attrName>ppt_h</p:attrName>
                                        </p:attrNameLst>
                                      </p:cBhvr>
                                      <p:tavLst>
                                        <p:tav tm="0">
                                          <p:val>
                                            <p:fltVal val="0"/>
                                          </p:val>
                                        </p:tav>
                                        <p:tav tm="100000">
                                          <p:val>
                                            <p:strVal val="#ppt_h"/>
                                          </p:val>
                                        </p:tav>
                                      </p:tavLst>
                                    </p:anim>
                                    <p:animEffect transition="in" filter="fade">
                                      <p:cBhvr>
                                        <p:cTn id="95" dur="175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048"/>
                                        </p:tgtEl>
                                        <p:attrNameLst>
                                          <p:attrName>style.visibility</p:attrName>
                                        </p:attrNameLst>
                                      </p:cBhvr>
                                      <p:to>
                                        <p:strVal val="visible"/>
                                      </p:to>
                                    </p:set>
                                    <p:anim calcmode="lin" valueType="num">
                                      <p:cBhvr>
                                        <p:cTn id="100" dur="1750" fill="hold"/>
                                        <p:tgtEl>
                                          <p:spTgt spid="2048"/>
                                        </p:tgtEl>
                                        <p:attrNameLst>
                                          <p:attrName>ppt_w</p:attrName>
                                        </p:attrNameLst>
                                      </p:cBhvr>
                                      <p:tavLst>
                                        <p:tav tm="0">
                                          <p:val>
                                            <p:fltVal val="0"/>
                                          </p:val>
                                        </p:tav>
                                        <p:tav tm="100000">
                                          <p:val>
                                            <p:strVal val="#ppt_w"/>
                                          </p:val>
                                        </p:tav>
                                      </p:tavLst>
                                    </p:anim>
                                    <p:anim calcmode="lin" valueType="num">
                                      <p:cBhvr>
                                        <p:cTn id="101" dur="1750" fill="hold"/>
                                        <p:tgtEl>
                                          <p:spTgt spid="2048"/>
                                        </p:tgtEl>
                                        <p:attrNameLst>
                                          <p:attrName>ppt_h</p:attrName>
                                        </p:attrNameLst>
                                      </p:cBhvr>
                                      <p:tavLst>
                                        <p:tav tm="0">
                                          <p:val>
                                            <p:fltVal val="0"/>
                                          </p:val>
                                        </p:tav>
                                        <p:tav tm="100000">
                                          <p:val>
                                            <p:strVal val="#ppt_h"/>
                                          </p:val>
                                        </p:tav>
                                      </p:tavLst>
                                    </p:anim>
                                    <p:animEffect transition="in" filter="fade">
                                      <p:cBhvr>
                                        <p:cTn id="102" dur="1750"/>
                                        <p:tgtEl>
                                          <p:spTgt spid="204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childTnLst>
                                </p:cTn>
                              </p:par>
                            </p:childTnLst>
                          </p:cTn>
                        </p:par>
                        <p:par>
                          <p:cTn id="108" fill="hold">
                            <p:stCondLst>
                              <p:cond delay="1000"/>
                            </p:stCondLst>
                            <p:childTnLst>
                              <p:par>
                                <p:cTn id="109" presetID="22" presetClass="entr" presetSubtype="1"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wipe(up)">
                                      <p:cBhvr>
                                        <p:cTn id="111" dur="750"/>
                                        <p:tgtEl>
                                          <p:spTgt spid="31"/>
                                        </p:tgtEl>
                                      </p:cBhvr>
                                    </p:animEffect>
                                  </p:childTnLst>
                                </p:cTn>
                              </p:par>
                            </p:childTnLst>
                          </p:cTn>
                        </p:par>
                        <p:par>
                          <p:cTn id="112" fill="hold">
                            <p:stCondLst>
                              <p:cond delay="1750"/>
                            </p:stCondLst>
                            <p:childTnLst>
                              <p:par>
                                <p:cTn id="113" presetID="53" presetClass="entr" presetSubtype="16"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1750" fill="hold"/>
                                        <p:tgtEl>
                                          <p:spTgt spid="15"/>
                                        </p:tgtEl>
                                        <p:attrNameLst>
                                          <p:attrName>ppt_w</p:attrName>
                                        </p:attrNameLst>
                                      </p:cBhvr>
                                      <p:tavLst>
                                        <p:tav tm="0">
                                          <p:val>
                                            <p:fltVal val="0"/>
                                          </p:val>
                                        </p:tav>
                                        <p:tav tm="100000">
                                          <p:val>
                                            <p:strVal val="#ppt_w"/>
                                          </p:val>
                                        </p:tav>
                                      </p:tavLst>
                                    </p:anim>
                                    <p:anim calcmode="lin" valueType="num">
                                      <p:cBhvr>
                                        <p:cTn id="116" dur="1750" fill="hold"/>
                                        <p:tgtEl>
                                          <p:spTgt spid="15"/>
                                        </p:tgtEl>
                                        <p:attrNameLst>
                                          <p:attrName>ppt_h</p:attrName>
                                        </p:attrNameLst>
                                      </p:cBhvr>
                                      <p:tavLst>
                                        <p:tav tm="0">
                                          <p:val>
                                            <p:fltVal val="0"/>
                                          </p:val>
                                        </p:tav>
                                        <p:tav tm="100000">
                                          <p:val>
                                            <p:strVal val="#ppt_h"/>
                                          </p:val>
                                        </p:tav>
                                      </p:tavLst>
                                    </p:anim>
                                    <p:animEffect transition="in" filter="fade">
                                      <p:cBhvr>
                                        <p:cTn id="117"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7" grpId="0"/>
      <p:bldP spid="18" grpId="0"/>
      <p:bldP spid="20" grpId="0"/>
      <p:bldP spid="21" grpId="0"/>
      <p:bldP spid="22" grpId="0"/>
      <p:bldP spid="19" grpId="0"/>
      <p:bldP spid="23" grpId="0"/>
      <p:bldP spid="24" grpId="0"/>
      <p:bldP spid="25" grpId="0"/>
      <p:bldP spid="26" grpId="0"/>
      <p:bldP spid="27" grpId="0"/>
      <p:bldP spid="28" grpId="0"/>
      <p:bldP spid="29" grpId="0"/>
      <p:bldP spid="30" grpId="0"/>
      <p:bldP spid="31" grpId="0"/>
      <p:bldP spid="20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429125" y="441900"/>
            <a:ext cx="33147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Denies</a:t>
            </a:r>
          </a:p>
        </p:txBody>
      </p:sp>
      <p:sp>
        <p:nvSpPr>
          <p:cNvPr id="4" name="TextBox 3"/>
          <p:cNvSpPr txBox="1"/>
          <p:nvPr/>
        </p:nvSpPr>
        <p:spPr>
          <a:xfrm>
            <a:off x="1463000" y="942975"/>
            <a:ext cx="9232016" cy="646331"/>
          </a:xfrm>
          <a:prstGeom prst="rect">
            <a:avLst/>
          </a:prstGeom>
          <a:noFill/>
        </p:spPr>
        <p:txBody>
          <a:bodyPr wrap="square" rtlCol="0">
            <a:spAutoFit/>
          </a:bodyPr>
          <a:lstStyle/>
          <a:p>
            <a:pPr algn="just"/>
            <a:r>
              <a:rPr lang="en-US" dirty="0"/>
              <a:t>By following an imitation Jesus, an imitation spirit, an imitation gospel, an imitation god, an imitation church, an imitation pastor, an imitation bible, all the members of religion are denied:</a:t>
            </a:r>
          </a:p>
        </p:txBody>
      </p:sp>
      <p:sp>
        <p:nvSpPr>
          <p:cNvPr id="5" name="TextBox 4"/>
          <p:cNvSpPr txBox="1"/>
          <p:nvPr/>
        </p:nvSpPr>
        <p:spPr>
          <a:xfrm rot="21097937">
            <a:off x="2217076" y="2159554"/>
            <a:ext cx="1145894" cy="338554"/>
          </a:xfrm>
          <a:prstGeom prst="rect">
            <a:avLst/>
          </a:prstGeom>
          <a:noFill/>
        </p:spPr>
        <p:txBody>
          <a:bodyPr wrap="square" rtlCol="0">
            <a:spAutoFit/>
          </a:bodyPr>
          <a:lstStyle/>
          <a:p>
            <a:pPr algn="ctr"/>
            <a:r>
              <a:rPr lang="en-US" sz="1600" dirty="0"/>
              <a:t>The truth</a:t>
            </a:r>
          </a:p>
        </p:txBody>
      </p:sp>
      <p:sp>
        <p:nvSpPr>
          <p:cNvPr id="6" name="TextBox 5"/>
          <p:cNvSpPr txBox="1"/>
          <p:nvPr/>
        </p:nvSpPr>
        <p:spPr>
          <a:xfrm rot="21384965">
            <a:off x="3044388" y="2589036"/>
            <a:ext cx="1244020" cy="584775"/>
          </a:xfrm>
          <a:prstGeom prst="rect">
            <a:avLst/>
          </a:prstGeom>
          <a:noFill/>
        </p:spPr>
        <p:txBody>
          <a:bodyPr wrap="square" rtlCol="0">
            <a:spAutoFit/>
          </a:bodyPr>
          <a:lstStyle/>
          <a:p>
            <a:pPr algn="ctr"/>
            <a:r>
              <a:rPr lang="en-US" sz="1600" dirty="0"/>
              <a:t>Personal Inner Joy</a:t>
            </a:r>
          </a:p>
        </p:txBody>
      </p:sp>
      <p:sp>
        <p:nvSpPr>
          <p:cNvPr id="7" name="TextBox 6"/>
          <p:cNvSpPr txBox="1"/>
          <p:nvPr/>
        </p:nvSpPr>
        <p:spPr>
          <a:xfrm rot="21411315">
            <a:off x="7226220" y="2704300"/>
            <a:ext cx="4394522" cy="338554"/>
          </a:xfrm>
          <a:prstGeom prst="rect">
            <a:avLst/>
          </a:prstGeom>
          <a:noFill/>
        </p:spPr>
        <p:txBody>
          <a:bodyPr wrap="square" rtlCol="0">
            <a:spAutoFit/>
          </a:bodyPr>
          <a:lstStyle/>
          <a:p>
            <a:pPr algn="ctr"/>
            <a:r>
              <a:rPr lang="en-US" sz="1600" dirty="0"/>
              <a:t>God Breathed and Preserved Holy Scriptures</a:t>
            </a:r>
          </a:p>
        </p:txBody>
      </p:sp>
      <p:sp>
        <p:nvSpPr>
          <p:cNvPr id="8" name="TextBox 7"/>
          <p:cNvSpPr txBox="1"/>
          <p:nvPr/>
        </p:nvSpPr>
        <p:spPr>
          <a:xfrm rot="20783484">
            <a:off x="5212355" y="3816481"/>
            <a:ext cx="1451720" cy="584775"/>
          </a:xfrm>
          <a:prstGeom prst="rect">
            <a:avLst/>
          </a:prstGeom>
          <a:noFill/>
        </p:spPr>
        <p:txBody>
          <a:bodyPr wrap="square" rtlCol="0">
            <a:spAutoFit/>
          </a:bodyPr>
          <a:lstStyle/>
          <a:p>
            <a:pPr algn="ctr"/>
            <a:r>
              <a:rPr lang="en-US" sz="1600" dirty="0"/>
              <a:t>Sincere Hope Toward God</a:t>
            </a:r>
          </a:p>
        </p:txBody>
      </p:sp>
      <p:sp>
        <p:nvSpPr>
          <p:cNvPr id="9" name="TextBox 8"/>
          <p:cNvSpPr txBox="1"/>
          <p:nvPr/>
        </p:nvSpPr>
        <p:spPr>
          <a:xfrm rot="21106708">
            <a:off x="245574" y="2990710"/>
            <a:ext cx="2515564" cy="584775"/>
          </a:xfrm>
          <a:prstGeom prst="rect">
            <a:avLst/>
          </a:prstGeom>
          <a:noFill/>
        </p:spPr>
        <p:txBody>
          <a:bodyPr wrap="square" rtlCol="0">
            <a:spAutoFit/>
          </a:bodyPr>
          <a:lstStyle/>
          <a:p>
            <a:pPr algn="ctr"/>
            <a:r>
              <a:rPr lang="en-US" sz="1600" dirty="0"/>
              <a:t>The Promises from the Living God TO Them</a:t>
            </a:r>
          </a:p>
        </p:txBody>
      </p:sp>
      <p:sp>
        <p:nvSpPr>
          <p:cNvPr id="10" name="TextBox 9"/>
          <p:cNvSpPr txBox="1"/>
          <p:nvPr/>
        </p:nvSpPr>
        <p:spPr>
          <a:xfrm rot="242462">
            <a:off x="6796191" y="5595851"/>
            <a:ext cx="2784677" cy="338554"/>
          </a:xfrm>
          <a:prstGeom prst="rect">
            <a:avLst/>
          </a:prstGeom>
          <a:noFill/>
        </p:spPr>
        <p:txBody>
          <a:bodyPr wrap="square" rtlCol="0">
            <a:spAutoFit/>
          </a:bodyPr>
          <a:lstStyle/>
          <a:p>
            <a:pPr algn="ctr"/>
            <a:r>
              <a:rPr lang="en-US" sz="1600" dirty="0"/>
              <a:t>True Prayer with Answers</a:t>
            </a:r>
          </a:p>
        </p:txBody>
      </p:sp>
      <p:sp>
        <p:nvSpPr>
          <p:cNvPr id="11" name="TextBox 10"/>
          <p:cNvSpPr txBox="1"/>
          <p:nvPr/>
        </p:nvSpPr>
        <p:spPr>
          <a:xfrm rot="376066">
            <a:off x="137314" y="4531527"/>
            <a:ext cx="2343142" cy="338554"/>
          </a:xfrm>
          <a:prstGeom prst="rect">
            <a:avLst/>
          </a:prstGeom>
          <a:noFill/>
        </p:spPr>
        <p:txBody>
          <a:bodyPr wrap="square" rtlCol="0">
            <a:spAutoFit/>
          </a:bodyPr>
          <a:lstStyle/>
          <a:p>
            <a:pPr algn="ctr"/>
            <a:r>
              <a:rPr lang="en-US" sz="1600" dirty="0"/>
              <a:t>A Proper Local Church</a:t>
            </a:r>
          </a:p>
        </p:txBody>
      </p:sp>
      <p:sp>
        <p:nvSpPr>
          <p:cNvPr id="12" name="TextBox 11"/>
          <p:cNvSpPr txBox="1"/>
          <p:nvPr/>
        </p:nvSpPr>
        <p:spPr>
          <a:xfrm rot="20828392">
            <a:off x="5675016" y="5594969"/>
            <a:ext cx="1145894" cy="338554"/>
          </a:xfrm>
          <a:prstGeom prst="rect">
            <a:avLst/>
          </a:prstGeom>
          <a:noFill/>
        </p:spPr>
        <p:txBody>
          <a:bodyPr wrap="square" rtlCol="0">
            <a:spAutoFit/>
          </a:bodyPr>
          <a:lstStyle/>
          <a:p>
            <a:pPr algn="ctr"/>
            <a:r>
              <a:rPr lang="en-US" sz="1600" dirty="0"/>
              <a:t>Boldness</a:t>
            </a:r>
          </a:p>
        </p:txBody>
      </p:sp>
      <p:sp>
        <p:nvSpPr>
          <p:cNvPr id="13" name="TextBox 12"/>
          <p:cNvSpPr txBox="1"/>
          <p:nvPr/>
        </p:nvSpPr>
        <p:spPr>
          <a:xfrm>
            <a:off x="2508850" y="4677992"/>
            <a:ext cx="2291788" cy="338554"/>
          </a:xfrm>
          <a:prstGeom prst="rect">
            <a:avLst/>
          </a:prstGeom>
          <a:noFill/>
        </p:spPr>
        <p:txBody>
          <a:bodyPr wrap="square" rtlCol="0">
            <a:spAutoFit/>
          </a:bodyPr>
          <a:lstStyle/>
          <a:p>
            <a:pPr algn="ctr"/>
            <a:r>
              <a:rPr lang="en-US" sz="1600" dirty="0"/>
              <a:t>Spiritual Circumcision</a:t>
            </a:r>
          </a:p>
        </p:txBody>
      </p:sp>
      <p:sp>
        <p:nvSpPr>
          <p:cNvPr id="14" name="TextBox 13"/>
          <p:cNvSpPr txBox="1"/>
          <p:nvPr/>
        </p:nvSpPr>
        <p:spPr>
          <a:xfrm rot="285151">
            <a:off x="8110051" y="3593254"/>
            <a:ext cx="3127094" cy="338554"/>
          </a:xfrm>
          <a:prstGeom prst="rect">
            <a:avLst/>
          </a:prstGeom>
          <a:noFill/>
        </p:spPr>
        <p:txBody>
          <a:bodyPr wrap="square" rtlCol="0">
            <a:spAutoFit/>
          </a:bodyPr>
          <a:lstStyle/>
          <a:p>
            <a:pPr algn="ctr"/>
            <a:r>
              <a:rPr lang="en-US" sz="1600" dirty="0"/>
              <a:t>Spiritual and Physical Wisdom</a:t>
            </a:r>
          </a:p>
        </p:txBody>
      </p:sp>
      <p:sp>
        <p:nvSpPr>
          <p:cNvPr id="15" name="TextBox 14"/>
          <p:cNvSpPr txBox="1"/>
          <p:nvPr/>
        </p:nvSpPr>
        <p:spPr>
          <a:xfrm rot="21238892">
            <a:off x="231494" y="5187872"/>
            <a:ext cx="2434541" cy="338554"/>
          </a:xfrm>
          <a:prstGeom prst="rect">
            <a:avLst/>
          </a:prstGeom>
          <a:noFill/>
        </p:spPr>
        <p:txBody>
          <a:bodyPr wrap="square" rtlCol="0">
            <a:spAutoFit/>
          </a:bodyPr>
          <a:lstStyle/>
          <a:p>
            <a:pPr algn="ctr"/>
            <a:r>
              <a:rPr lang="en-US" sz="1600" dirty="0"/>
              <a:t>The Sword of the Spirit</a:t>
            </a:r>
          </a:p>
        </p:txBody>
      </p:sp>
      <p:sp>
        <p:nvSpPr>
          <p:cNvPr id="16" name="TextBox 15"/>
          <p:cNvSpPr txBox="1"/>
          <p:nvPr/>
        </p:nvSpPr>
        <p:spPr>
          <a:xfrm rot="394888">
            <a:off x="7328809" y="5382165"/>
            <a:ext cx="3806141" cy="338554"/>
          </a:xfrm>
          <a:prstGeom prst="rect">
            <a:avLst/>
          </a:prstGeom>
          <a:noFill/>
        </p:spPr>
        <p:txBody>
          <a:bodyPr wrap="square" rtlCol="0">
            <a:spAutoFit/>
          </a:bodyPr>
          <a:lstStyle/>
          <a:p>
            <a:pPr algn="ctr"/>
            <a:r>
              <a:rPr lang="en-US" sz="1600" dirty="0"/>
              <a:t>A Peace that Passeth all Understanding</a:t>
            </a:r>
          </a:p>
        </p:txBody>
      </p:sp>
      <p:sp>
        <p:nvSpPr>
          <p:cNvPr id="17" name="TextBox 16"/>
          <p:cNvSpPr txBox="1"/>
          <p:nvPr/>
        </p:nvSpPr>
        <p:spPr>
          <a:xfrm rot="704305">
            <a:off x="6771551" y="4229232"/>
            <a:ext cx="1327229" cy="338554"/>
          </a:xfrm>
          <a:prstGeom prst="rect">
            <a:avLst/>
          </a:prstGeom>
          <a:noFill/>
        </p:spPr>
        <p:txBody>
          <a:bodyPr wrap="square" rtlCol="0">
            <a:spAutoFit/>
          </a:bodyPr>
          <a:lstStyle/>
          <a:p>
            <a:pPr algn="ctr"/>
            <a:r>
              <a:rPr lang="en-US" sz="1600" dirty="0"/>
              <a:t>Confidence</a:t>
            </a:r>
          </a:p>
        </p:txBody>
      </p:sp>
      <p:sp>
        <p:nvSpPr>
          <p:cNvPr id="18" name="TextBox 17"/>
          <p:cNvSpPr txBox="1"/>
          <p:nvPr/>
        </p:nvSpPr>
        <p:spPr>
          <a:xfrm rot="453083">
            <a:off x="3494872" y="5804670"/>
            <a:ext cx="1645536" cy="338554"/>
          </a:xfrm>
          <a:prstGeom prst="rect">
            <a:avLst/>
          </a:prstGeom>
          <a:noFill/>
        </p:spPr>
        <p:txBody>
          <a:bodyPr wrap="square" rtlCol="0">
            <a:spAutoFit/>
          </a:bodyPr>
          <a:lstStyle/>
          <a:p>
            <a:pPr algn="ctr"/>
            <a:r>
              <a:rPr lang="en-US" sz="1600" dirty="0"/>
              <a:t>True Salvation</a:t>
            </a:r>
          </a:p>
        </p:txBody>
      </p:sp>
      <p:sp>
        <p:nvSpPr>
          <p:cNvPr id="19" name="TextBox 18"/>
          <p:cNvSpPr txBox="1"/>
          <p:nvPr/>
        </p:nvSpPr>
        <p:spPr>
          <a:xfrm rot="2604124">
            <a:off x="10172" y="1725820"/>
            <a:ext cx="1369670" cy="584775"/>
          </a:xfrm>
          <a:prstGeom prst="rect">
            <a:avLst/>
          </a:prstGeom>
          <a:noFill/>
        </p:spPr>
        <p:txBody>
          <a:bodyPr wrap="square" rtlCol="0">
            <a:spAutoFit/>
          </a:bodyPr>
          <a:lstStyle/>
          <a:p>
            <a:pPr algn="ctr"/>
            <a:r>
              <a:rPr lang="en-US" sz="1600" dirty="0"/>
              <a:t>True  Friendly Fellowship</a:t>
            </a:r>
          </a:p>
        </p:txBody>
      </p:sp>
      <p:sp>
        <p:nvSpPr>
          <p:cNvPr id="20" name="TextBox 19"/>
          <p:cNvSpPr txBox="1"/>
          <p:nvPr/>
        </p:nvSpPr>
        <p:spPr>
          <a:xfrm rot="474456">
            <a:off x="8327984" y="1776280"/>
            <a:ext cx="2367032" cy="338554"/>
          </a:xfrm>
          <a:prstGeom prst="rect">
            <a:avLst/>
          </a:prstGeom>
          <a:noFill/>
        </p:spPr>
        <p:txBody>
          <a:bodyPr wrap="square" rtlCol="0">
            <a:spAutoFit/>
          </a:bodyPr>
          <a:lstStyle/>
          <a:p>
            <a:pPr algn="ctr"/>
            <a:r>
              <a:rPr lang="en-US" sz="1600" dirty="0"/>
              <a:t>The Goodness of God</a:t>
            </a:r>
          </a:p>
        </p:txBody>
      </p:sp>
      <p:sp>
        <p:nvSpPr>
          <p:cNvPr id="21" name="TextBox 20"/>
          <p:cNvSpPr txBox="1"/>
          <p:nvPr/>
        </p:nvSpPr>
        <p:spPr>
          <a:xfrm rot="313775">
            <a:off x="4226055" y="2088363"/>
            <a:ext cx="3348941" cy="338554"/>
          </a:xfrm>
          <a:prstGeom prst="rect">
            <a:avLst/>
          </a:prstGeom>
          <a:noFill/>
        </p:spPr>
        <p:txBody>
          <a:bodyPr wrap="square" rtlCol="0">
            <a:spAutoFit/>
          </a:bodyPr>
          <a:lstStyle/>
          <a:p>
            <a:pPr algn="ctr"/>
            <a:r>
              <a:rPr lang="en-US" sz="1600" dirty="0"/>
              <a:t>Knowledge of the Risen Saviour</a:t>
            </a:r>
          </a:p>
        </p:txBody>
      </p:sp>
      <p:sp>
        <p:nvSpPr>
          <p:cNvPr id="22" name="TextBox 21"/>
          <p:cNvSpPr txBox="1"/>
          <p:nvPr/>
        </p:nvSpPr>
        <p:spPr>
          <a:xfrm rot="21371478">
            <a:off x="73800" y="5840114"/>
            <a:ext cx="3252487" cy="584775"/>
          </a:xfrm>
          <a:prstGeom prst="rect">
            <a:avLst/>
          </a:prstGeom>
          <a:noFill/>
        </p:spPr>
        <p:txBody>
          <a:bodyPr wrap="square" rtlCol="0">
            <a:spAutoFit/>
          </a:bodyPr>
          <a:lstStyle/>
          <a:p>
            <a:pPr algn="ctr"/>
            <a:r>
              <a:rPr lang="en-US" sz="1600" dirty="0"/>
              <a:t>A True Awareness &amp; Understanding of the Past / Present / Future</a:t>
            </a:r>
          </a:p>
        </p:txBody>
      </p:sp>
      <p:sp>
        <p:nvSpPr>
          <p:cNvPr id="23" name="TextBox 22"/>
          <p:cNvSpPr txBox="1"/>
          <p:nvPr/>
        </p:nvSpPr>
        <p:spPr>
          <a:xfrm rot="414897">
            <a:off x="6621842" y="6000201"/>
            <a:ext cx="4067437" cy="338554"/>
          </a:xfrm>
          <a:prstGeom prst="rect">
            <a:avLst/>
          </a:prstGeom>
          <a:noFill/>
        </p:spPr>
        <p:txBody>
          <a:bodyPr wrap="square" rtlCol="0">
            <a:spAutoFit/>
          </a:bodyPr>
          <a:lstStyle/>
          <a:p>
            <a:pPr algn="ctr"/>
            <a:r>
              <a:rPr lang="en-US" sz="1600" dirty="0"/>
              <a:t>100% Assurance of Salvation</a:t>
            </a:r>
          </a:p>
        </p:txBody>
      </p:sp>
      <p:sp>
        <p:nvSpPr>
          <p:cNvPr id="24" name="TextBox 23"/>
          <p:cNvSpPr txBox="1"/>
          <p:nvPr/>
        </p:nvSpPr>
        <p:spPr>
          <a:xfrm rot="630784">
            <a:off x="7695487" y="4133624"/>
            <a:ext cx="2812648" cy="338554"/>
          </a:xfrm>
          <a:prstGeom prst="rect">
            <a:avLst/>
          </a:prstGeom>
          <a:noFill/>
        </p:spPr>
        <p:txBody>
          <a:bodyPr wrap="square" rtlCol="0">
            <a:spAutoFit/>
          </a:bodyPr>
          <a:lstStyle/>
          <a:p>
            <a:pPr algn="ctr"/>
            <a:r>
              <a:rPr lang="en-US" sz="1600" dirty="0"/>
              <a:t>God’s Constant Grace</a:t>
            </a:r>
          </a:p>
        </p:txBody>
      </p:sp>
      <p:sp>
        <p:nvSpPr>
          <p:cNvPr id="25" name="TextBox 24"/>
          <p:cNvSpPr txBox="1"/>
          <p:nvPr/>
        </p:nvSpPr>
        <p:spPr>
          <a:xfrm rot="480644">
            <a:off x="5378523" y="4692852"/>
            <a:ext cx="3264061" cy="338554"/>
          </a:xfrm>
          <a:prstGeom prst="rect">
            <a:avLst/>
          </a:prstGeom>
          <a:noFill/>
        </p:spPr>
        <p:txBody>
          <a:bodyPr wrap="square" rtlCol="0">
            <a:spAutoFit/>
          </a:bodyPr>
          <a:lstStyle/>
          <a:p>
            <a:r>
              <a:rPr lang="en-US" sz="1600" dirty="0"/>
              <a:t>God Pleasing Manner of Life</a:t>
            </a:r>
          </a:p>
        </p:txBody>
      </p:sp>
      <p:sp>
        <p:nvSpPr>
          <p:cNvPr id="26" name="TextBox 25"/>
          <p:cNvSpPr txBox="1"/>
          <p:nvPr/>
        </p:nvSpPr>
        <p:spPr>
          <a:xfrm>
            <a:off x="4954868" y="2699825"/>
            <a:ext cx="2001517" cy="584775"/>
          </a:xfrm>
          <a:prstGeom prst="rect">
            <a:avLst/>
          </a:prstGeom>
          <a:noFill/>
        </p:spPr>
        <p:txBody>
          <a:bodyPr wrap="square" rtlCol="0">
            <a:spAutoFit/>
          </a:bodyPr>
          <a:lstStyle/>
          <a:p>
            <a:pPr algn="ctr"/>
            <a:r>
              <a:rPr lang="en-US" sz="1600" dirty="0"/>
              <a:t>A Proper Witness To and For Others</a:t>
            </a:r>
          </a:p>
        </p:txBody>
      </p:sp>
      <p:sp>
        <p:nvSpPr>
          <p:cNvPr id="27" name="TextBox 26"/>
          <p:cNvSpPr txBox="1"/>
          <p:nvPr/>
        </p:nvSpPr>
        <p:spPr>
          <a:xfrm>
            <a:off x="7905751" y="2234735"/>
            <a:ext cx="3275636" cy="338554"/>
          </a:xfrm>
          <a:prstGeom prst="rect">
            <a:avLst/>
          </a:prstGeom>
          <a:noFill/>
        </p:spPr>
        <p:txBody>
          <a:bodyPr wrap="square" rtlCol="0">
            <a:spAutoFit/>
          </a:bodyPr>
          <a:lstStyle/>
          <a:p>
            <a:r>
              <a:rPr lang="en-US" sz="1600" dirty="0"/>
              <a:t>Pastors and Teachers of the Truth</a:t>
            </a:r>
          </a:p>
        </p:txBody>
      </p:sp>
      <p:sp>
        <p:nvSpPr>
          <p:cNvPr id="28" name="TextBox 27"/>
          <p:cNvSpPr txBox="1"/>
          <p:nvPr/>
        </p:nvSpPr>
        <p:spPr>
          <a:xfrm>
            <a:off x="5119401" y="6161221"/>
            <a:ext cx="1977463" cy="584775"/>
          </a:xfrm>
          <a:prstGeom prst="rect">
            <a:avLst/>
          </a:prstGeom>
          <a:noFill/>
        </p:spPr>
        <p:txBody>
          <a:bodyPr wrap="square" rtlCol="0">
            <a:spAutoFit/>
          </a:bodyPr>
          <a:lstStyle/>
          <a:p>
            <a:pPr algn="ctr"/>
            <a:r>
              <a:rPr lang="en-US" sz="1600" dirty="0"/>
              <a:t>24/7 Contact with the Living God</a:t>
            </a:r>
          </a:p>
        </p:txBody>
      </p:sp>
      <p:sp>
        <p:nvSpPr>
          <p:cNvPr id="29" name="TextBox 28"/>
          <p:cNvSpPr txBox="1"/>
          <p:nvPr/>
        </p:nvSpPr>
        <p:spPr>
          <a:xfrm rot="21060993">
            <a:off x="9271322" y="4751461"/>
            <a:ext cx="2650602" cy="338554"/>
          </a:xfrm>
          <a:prstGeom prst="rect">
            <a:avLst/>
          </a:prstGeom>
          <a:noFill/>
        </p:spPr>
        <p:txBody>
          <a:bodyPr wrap="square" rtlCol="0">
            <a:spAutoFit/>
          </a:bodyPr>
          <a:lstStyle/>
          <a:p>
            <a:pPr algn="ctr"/>
            <a:r>
              <a:rPr lang="en-US" sz="1600" dirty="0"/>
              <a:t>Longsuffering of God</a:t>
            </a:r>
          </a:p>
        </p:txBody>
      </p:sp>
      <p:sp>
        <p:nvSpPr>
          <p:cNvPr id="30" name="TextBox 29"/>
          <p:cNvSpPr txBox="1"/>
          <p:nvPr/>
        </p:nvSpPr>
        <p:spPr>
          <a:xfrm rot="21336533">
            <a:off x="291419" y="128463"/>
            <a:ext cx="3658082" cy="338554"/>
          </a:xfrm>
          <a:prstGeom prst="rect">
            <a:avLst/>
          </a:prstGeom>
          <a:noFill/>
        </p:spPr>
        <p:txBody>
          <a:bodyPr wrap="square" rtlCol="0">
            <a:spAutoFit/>
          </a:bodyPr>
          <a:lstStyle/>
          <a:p>
            <a:r>
              <a:rPr lang="en-US" sz="1600" dirty="0"/>
              <a:t>God’s Righteousness Imputed to You</a:t>
            </a:r>
          </a:p>
        </p:txBody>
      </p:sp>
      <p:sp>
        <p:nvSpPr>
          <p:cNvPr id="31" name="TextBox 30"/>
          <p:cNvSpPr txBox="1"/>
          <p:nvPr/>
        </p:nvSpPr>
        <p:spPr>
          <a:xfrm rot="228613">
            <a:off x="9201378" y="274590"/>
            <a:ext cx="2510769" cy="338554"/>
          </a:xfrm>
          <a:prstGeom prst="rect">
            <a:avLst/>
          </a:prstGeom>
          <a:noFill/>
        </p:spPr>
        <p:txBody>
          <a:bodyPr wrap="square" rtlCol="0">
            <a:spAutoFit/>
          </a:bodyPr>
          <a:lstStyle/>
          <a:p>
            <a:r>
              <a:rPr lang="en-US" sz="1600" dirty="0"/>
              <a:t>Being Dead From Sin</a:t>
            </a:r>
          </a:p>
        </p:txBody>
      </p:sp>
      <p:sp>
        <p:nvSpPr>
          <p:cNvPr id="32" name="TextBox 31"/>
          <p:cNvSpPr txBox="1"/>
          <p:nvPr/>
        </p:nvSpPr>
        <p:spPr>
          <a:xfrm rot="21443001">
            <a:off x="1102388" y="1657214"/>
            <a:ext cx="5459806" cy="338554"/>
          </a:xfrm>
          <a:prstGeom prst="rect">
            <a:avLst/>
          </a:prstGeom>
          <a:noFill/>
        </p:spPr>
        <p:txBody>
          <a:bodyPr wrap="square" rtlCol="0">
            <a:spAutoFit/>
          </a:bodyPr>
          <a:lstStyle/>
          <a:p>
            <a:r>
              <a:rPr lang="en-US" sz="1600" dirty="0"/>
              <a:t>The Riches both of the Wisdom and Knowledge of God</a:t>
            </a:r>
          </a:p>
        </p:txBody>
      </p:sp>
      <p:sp>
        <p:nvSpPr>
          <p:cNvPr id="33" name="TextBox 32"/>
          <p:cNvSpPr txBox="1"/>
          <p:nvPr/>
        </p:nvSpPr>
        <p:spPr>
          <a:xfrm rot="21228838">
            <a:off x="2678688" y="5202483"/>
            <a:ext cx="3664239" cy="338554"/>
          </a:xfrm>
          <a:prstGeom prst="rect">
            <a:avLst/>
          </a:prstGeom>
          <a:noFill/>
        </p:spPr>
        <p:txBody>
          <a:bodyPr wrap="square" rtlCol="0">
            <a:spAutoFit/>
          </a:bodyPr>
          <a:lstStyle/>
          <a:p>
            <a:pPr algn="ctr"/>
            <a:r>
              <a:rPr lang="en-US" sz="1600" dirty="0"/>
              <a:t> Riches of the Glory of his Inheritance</a:t>
            </a:r>
          </a:p>
        </p:txBody>
      </p:sp>
      <p:sp>
        <p:nvSpPr>
          <p:cNvPr id="34" name="TextBox 33"/>
          <p:cNvSpPr txBox="1"/>
          <p:nvPr/>
        </p:nvSpPr>
        <p:spPr>
          <a:xfrm>
            <a:off x="7435165" y="6488668"/>
            <a:ext cx="3991777" cy="338554"/>
          </a:xfrm>
          <a:prstGeom prst="rect">
            <a:avLst/>
          </a:prstGeom>
          <a:noFill/>
        </p:spPr>
        <p:txBody>
          <a:bodyPr wrap="square" rtlCol="0">
            <a:spAutoFit/>
          </a:bodyPr>
          <a:lstStyle/>
          <a:p>
            <a:r>
              <a:rPr lang="en-US" sz="1600" dirty="0"/>
              <a:t>The Riches of His Grace in His Kindness</a:t>
            </a:r>
          </a:p>
        </p:txBody>
      </p:sp>
      <p:sp>
        <p:nvSpPr>
          <p:cNvPr id="35" name="TextBox 34"/>
          <p:cNvSpPr txBox="1"/>
          <p:nvPr/>
        </p:nvSpPr>
        <p:spPr>
          <a:xfrm>
            <a:off x="287540" y="786795"/>
            <a:ext cx="1190394" cy="584775"/>
          </a:xfrm>
          <a:prstGeom prst="rect">
            <a:avLst/>
          </a:prstGeom>
          <a:noFill/>
        </p:spPr>
        <p:txBody>
          <a:bodyPr wrap="square" rtlCol="0">
            <a:spAutoFit/>
          </a:bodyPr>
          <a:lstStyle/>
          <a:p>
            <a:r>
              <a:rPr lang="en-US" sz="1600" dirty="0"/>
              <a:t>Riches of His Glory</a:t>
            </a:r>
          </a:p>
        </p:txBody>
      </p:sp>
      <p:sp>
        <p:nvSpPr>
          <p:cNvPr id="36" name="TextBox 35"/>
          <p:cNvSpPr txBox="1"/>
          <p:nvPr/>
        </p:nvSpPr>
        <p:spPr>
          <a:xfrm>
            <a:off x="178869" y="6484386"/>
            <a:ext cx="4940532" cy="338554"/>
          </a:xfrm>
          <a:prstGeom prst="rect">
            <a:avLst/>
          </a:prstGeom>
          <a:noFill/>
        </p:spPr>
        <p:txBody>
          <a:bodyPr wrap="square" rtlCol="0">
            <a:spAutoFit/>
          </a:bodyPr>
          <a:lstStyle/>
          <a:p>
            <a:r>
              <a:rPr lang="en-US" sz="1600" dirty="0"/>
              <a:t> The Riches of the Full Assurance of Understanding</a:t>
            </a:r>
          </a:p>
        </p:txBody>
      </p:sp>
      <p:sp>
        <p:nvSpPr>
          <p:cNvPr id="37" name="TextBox 36"/>
          <p:cNvSpPr txBox="1"/>
          <p:nvPr/>
        </p:nvSpPr>
        <p:spPr>
          <a:xfrm rot="21323485">
            <a:off x="57969" y="3844590"/>
            <a:ext cx="5710550" cy="338554"/>
          </a:xfrm>
          <a:prstGeom prst="rect">
            <a:avLst/>
          </a:prstGeom>
          <a:noFill/>
        </p:spPr>
        <p:txBody>
          <a:bodyPr wrap="square" rtlCol="0">
            <a:spAutoFit/>
          </a:bodyPr>
          <a:lstStyle/>
          <a:p>
            <a:r>
              <a:rPr lang="en-US" sz="1600" dirty="0"/>
              <a:t>The Riches of His Goodness and Forbearance and Longsuffering</a:t>
            </a:r>
          </a:p>
        </p:txBody>
      </p:sp>
      <p:sp>
        <p:nvSpPr>
          <p:cNvPr id="38" name="TextBox 37"/>
          <p:cNvSpPr txBox="1"/>
          <p:nvPr/>
        </p:nvSpPr>
        <p:spPr>
          <a:xfrm rot="21384034">
            <a:off x="6096000" y="1669171"/>
            <a:ext cx="2259429" cy="338554"/>
          </a:xfrm>
          <a:prstGeom prst="rect">
            <a:avLst/>
          </a:prstGeom>
          <a:noFill/>
        </p:spPr>
        <p:txBody>
          <a:bodyPr wrap="square" rtlCol="0">
            <a:spAutoFit/>
          </a:bodyPr>
          <a:lstStyle/>
          <a:p>
            <a:r>
              <a:rPr lang="en-US" sz="1600" dirty="0"/>
              <a:t>The Faith of Jesus Christ</a:t>
            </a:r>
          </a:p>
        </p:txBody>
      </p:sp>
      <p:sp>
        <p:nvSpPr>
          <p:cNvPr id="39" name="TextBox 38"/>
          <p:cNvSpPr txBox="1"/>
          <p:nvPr/>
        </p:nvSpPr>
        <p:spPr>
          <a:xfrm>
            <a:off x="92669" y="2604768"/>
            <a:ext cx="2185888" cy="338554"/>
          </a:xfrm>
          <a:prstGeom prst="rect">
            <a:avLst/>
          </a:prstGeom>
          <a:noFill/>
        </p:spPr>
        <p:txBody>
          <a:bodyPr wrap="square" rtlCol="0">
            <a:spAutoFit/>
          </a:bodyPr>
          <a:lstStyle/>
          <a:p>
            <a:pPr algn="ctr"/>
            <a:r>
              <a:rPr lang="en-US" sz="1600" dirty="0"/>
              <a:t>The Hope of the Gospel</a:t>
            </a:r>
          </a:p>
        </p:txBody>
      </p:sp>
      <p:sp>
        <p:nvSpPr>
          <p:cNvPr id="40" name="TextBox 39"/>
          <p:cNvSpPr txBox="1"/>
          <p:nvPr/>
        </p:nvSpPr>
        <p:spPr>
          <a:xfrm>
            <a:off x="6500595" y="3129824"/>
            <a:ext cx="4926347" cy="338554"/>
          </a:xfrm>
          <a:prstGeom prst="rect">
            <a:avLst/>
          </a:prstGeom>
          <a:noFill/>
        </p:spPr>
        <p:txBody>
          <a:bodyPr wrap="square" rtlCol="0">
            <a:spAutoFit/>
          </a:bodyPr>
          <a:lstStyle/>
          <a:p>
            <a:pPr algn="ctr"/>
            <a:r>
              <a:rPr lang="en-US" sz="1600" dirty="0"/>
              <a:t>Everlasting Consolation and Good Hope Through Grace</a:t>
            </a:r>
          </a:p>
        </p:txBody>
      </p:sp>
      <p:sp>
        <p:nvSpPr>
          <p:cNvPr id="41" name="TextBox 40"/>
          <p:cNvSpPr txBox="1"/>
          <p:nvPr/>
        </p:nvSpPr>
        <p:spPr>
          <a:xfrm rot="212627">
            <a:off x="7129556" y="498204"/>
            <a:ext cx="2414013" cy="338554"/>
          </a:xfrm>
          <a:prstGeom prst="rect">
            <a:avLst/>
          </a:prstGeom>
          <a:noFill/>
        </p:spPr>
        <p:txBody>
          <a:bodyPr wrap="square" rtlCol="0">
            <a:spAutoFit/>
          </a:bodyPr>
          <a:lstStyle/>
          <a:p>
            <a:pPr algn="ctr"/>
            <a:r>
              <a:rPr lang="en-US" sz="1600" dirty="0"/>
              <a:t>Eternal &amp; Everlasting Life</a:t>
            </a:r>
          </a:p>
        </p:txBody>
      </p:sp>
      <p:sp>
        <p:nvSpPr>
          <p:cNvPr id="42" name="TextBox 41"/>
          <p:cNvSpPr txBox="1"/>
          <p:nvPr/>
        </p:nvSpPr>
        <p:spPr>
          <a:xfrm rot="21366514">
            <a:off x="3326280" y="276991"/>
            <a:ext cx="1698934" cy="584775"/>
          </a:xfrm>
          <a:prstGeom prst="rect">
            <a:avLst/>
          </a:prstGeom>
          <a:noFill/>
        </p:spPr>
        <p:txBody>
          <a:bodyPr wrap="square" rtlCol="0">
            <a:spAutoFit/>
          </a:bodyPr>
          <a:lstStyle/>
          <a:p>
            <a:pPr algn="ctr"/>
            <a:r>
              <a:rPr lang="en-US" sz="1600" dirty="0"/>
              <a:t>The Whole Armour of God</a:t>
            </a:r>
          </a:p>
        </p:txBody>
      </p:sp>
      <p:sp>
        <p:nvSpPr>
          <p:cNvPr id="43" name="TextBox 42"/>
          <p:cNvSpPr txBox="1"/>
          <p:nvPr/>
        </p:nvSpPr>
        <p:spPr>
          <a:xfrm>
            <a:off x="8117233" y="4507971"/>
            <a:ext cx="1306248" cy="584775"/>
          </a:xfrm>
          <a:prstGeom prst="rect">
            <a:avLst/>
          </a:prstGeom>
          <a:noFill/>
        </p:spPr>
        <p:txBody>
          <a:bodyPr wrap="square" rtlCol="0">
            <a:spAutoFit/>
          </a:bodyPr>
          <a:lstStyle/>
          <a:p>
            <a:pPr algn="ctr"/>
            <a:r>
              <a:rPr lang="en-US" sz="1600" dirty="0"/>
              <a:t>Our Only Apostle Paul</a:t>
            </a:r>
          </a:p>
        </p:txBody>
      </p:sp>
      <p:sp>
        <p:nvSpPr>
          <p:cNvPr id="44" name="TextBox 43"/>
          <p:cNvSpPr txBox="1"/>
          <p:nvPr/>
        </p:nvSpPr>
        <p:spPr>
          <a:xfrm rot="21117263">
            <a:off x="10596623" y="1570126"/>
            <a:ext cx="1196333" cy="584775"/>
          </a:xfrm>
          <a:prstGeom prst="rect">
            <a:avLst/>
          </a:prstGeom>
          <a:noFill/>
        </p:spPr>
        <p:txBody>
          <a:bodyPr wrap="square" rtlCol="0">
            <a:spAutoFit/>
          </a:bodyPr>
          <a:lstStyle/>
          <a:p>
            <a:pPr algn="ctr"/>
            <a:r>
              <a:rPr lang="en-US" sz="1600" dirty="0"/>
              <a:t>The Spirit of God</a:t>
            </a:r>
          </a:p>
        </p:txBody>
      </p:sp>
      <p:sp>
        <p:nvSpPr>
          <p:cNvPr id="45" name="TextBox 44"/>
          <p:cNvSpPr txBox="1"/>
          <p:nvPr/>
        </p:nvSpPr>
        <p:spPr>
          <a:xfrm rot="21075724">
            <a:off x="2314558" y="4252357"/>
            <a:ext cx="2368711" cy="338554"/>
          </a:xfrm>
          <a:prstGeom prst="rect">
            <a:avLst/>
          </a:prstGeom>
          <a:noFill/>
        </p:spPr>
        <p:txBody>
          <a:bodyPr wrap="square" rtlCol="0">
            <a:spAutoFit/>
          </a:bodyPr>
          <a:lstStyle/>
          <a:p>
            <a:pPr algn="ctr"/>
            <a:r>
              <a:rPr lang="en-US" sz="1600" dirty="0"/>
              <a:t>A Very Small Library</a:t>
            </a:r>
          </a:p>
        </p:txBody>
      </p:sp>
      <p:sp>
        <p:nvSpPr>
          <p:cNvPr id="46" name="TextBox 45"/>
          <p:cNvSpPr txBox="1"/>
          <p:nvPr/>
        </p:nvSpPr>
        <p:spPr>
          <a:xfrm rot="414008">
            <a:off x="10854132" y="762892"/>
            <a:ext cx="1145619" cy="584775"/>
          </a:xfrm>
          <a:prstGeom prst="rect">
            <a:avLst/>
          </a:prstGeom>
          <a:noFill/>
        </p:spPr>
        <p:txBody>
          <a:bodyPr wrap="square" rtlCol="0">
            <a:spAutoFit/>
          </a:bodyPr>
          <a:lstStyle/>
          <a:p>
            <a:pPr algn="ctr"/>
            <a:r>
              <a:rPr lang="en-US" sz="1600" dirty="0"/>
              <a:t>Mystery of Christ</a:t>
            </a:r>
          </a:p>
        </p:txBody>
      </p:sp>
      <p:sp>
        <p:nvSpPr>
          <p:cNvPr id="47" name="TextBox 46"/>
          <p:cNvSpPr txBox="1"/>
          <p:nvPr/>
        </p:nvSpPr>
        <p:spPr>
          <a:xfrm>
            <a:off x="10081549" y="4038361"/>
            <a:ext cx="1850551" cy="584775"/>
          </a:xfrm>
          <a:prstGeom prst="rect">
            <a:avLst/>
          </a:prstGeom>
          <a:noFill/>
        </p:spPr>
        <p:txBody>
          <a:bodyPr wrap="square" rtlCol="0">
            <a:spAutoFit/>
          </a:bodyPr>
          <a:lstStyle/>
          <a:p>
            <a:pPr algn="ctr"/>
            <a:r>
              <a:rPr lang="en-US" sz="1600" dirty="0"/>
              <a:t>The Fellowship of the Mystery</a:t>
            </a:r>
          </a:p>
        </p:txBody>
      </p:sp>
      <p:sp>
        <p:nvSpPr>
          <p:cNvPr id="48" name="TextBox 47"/>
          <p:cNvSpPr txBox="1"/>
          <p:nvPr/>
        </p:nvSpPr>
        <p:spPr>
          <a:xfrm rot="2613051">
            <a:off x="10429624" y="5697556"/>
            <a:ext cx="2060994" cy="338554"/>
          </a:xfrm>
          <a:prstGeom prst="rect">
            <a:avLst/>
          </a:prstGeom>
          <a:noFill/>
        </p:spPr>
        <p:txBody>
          <a:bodyPr wrap="square" rtlCol="0">
            <a:spAutoFit/>
          </a:bodyPr>
          <a:lstStyle/>
          <a:p>
            <a:r>
              <a:rPr lang="en-US" sz="1600" dirty="0"/>
              <a:t>The Love of Christ</a:t>
            </a:r>
          </a:p>
        </p:txBody>
      </p:sp>
      <p:sp>
        <p:nvSpPr>
          <p:cNvPr id="49" name="TextBox 48"/>
          <p:cNvSpPr txBox="1"/>
          <p:nvPr/>
        </p:nvSpPr>
        <p:spPr>
          <a:xfrm>
            <a:off x="11277617" y="2173016"/>
            <a:ext cx="600699" cy="584775"/>
          </a:xfrm>
          <a:prstGeom prst="rect">
            <a:avLst/>
          </a:prstGeom>
          <a:noFill/>
        </p:spPr>
        <p:txBody>
          <a:bodyPr wrap="square" rtlCol="0">
            <a:spAutoFit/>
          </a:bodyPr>
          <a:lstStyle/>
          <a:p>
            <a:pPr algn="ctr"/>
            <a:r>
              <a:rPr lang="en-US" sz="1600" dirty="0"/>
              <a:t>1611KJB</a:t>
            </a:r>
          </a:p>
        </p:txBody>
      </p:sp>
      <p:sp>
        <p:nvSpPr>
          <p:cNvPr id="50" name="TextBox 49"/>
          <p:cNvSpPr txBox="1"/>
          <p:nvPr/>
        </p:nvSpPr>
        <p:spPr>
          <a:xfrm rot="848499">
            <a:off x="6535216" y="3567380"/>
            <a:ext cx="1402698" cy="584775"/>
          </a:xfrm>
          <a:prstGeom prst="rect">
            <a:avLst/>
          </a:prstGeom>
          <a:noFill/>
        </p:spPr>
        <p:txBody>
          <a:bodyPr wrap="square" rtlCol="0">
            <a:spAutoFit/>
          </a:bodyPr>
          <a:lstStyle/>
          <a:p>
            <a:pPr algn="ctr"/>
            <a:r>
              <a:rPr lang="en-US" sz="1600" dirty="0"/>
              <a:t>The True Body of Christ</a:t>
            </a:r>
          </a:p>
        </p:txBody>
      </p:sp>
      <p:sp>
        <p:nvSpPr>
          <p:cNvPr id="51" name="TextBox 50"/>
          <p:cNvSpPr txBox="1"/>
          <p:nvPr/>
        </p:nvSpPr>
        <p:spPr>
          <a:xfrm rot="1410058">
            <a:off x="3220496" y="2324716"/>
            <a:ext cx="1897967" cy="338554"/>
          </a:xfrm>
          <a:prstGeom prst="rect">
            <a:avLst/>
          </a:prstGeom>
          <a:noFill/>
        </p:spPr>
        <p:txBody>
          <a:bodyPr wrap="square" rtlCol="0">
            <a:spAutoFit/>
          </a:bodyPr>
          <a:lstStyle/>
          <a:p>
            <a:r>
              <a:rPr lang="en-US" sz="1600" dirty="0"/>
              <a:t>The Gospel of Christ</a:t>
            </a:r>
          </a:p>
        </p:txBody>
      </p:sp>
      <p:sp>
        <p:nvSpPr>
          <p:cNvPr id="52" name="TextBox 51"/>
          <p:cNvSpPr txBox="1"/>
          <p:nvPr/>
        </p:nvSpPr>
        <p:spPr>
          <a:xfrm rot="21021740">
            <a:off x="1159060" y="3467649"/>
            <a:ext cx="2719736" cy="338554"/>
          </a:xfrm>
          <a:prstGeom prst="rect">
            <a:avLst/>
          </a:prstGeom>
          <a:noFill/>
        </p:spPr>
        <p:txBody>
          <a:bodyPr wrap="square" rtlCol="0">
            <a:spAutoFit/>
          </a:bodyPr>
          <a:lstStyle/>
          <a:p>
            <a:pPr algn="ctr"/>
            <a:r>
              <a:rPr lang="en-US" sz="1600" dirty="0"/>
              <a:t>The Fruits of Righteousness</a:t>
            </a:r>
          </a:p>
        </p:txBody>
      </p:sp>
      <p:sp>
        <p:nvSpPr>
          <p:cNvPr id="53" name="TextBox 52"/>
          <p:cNvSpPr txBox="1"/>
          <p:nvPr/>
        </p:nvSpPr>
        <p:spPr>
          <a:xfrm rot="1315932">
            <a:off x="10182066" y="6151466"/>
            <a:ext cx="1577018" cy="338554"/>
          </a:xfrm>
          <a:prstGeom prst="rect">
            <a:avLst/>
          </a:prstGeom>
          <a:noFill/>
        </p:spPr>
        <p:txBody>
          <a:bodyPr wrap="square" rtlCol="0">
            <a:spAutoFit/>
          </a:bodyPr>
          <a:lstStyle/>
          <a:p>
            <a:pPr algn="ctr"/>
            <a:r>
              <a:rPr lang="en-US" sz="1600" dirty="0"/>
              <a:t>Sound Doctrine</a:t>
            </a:r>
          </a:p>
        </p:txBody>
      </p:sp>
      <p:sp>
        <p:nvSpPr>
          <p:cNvPr id="54" name="TextBox 53"/>
          <p:cNvSpPr txBox="1"/>
          <p:nvPr/>
        </p:nvSpPr>
        <p:spPr>
          <a:xfrm rot="637403">
            <a:off x="3869102" y="3192206"/>
            <a:ext cx="2097034" cy="338554"/>
          </a:xfrm>
          <a:prstGeom prst="rect">
            <a:avLst/>
          </a:prstGeom>
          <a:noFill/>
        </p:spPr>
        <p:txBody>
          <a:bodyPr wrap="square" rtlCol="0">
            <a:spAutoFit/>
          </a:bodyPr>
          <a:lstStyle/>
          <a:p>
            <a:pPr algn="ctr"/>
            <a:r>
              <a:rPr lang="en-US" sz="1600" dirty="0"/>
              <a:t>The Kindness of God</a:t>
            </a:r>
          </a:p>
        </p:txBody>
      </p:sp>
    </p:spTree>
    <p:extLst>
      <p:ext uri="{BB962C8B-B14F-4D97-AF65-F5344CB8AC3E}">
        <p14:creationId xmlns:p14="http://schemas.microsoft.com/office/powerpoint/2010/main" val="3541521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fltVal val="0"/>
                                          </p:val>
                                        </p:tav>
                                        <p:tav tm="100000">
                                          <p:val>
                                            <p:strVal val="#ppt_w"/>
                                          </p:val>
                                        </p:tav>
                                      </p:tavLst>
                                    </p:anim>
                                    <p:anim calcmode="lin" valueType="num">
                                      <p:cBhvr>
                                        <p:cTn id="19" dur="1000" fill="hold"/>
                                        <p:tgtEl>
                                          <p:spTgt spid="21"/>
                                        </p:tgtEl>
                                        <p:attrNameLst>
                                          <p:attrName>ppt_h</p:attrName>
                                        </p:attrNameLst>
                                      </p:cBhvr>
                                      <p:tavLst>
                                        <p:tav tm="0">
                                          <p:val>
                                            <p:fltVal val="0"/>
                                          </p:val>
                                        </p:tav>
                                        <p:tav tm="100000">
                                          <p:val>
                                            <p:strVal val="#ppt_h"/>
                                          </p:val>
                                        </p:tav>
                                      </p:tavLst>
                                    </p:anim>
                                    <p:animEffect transition="in" filter="fade">
                                      <p:cBhvr>
                                        <p:cTn id="20" dur="1000"/>
                                        <p:tgtEl>
                                          <p:spTgt spid="2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Effect transition="in" filter="fade">
                                      <p:cBhvr>
                                        <p:cTn id="26" dur="1000"/>
                                        <p:tgtEl>
                                          <p:spTgt spid="40"/>
                                        </p:tgtEl>
                                      </p:cBhvr>
                                    </p:animEffect>
                                  </p:childTnLst>
                                </p:cTn>
                              </p:par>
                            </p:childTnLst>
                          </p:cTn>
                        </p:par>
                        <p:par>
                          <p:cTn id="27" fill="hold">
                            <p:stCondLst>
                              <p:cond delay="2000"/>
                            </p:stCondLst>
                            <p:childTnLst>
                              <p:par>
                                <p:cTn id="28" presetID="26"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2500"/>
                                        <p:tgtEl>
                                          <p:spTgt spid="52"/>
                                        </p:tgtEl>
                                      </p:cBhvr>
                                    </p:animEffect>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1250"/>
                                        <p:tgtEl>
                                          <p:spTgt spid="25"/>
                                        </p:tgtEl>
                                      </p:cBhvr>
                                    </p:animEffect>
                                  </p:childTnLst>
                                </p:cTn>
                              </p:par>
                            </p:childTnLst>
                          </p:cTn>
                        </p:par>
                        <p:par>
                          <p:cTn id="52" fill="hold">
                            <p:stCondLst>
                              <p:cond delay="7750"/>
                            </p:stCondLst>
                            <p:childTnLst>
                              <p:par>
                                <p:cTn id="53" presetID="21" presetClass="entr" presetSubtype="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heel(1)">
                                      <p:cBhvr>
                                        <p:cTn id="55" dur="2000"/>
                                        <p:tgtEl>
                                          <p:spTgt spid="27"/>
                                        </p:tgtEl>
                                      </p:cBhvr>
                                    </p:animEffect>
                                  </p:childTnLst>
                                </p:cTn>
                              </p:par>
                            </p:childTnLst>
                          </p:cTn>
                        </p:par>
                        <p:par>
                          <p:cTn id="56" fill="hold">
                            <p:stCondLst>
                              <p:cond delay="9750"/>
                            </p:stCondLst>
                            <p:childTnLst>
                              <p:par>
                                <p:cTn id="57" presetID="22" presetClass="entr" presetSubtype="8"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500"/>
                                        <p:tgtEl>
                                          <p:spTgt spid="38"/>
                                        </p:tgtEl>
                                      </p:cBhvr>
                                    </p:animEffect>
                                  </p:childTnLst>
                                </p:cTn>
                              </p:par>
                            </p:childTnLst>
                          </p:cTn>
                        </p:par>
                        <p:par>
                          <p:cTn id="60" fill="hold">
                            <p:stCondLst>
                              <p:cond delay="10250"/>
                            </p:stCondLst>
                            <p:childTnLst>
                              <p:par>
                                <p:cTn id="61" presetID="22" presetClass="entr" presetSubtype="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right)">
                                      <p:cBhvr>
                                        <p:cTn id="63" dur="2000"/>
                                        <p:tgtEl>
                                          <p:spTgt spid="24"/>
                                        </p:tgtEl>
                                      </p:cBhvr>
                                    </p:animEffect>
                                  </p:childTnLst>
                                </p:cTn>
                              </p:par>
                            </p:childTnLst>
                          </p:cTn>
                        </p:par>
                        <p:par>
                          <p:cTn id="64" fill="hold">
                            <p:stCondLst>
                              <p:cond delay="12250"/>
                            </p:stCondLst>
                            <p:childTnLst>
                              <p:par>
                                <p:cTn id="65" presetID="14" presetClass="entr" presetSubtype="5"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randombar(vertical)">
                                      <p:cBhvr>
                                        <p:cTn id="67" dur="1500"/>
                                        <p:tgtEl>
                                          <p:spTgt spid="13"/>
                                        </p:tgtEl>
                                      </p:cBhvr>
                                    </p:animEffect>
                                  </p:childTnLst>
                                </p:cTn>
                              </p:par>
                            </p:childTnLst>
                          </p:cTn>
                        </p:par>
                        <p:par>
                          <p:cTn id="68" fill="hold">
                            <p:stCondLst>
                              <p:cond delay="13750"/>
                            </p:stCondLst>
                            <p:childTnLst>
                              <p:par>
                                <p:cTn id="69" presetID="31"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anim calcmode="lin" valueType="num">
                                      <p:cBhvr>
                                        <p:cTn id="73" dur="1000" fill="hold"/>
                                        <p:tgtEl>
                                          <p:spTgt spid="22"/>
                                        </p:tgtEl>
                                        <p:attrNameLst>
                                          <p:attrName>style.rotation</p:attrName>
                                        </p:attrNameLst>
                                      </p:cBhvr>
                                      <p:tavLst>
                                        <p:tav tm="0">
                                          <p:val>
                                            <p:fltVal val="90"/>
                                          </p:val>
                                        </p:tav>
                                        <p:tav tm="100000">
                                          <p:val>
                                            <p:fltVal val="0"/>
                                          </p:val>
                                        </p:tav>
                                      </p:tavLst>
                                    </p:anim>
                                    <p:animEffect transition="in" filter="fade">
                                      <p:cBhvr>
                                        <p:cTn id="74" dur="1000"/>
                                        <p:tgtEl>
                                          <p:spTgt spid="22"/>
                                        </p:tgtEl>
                                      </p:cBhvr>
                                    </p:animEffect>
                                  </p:childTnLst>
                                </p:cTn>
                              </p:par>
                            </p:childTnLst>
                          </p:cTn>
                        </p:par>
                        <p:par>
                          <p:cTn id="75" fill="hold">
                            <p:stCondLst>
                              <p:cond delay="14750"/>
                            </p:stCondLst>
                            <p:childTnLst>
                              <p:par>
                                <p:cTn id="76" presetID="47"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000"/>
                                        <p:tgtEl>
                                          <p:spTgt spid="43"/>
                                        </p:tgtEl>
                                      </p:cBhvr>
                                    </p:animEffect>
                                    <p:anim calcmode="lin" valueType="num">
                                      <p:cBhvr>
                                        <p:cTn id="79" dur="1000" fill="hold"/>
                                        <p:tgtEl>
                                          <p:spTgt spid="43"/>
                                        </p:tgtEl>
                                        <p:attrNameLst>
                                          <p:attrName>ppt_x</p:attrName>
                                        </p:attrNameLst>
                                      </p:cBhvr>
                                      <p:tavLst>
                                        <p:tav tm="0">
                                          <p:val>
                                            <p:strVal val="#ppt_x"/>
                                          </p:val>
                                        </p:tav>
                                        <p:tav tm="100000">
                                          <p:val>
                                            <p:strVal val="#ppt_x"/>
                                          </p:val>
                                        </p:tav>
                                      </p:tavLst>
                                    </p:anim>
                                    <p:anim calcmode="lin" valueType="num">
                                      <p:cBhvr>
                                        <p:cTn id="80" dur="1000" fill="hold"/>
                                        <p:tgtEl>
                                          <p:spTgt spid="43"/>
                                        </p:tgtEl>
                                        <p:attrNameLst>
                                          <p:attrName>ppt_y</p:attrName>
                                        </p:attrNameLst>
                                      </p:cBhvr>
                                      <p:tavLst>
                                        <p:tav tm="0">
                                          <p:val>
                                            <p:strVal val="#ppt_y-.1"/>
                                          </p:val>
                                        </p:tav>
                                        <p:tav tm="100000">
                                          <p:val>
                                            <p:strVal val="#ppt_y"/>
                                          </p:val>
                                        </p:tav>
                                      </p:tavLst>
                                    </p:anim>
                                  </p:childTnLst>
                                </p:cTn>
                              </p:par>
                            </p:childTnLst>
                          </p:cTn>
                        </p:par>
                        <p:par>
                          <p:cTn id="81" fill="hold">
                            <p:stCondLst>
                              <p:cond delay="15750"/>
                            </p:stCondLst>
                            <p:childTnLst>
                              <p:par>
                                <p:cTn id="82" presetID="13" presetClass="entr" presetSubtype="32"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plus(out)">
                                      <p:cBhvr>
                                        <p:cTn id="84" dur="2000"/>
                                        <p:tgtEl>
                                          <p:spTgt spid="23"/>
                                        </p:tgtEl>
                                      </p:cBhvr>
                                    </p:animEffect>
                                  </p:childTnLst>
                                </p:cTn>
                              </p:par>
                            </p:childTnLst>
                          </p:cTn>
                        </p:par>
                        <p:par>
                          <p:cTn id="85" fill="hold">
                            <p:stCondLst>
                              <p:cond delay="17750"/>
                            </p:stCondLst>
                            <p:childTnLst>
                              <p:par>
                                <p:cTn id="86" presetID="45" presetClass="entr" presetSubtype="0"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2000"/>
                                        <p:tgtEl>
                                          <p:spTgt spid="6"/>
                                        </p:tgtEl>
                                      </p:cBhvr>
                                    </p:animEffect>
                                    <p:anim calcmode="lin" valueType="num">
                                      <p:cBhvr>
                                        <p:cTn id="89" dur="2000" fill="hold"/>
                                        <p:tgtEl>
                                          <p:spTgt spid="6"/>
                                        </p:tgtEl>
                                        <p:attrNameLst>
                                          <p:attrName>ppt_w</p:attrName>
                                        </p:attrNameLst>
                                      </p:cBhvr>
                                      <p:tavLst>
                                        <p:tav tm="0" fmla="#ppt_w*sin(2.5*pi*$)">
                                          <p:val>
                                            <p:fltVal val="0"/>
                                          </p:val>
                                        </p:tav>
                                        <p:tav tm="100000">
                                          <p:val>
                                            <p:fltVal val="1"/>
                                          </p:val>
                                        </p:tav>
                                      </p:tavLst>
                                    </p:anim>
                                    <p:anim calcmode="lin" valueType="num">
                                      <p:cBhvr>
                                        <p:cTn id="90" dur="2000" fill="hold"/>
                                        <p:tgtEl>
                                          <p:spTgt spid="6"/>
                                        </p:tgtEl>
                                        <p:attrNameLst>
                                          <p:attrName>ppt_h</p:attrName>
                                        </p:attrNameLst>
                                      </p:cBhvr>
                                      <p:tavLst>
                                        <p:tav tm="0">
                                          <p:val>
                                            <p:strVal val="#ppt_h"/>
                                          </p:val>
                                        </p:tav>
                                        <p:tav tm="100000">
                                          <p:val>
                                            <p:strVal val="#ppt_h"/>
                                          </p:val>
                                        </p:tav>
                                      </p:tavLst>
                                    </p:anim>
                                  </p:childTnLst>
                                </p:cTn>
                              </p:par>
                            </p:childTnLst>
                          </p:cTn>
                        </p:par>
                        <p:par>
                          <p:cTn id="91" fill="hold">
                            <p:stCondLst>
                              <p:cond delay="19750"/>
                            </p:stCondLst>
                            <p:childTnLst>
                              <p:par>
                                <p:cTn id="92" presetID="31"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1250" fill="hold"/>
                                        <p:tgtEl>
                                          <p:spTgt spid="31"/>
                                        </p:tgtEl>
                                        <p:attrNameLst>
                                          <p:attrName>ppt_w</p:attrName>
                                        </p:attrNameLst>
                                      </p:cBhvr>
                                      <p:tavLst>
                                        <p:tav tm="0">
                                          <p:val>
                                            <p:fltVal val="0"/>
                                          </p:val>
                                        </p:tav>
                                        <p:tav tm="100000">
                                          <p:val>
                                            <p:strVal val="#ppt_w"/>
                                          </p:val>
                                        </p:tav>
                                      </p:tavLst>
                                    </p:anim>
                                    <p:anim calcmode="lin" valueType="num">
                                      <p:cBhvr>
                                        <p:cTn id="95" dur="1250" fill="hold"/>
                                        <p:tgtEl>
                                          <p:spTgt spid="31"/>
                                        </p:tgtEl>
                                        <p:attrNameLst>
                                          <p:attrName>ppt_h</p:attrName>
                                        </p:attrNameLst>
                                      </p:cBhvr>
                                      <p:tavLst>
                                        <p:tav tm="0">
                                          <p:val>
                                            <p:fltVal val="0"/>
                                          </p:val>
                                        </p:tav>
                                        <p:tav tm="100000">
                                          <p:val>
                                            <p:strVal val="#ppt_h"/>
                                          </p:val>
                                        </p:tav>
                                      </p:tavLst>
                                    </p:anim>
                                    <p:anim calcmode="lin" valueType="num">
                                      <p:cBhvr>
                                        <p:cTn id="96" dur="1250" fill="hold"/>
                                        <p:tgtEl>
                                          <p:spTgt spid="31"/>
                                        </p:tgtEl>
                                        <p:attrNameLst>
                                          <p:attrName>style.rotation</p:attrName>
                                        </p:attrNameLst>
                                      </p:cBhvr>
                                      <p:tavLst>
                                        <p:tav tm="0">
                                          <p:val>
                                            <p:fltVal val="90"/>
                                          </p:val>
                                        </p:tav>
                                        <p:tav tm="100000">
                                          <p:val>
                                            <p:fltVal val="0"/>
                                          </p:val>
                                        </p:tav>
                                      </p:tavLst>
                                    </p:anim>
                                    <p:animEffect transition="in" filter="fade">
                                      <p:cBhvr>
                                        <p:cTn id="97" dur="1250"/>
                                        <p:tgtEl>
                                          <p:spTgt spid="31"/>
                                        </p:tgtEl>
                                      </p:cBhvr>
                                    </p:animEffect>
                                  </p:childTnLst>
                                </p:cTn>
                              </p:par>
                            </p:childTnLst>
                          </p:cTn>
                        </p:par>
                        <p:par>
                          <p:cTn id="98" fill="hold">
                            <p:stCondLst>
                              <p:cond delay="21000"/>
                            </p:stCondLst>
                            <p:childTnLst>
                              <p:par>
                                <p:cTn id="99" presetID="22" presetClass="entr" presetSubtype="4"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down)">
                                      <p:cBhvr>
                                        <p:cTn id="101" dur="2000"/>
                                        <p:tgtEl>
                                          <p:spTgt spid="33"/>
                                        </p:tgtEl>
                                      </p:cBhvr>
                                    </p:animEffect>
                                  </p:childTnLst>
                                </p:cTn>
                              </p:par>
                            </p:childTnLst>
                          </p:cTn>
                        </p:par>
                        <p:par>
                          <p:cTn id="102" fill="hold">
                            <p:stCondLst>
                              <p:cond delay="23000"/>
                            </p:stCondLst>
                            <p:childTnLst>
                              <p:par>
                                <p:cTn id="103" presetID="22" presetClass="entr" presetSubtype="8"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wipe(left)">
                                      <p:cBhvr>
                                        <p:cTn id="105" dur="2750"/>
                                        <p:tgtEl>
                                          <p:spTgt spid="37"/>
                                        </p:tgtEl>
                                      </p:cBhvr>
                                    </p:animEffect>
                                  </p:childTnLst>
                                </p:cTn>
                              </p:par>
                            </p:childTnLst>
                          </p:cTn>
                        </p:par>
                        <p:par>
                          <p:cTn id="106" fill="hold">
                            <p:stCondLst>
                              <p:cond delay="25750"/>
                            </p:stCondLst>
                            <p:childTnLst>
                              <p:par>
                                <p:cTn id="107" presetID="14" presetClass="entr" presetSubtype="5" fill="hold" grpId="0" nodeType="after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randombar(vertical)">
                                      <p:cBhvr>
                                        <p:cTn id="109" dur="1500"/>
                                        <p:tgtEl>
                                          <p:spTgt spid="48"/>
                                        </p:tgtEl>
                                      </p:cBhvr>
                                    </p:animEffect>
                                  </p:childTnLst>
                                </p:cTn>
                              </p:par>
                            </p:childTnLst>
                          </p:cTn>
                        </p:par>
                        <p:par>
                          <p:cTn id="110" fill="hold">
                            <p:stCondLst>
                              <p:cond delay="27250"/>
                            </p:stCondLst>
                            <p:childTnLst>
                              <p:par>
                                <p:cTn id="111" presetID="8"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diamond(in)">
                                      <p:cBhvr>
                                        <p:cTn id="113" dur="2000"/>
                                        <p:tgtEl>
                                          <p:spTgt spid="46"/>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arn(inVertical)">
                                      <p:cBhvr>
                                        <p:cTn id="116" dur="2000"/>
                                        <p:tgtEl>
                                          <p:spTgt spid="30"/>
                                        </p:tgtEl>
                                      </p:cBhvr>
                                    </p:animEffect>
                                  </p:childTnLst>
                                </p:cTn>
                              </p:par>
                            </p:childTnLst>
                          </p:cTn>
                        </p:par>
                        <p:par>
                          <p:cTn id="117" fill="hold">
                            <p:stCondLst>
                              <p:cond delay="29250"/>
                            </p:stCondLst>
                            <p:childTnLst>
                              <p:par>
                                <p:cTn id="118" presetID="2" presetClass="entr" presetSubtype="4"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additive="base">
                                        <p:cTn id="120" dur="2000" fill="hold"/>
                                        <p:tgtEl>
                                          <p:spTgt spid="34"/>
                                        </p:tgtEl>
                                        <p:attrNameLst>
                                          <p:attrName>ppt_x</p:attrName>
                                        </p:attrNameLst>
                                      </p:cBhvr>
                                      <p:tavLst>
                                        <p:tav tm="0">
                                          <p:val>
                                            <p:strVal val="#ppt_x"/>
                                          </p:val>
                                        </p:tav>
                                        <p:tav tm="100000">
                                          <p:val>
                                            <p:strVal val="#ppt_x"/>
                                          </p:val>
                                        </p:tav>
                                      </p:tavLst>
                                    </p:anim>
                                    <p:anim calcmode="lin" valueType="num">
                                      <p:cBhvr additive="base">
                                        <p:cTn id="121" dur="2000" fill="hold"/>
                                        <p:tgtEl>
                                          <p:spTgt spid="34"/>
                                        </p:tgtEl>
                                        <p:attrNameLst>
                                          <p:attrName>ppt_y</p:attrName>
                                        </p:attrNameLst>
                                      </p:cBhvr>
                                      <p:tavLst>
                                        <p:tav tm="0">
                                          <p:val>
                                            <p:strVal val="1+#ppt_h/2"/>
                                          </p:val>
                                        </p:tav>
                                        <p:tav tm="100000">
                                          <p:val>
                                            <p:strVal val="#ppt_y"/>
                                          </p:val>
                                        </p:tav>
                                      </p:tavLst>
                                    </p:anim>
                                  </p:childTnLst>
                                </p:cTn>
                              </p:par>
                            </p:childTnLst>
                          </p:cTn>
                        </p:par>
                        <p:par>
                          <p:cTn id="122" fill="hold">
                            <p:stCondLst>
                              <p:cond delay="31250"/>
                            </p:stCondLst>
                            <p:childTnLst>
                              <p:par>
                                <p:cTn id="123" presetID="31" presetClass="entr" presetSubtype="0" fill="hold" grpId="0" nodeType="afterEffect">
                                  <p:stCondLst>
                                    <p:cond delay="0"/>
                                  </p:stCondLst>
                                  <p:childTnLst>
                                    <p:set>
                                      <p:cBhvr>
                                        <p:cTn id="124" dur="1" fill="hold">
                                          <p:stCondLst>
                                            <p:cond delay="0"/>
                                          </p:stCondLst>
                                        </p:cTn>
                                        <p:tgtEl>
                                          <p:spTgt spid="51"/>
                                        </p:tgtEl>
                                        <p:attrNameLst>
                                          <p:attrName>style.visibility</p:attrName>
                                        </p:attrNameLst>
                                      </p:cBhvr>
                                      <p:to>
                                        <p:strVal val="visible"/>
                                      </p:to>
                                    </p:set>
                                    <p:anim calcmode="lin" valueType="num">
                                      <p:cBhvr>
                                        <p:cTn id="125" dur="1000" fill="hold"/>
                                        <p:tgtEl>
                                          <p:spTgt spid="51"/>
                                        </p:tgtEl>
                                        <p:attrNameLst>
                                          <p:attrName>ppt_w</p:attrName>
                                        </p:attrNameLst>
                                      </p:cBhvr>
                                      <p:tavLst>
                                        <p:tav tm="0">
                                          <p:val>
                                            <p:fltVal val="0"/>
                                          </p:val>
                                        </p:tav>
                                        <p:tav tm="100000">
                                          <p:val>
                                            <p:strVal val="#ppt_w"/>
                                          </p:val>
                                        </p:tav>
                                      </p:tavLst>
                                    </p:anim>
                                    <p:anim calcmode="lin" valueType="num">
                                      <p:cBhvr>
                                        <p:cTn id="126" dur="1000" fill="hold"/>
                                        <p:tgtEl>
                                          <p:spTgt spid="51"/>
                                        </p:tgtEl>
                                        <p:attrNameLst>
                                          <p:attrName>ppt_h</p:attrName>
                                        </p:attrNameLst>
                                      </p:cBhvr>
                                      <p:tavLst>
                                        <p:tav tm="0">
                                          <p:val>
                                            <p:fltVal val="0"/>
                                          </p:val>
                                        </p:tav>
                                        <p:tav tm="100000">
                                          <p:val>
                                            <p:strVal val="#ppt_h"/>
                                          </p:val>
                                        </p:tav>
                                      </p:tavLst>
                                    </p:anim>
                                    <p:anim calcmode="lin" valueType="num">
                                      <p:cBhvr>
                                        <p:cTn id="127" dur="1000" fill="hold"/>
                                        <p:tgtEl>
                                          <p:spTgt spid="51"/>
                                        </p:tgtEl>
                                        <p:attrNameLst>
                                          <p:attrName>style.rotation</p:attrName>
                                        </p:attrNameLst>
                                      </p:cBhvr>
                                      <p:tavLst>
                                        <p:tav tm="0">
                                          <p:val>
                                            <p:fltVal val="90"/>
                                          </p:val>
                                        </p:tav>
                                        <p:tav tm="100000">
                                          <p:val>
                                            <p:fltVal val="0"/>
                                          </p:val>
                                        </p:tav>
                                      </p:tavLst>
                                    </p:anim>
                                    <p:animEffect transition="in" filter="fade">
                                      <p:cBhvr>
                                        <p:cTn id="128" dur="1000"/>
                                        <p:tgtEl>
                                          <p:spTgt spid="51"/>
                                        </p:tgtEl>
                                      </p:cBhvr>
                                    </p:animEffect>
                                  </p:childTnLst>
                                </p:cTn>
                              </p:par>
                            </p:childTnLst>
                          </p:cTn>
                        </p:par>
                        <p:par>
                          <p:cTn id="129" fill="hold">
                            <p:stCondLst>
                              <p:cond delay="32250"/>
                            </p:stCondLst>
                            <p:childTnLst>
                              <p:par>
                                <p:cTn id="130" presetID="47" presetClass="entr" presetSubtype="0"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1000"/>
                                        <p:tgtEl>
                                          <p:spTgt spid="44"/>
                                        </p:tgtEl>
                                      </p:cBhvr>
                                    </p:animEffect>
                                    <p:anim calcmode="lin" valueType="num">
                                      <p:cBhvr>
                                        <p:cTn id="133" dur="1000" fill="hold"/>
                                        <p:tgtEl>
                                          <p:spTgt spid="44"/>
                                        </p:tgtEl>
                                        <p:attrNameLst>
                                          <p:attrName>ppt_x</p:attrName>
                                        </p:attrNameLst>
                                      </p:cBhvr>
                                      <p:tavLst>
                                        <p:tav tm="0">
                                          <p:val>
                                            <p:strVal val="#ppt_x"/>
                                          </p:val>
                                        </p:tav>
                                        <p:tav tm="100000">
                                          <p:val>
                                            <p:strVal val="#ppt_x"/>
                                          </p:val>
                                        </p:tav>
                                      </p:tavLst>
                                    </p:anim>
                                    <p:anim calcmode="lin" valueType="num">
                                      <p:cBhvr>
                                        <p:cTn id="134" dur="1000" fill="hold"/>
                                        <p:tgtEl>
                                          <p:spTgt spid="44"/>
                                        </p:tgtEl>
                                        <p:attrNameLst>
                                          <p:attrName>ppt_y</p:attrName>
                                        </p:attrNameLst>
                                      </p:cBhvr>
                                      <p:tavLst>
                                        <p:tav tm="0">
                                          <p:val>
                                            <p:strVal val="#ppt_y-.1"/>
                                          </p:val>
                                        </p:tav>
                                        <p:tav tm="100000">
                                          <p:val>
                                            <p:strVal val="#ppt_y"/>
                                          </p:val>
                                        </p:tav>
                                      </p:tavLst>
                                    </p:anim>
                                  </p:childTnLst>
                                </p:cTn>
                              </p:par>
                            </p:childTnLst>
                          </p:cTn>
                        </p:par>
                        <p:par>
                          <p:cTn id="135" fill="hold">
                            <p:stCondLst>
                              <p:cond delay="33250"/>
                            </p:stCondLst>
                            <p:childTnLst>
                              <p:par>
                                <p:cTn id="136" presetID="26" presetClass="entr" presetSubtype="0" fill="hold" grpId="0" nodeType="after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ipe(down)">
                                      <p:cBhvr>
                                        <p:cTn id="138" dur="580">
                                          <p:stCondLst>
                                            <p:cond delay="0"/>
                                          </p:stCondLst>
                                        </p:cTn>
                                        <p:tgtEl>
                                          <p:spTgt spid="41"/>
                                        </p:tgtEl>
                                      </p:cBhvr>
                                    </p:animEffect>
                                    <p:anim calcmode="lin" valueType="num">
                                      <p:cBhvr>
                                        <p:cTn id="13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44" dur="26">
                                          <p:stCondLst>
                                            <p:cond delay="650"/>
                                          </p:stCondLst>
                                        </p:cTn>
                                        <p:tgtEl>
                                          <p:spTgt spid="41"/>
                                        </p:tgtEl>
                                      </p:cBhvr>
                                      <p:to x="100000" y="60000"/>
                                    </p:animScale>
                                    <p:animScale>
                                      <p:cBhvr>
                                        <p:cTn id="145" dur="166" decel="50000">
                                          <p:stCondLst>
                                            <p:cond delay="676"/>
                                          </p:stCondLst>
                                        </p:cTn>
                                        <p:tgtEl>
                                          <p:spTgt spid="41"/>
                                        </p:tgtEl>
                                      </p:cBhvr>
                                      <p:to x="100000" y="100000"/>
                                    </p:animScale>
                                    <p:animScale>
                                      <p:cBhvr>
                                        <p:cTn id="146" dur="26">
                                          <p:stCondLst>
                                            <p:cond delay="1312"/>
                                          </p:stCondLst>
                                        </p:cTn>
                                        <p:tgtEl>
                                          <p:spTgt spid="41"/>
                                        </p:tgtEl>
                                      </p:cBhvr>
                                      <p:to x="100000" y="80000"/>
                                    </p:animScale>
                                    <p:animScale>
                                      <p:cBhvr>
                                        <p:cTn id="147" dur="166" decel="50000">
                                          <p:stCondLst>
                                            <p:cond delay="1338"/>
                                          </p:stCondLst>
                                        </p:cTn>
                                        <p:tgtEl>
                                          <p:spTgt spid="41"/>
                                        </p:tgtEl>
                                      </p:cBhvr>
                                      <p:to x="100000" y="100000"/>
                                    </p:animScale>
                                    <p:animScale>
                                      <p:cBhvr>
                                        <p:cTn id="148" dur="26">
                                          <p:stCondLst>
                                            <p:cond delay="1642"/>
                                          </p:stCondLst>
                                        </p:cTn>
                                        <p:tgtEl>
                                          <p:spTgt spid="41"/>
                                        </p:tgtEl>
                                      </p:cBhvr>
                                      <p:to x="100000" y="90000"/>
                                    </p:animScale>
                                    <p:animScale>
                                      <p:cBhvr>
                                        <p:cTn id="149" dur="166" decel="50000">
                                          <p:stCondLst>
                                            <p:cond delay="1668"/>
                                          </p:stCondLst>
                                        </p:cTn>
                                        <p:tgtEl>
                                          <p:spTgt spid="41"/>
                                        </p:tgtEl>
                                      </p:cBhvr>
                                      <p:to x="100000" y="100000"/>
                                    </p:animScale>
                                    <p:animScale>
                                      <p:cBhvr>
                                        <p:cTn id="150" dur="26">
                                          <p:stCondLst>
                                            <p:cond delay="1808"/>
                                          </p:stCondLst>
                                        </p:cTn>
                                        <p:tgtEl>
                                          <p:spTgt spid="41"/>
                                        </p:tgtEl>
                                      </p:cBhvr>
                                      <p:to x="100000" y="95000"/>
                                    </p:animScale>
                                    <p:animScale>
                                      <p:cBhvr>
                                        <p:cTn id="151" dur="166" decel="50000">
                                          <p:stCondLst>
                                            <p:cond delay="1834"/>
                                          </p:stCondLst>
                                        </p:cTn>
                                        <p:tgtEl>
                                          <p:spTgt spid="41"/>
                                        </p:tgtEl>
                                      </p:cBhvr>
                                      <p:to x="100000" y="100000"/>
                                    </p:animScale>
                                  </p:childTnLst>
                                </p:cTn>
                              </p:par>
                            </p:childTnLst>
                          </p:cTn>
                        </p:par>
                        <p:par>
                          <p:cTn id="152" fill="hold">
                            <p:stCondLst>
                              <p:cond delay="35250"/>
                            </p:stCondLst>
                            <p:childTnLst>
                              <p:par>
                                <p:cTn id="153" presetID="10" presetClass="entr" presetSubtype="0" fill="hold" grpId="0" nodeType="afterEffect">
                                  <p:stCondLst>
                                    <p:cond delay="0"/>
                                  </p:stCondLst>
                                  <p:childTnLst>
                                    <p:set>
                                      <p:cBhvr>
                                        <p:cTn id="154" dur="1" fill="hold">
                                          <p:stCondLst>
                                            <p:cond delay="0"/>
                                          </p:stCondLst>
                                        </p:cTn>
                                        <p:tgtEl>
                                          <p:spTgt spid="5"/>
                                        </p:tgtEl>
                                        <p:attrNameLst>
                                          <p:attrName>style.visibility</p:attrName>
                                        </p:attrNameLst>
                                      </p:cBhvr>
                                      <p:to>
                                        <p:strVal val="visible"/>
                                      </p:to>
                                    </p:set>
                                    <p:animEffect transition="in" filter="fade">
                                      <p:cBhvr>
                                        <p:cTn id="155" dur="2250"/>
                                        <p:tgtEl>
                                          <p:spTgt spid="5"/>
                                        </p:tgtEl>
                                      </p:cBhvr>
                                    </p:animEffect>
                                  </p:childTnLst>
                                </p:cTn>
                              </p:par>
                            </p:childTnLst>
                          </p:cTn>
                        </p:par>
                        <p:par>
                          <p:cTn id="156" fill="hold">
                            <p:stCondLst>
                              <p:cond delay="37500"/>
                            </p:stCondLst>
                            <p:childTnLst>
                              <p:par>
                                <p:cTn id="157" presetID="10" presetClass="entr" presetSubtype="0" fill="hold" grpId="0" nodeType="after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fade">
                                      <p:cBhvr>
                                        <p:cTn id="159" dur="2500"/>
                                        <p:tgtEl>
                                          <p:spTgt spid="54"/>
                                        </p:tgtEl>
                                      </p:cBhvr>
                                    </p:animEffect>
                                  </p:childTnLst>
                                </p:cTn>
                              </p:par>
                            </p:childTnLst>
                          </p:cTn>
                        </p:par>
                        <p:par>
                          <p:cTn id="160" fill="hold">
                            <p:stCondLst>
                              <p:cond delay="40000"/>
                            </p:stCondLst>
                            <p:childTnLst>
                              <p:par>
                                <p:cTn id="161" presetID="26" presetClass="entr" presetSubtype="0" fill="hold" grpId="0" nodeType="after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wipe(down)">
                                      <p:cBhvr>
                                        <p:cTn id="163" dur="580">
                                          <p:stCondLst>
                                            <p:cond delay="0"/>
                                          </p:stCondLst>
                                        </p:cTn>
                                        <p:tgtEl>
                                          <p:spTgt spid="45"/>
                                        </p:tgtEl>
                                      </p:cBhvr>
                                    </p:animEffect>
                                    <p:anim calcmode="lin" valueType="num">
                                      <p:cBhvr>
                                        <p:cTn id="16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69" dur="26">
                                          <p:stCondLst>
                                            <p:cond delay="650"/>
                                          </p:stCondLst>
                                        </p:cTn>
                                        <p:tgtEl>
                                          <p:spTgt spid="45"/>
                                        </p:tgtEl>
                                      </p:cBhvr>
                                      <p:to x="100000" y="60000"/>
                                    </p:animScale>
                                    <p:animScale>
                                      <p:cBhvr>
                                        <p:cTn id="170" dur="166" decel="50000">
                                          <p:stCondLst>
                                            <p:cond delay="676"/>
                                          </p:stCondLst>
                                        </p:cTn>
                                        <p:tgtEl>
                                          <p:spTgt spid="45"/>
                                        </p:tgtEl>
                                      </p:cBhvr>
                                      <p:to x="100000" y="100000"/>
                                    </p:animScale>
                                    <p:animScale>
                                      <p:cBhvr>
                                        <p:cTn id="171" dur="26">
                                          <p:stCondLst>
                                            <p:cond delay="1312"/>
                                          </p:stCondLst>
                                        </p:cTn>
                                        <p:tgtEl>
                                          <p:spTgt spid="45"/>
                                        </p:tgtEl>
                                      </p:cBhvr>
                                      <p:to x="100000" y="80000"/>
                                    </p:animScale>
                                    <p:animScale>
                                      <p:cBhvr>
                                        <p:cTn id="172" dur="166" decel="50000">
                                          <p:stCondLst>
                                            <p:cond delay="1338"/>
                                          </p:stCondLst>
                                        </p:cTn>
                                        <p:tgtEl>
                                          <p:spTgt spid="45"/>
                                        </p:tgtEl>
                                      </p:cBhvr>
                                      <p:to x="100000" y="100000"/>
                                    </p:animScale>
                                    <p:animScale>
                                      <p:cBhvr>
                                        <p:cTn id="173" dur="26">
                                          <p:stCondLst>
                                            <p:cond delay="1642"/>
                                          </p:stCondLst>
                                        </p:cTn>
                                        <p:tgtEl>
                                          <p:spTgt spid="45"/>
                                        </p:tgtEl>
                                      </p:cBhvr>
                                      <p:to x="100000" y="90000"/>
                                    </p:animScale>
                                    <p:animScale>
                                      <p:cBhvr>
                                        <p:cTn id="174" dur="166" decel="50000">
                                          <p:stCondLst>
                                            <p:cond delay="1668"/>
                                          </p:stCondLst>
                                        </p:cTn>
                                        <p:tgtEl>
                                          <p:spTgt spid="45"/>
                                        </p:tgtEl>
                                      </p:cBhvr>
                                      <p:to x="100000" y="100000"/>
                                    </p:animScale>
                                    <p:animScale>
                                      <p:cBhvr>
                                        <p:cTn id="175" dur="26">
                                          <p:stCondLst>
                                            <p:cond delay="1808"/>
                                          </p:stCondLst>
                                        </p:cTn>
                                        <p:tgtEl>
                                          <p:spTgt spid="45"/>
                                        </p:tgtEl>
                                      </p:cBhvr>
                                      <p:to x="100000" y="95000"/>
                                    </p:animScale>
                                    <p:animScale>
                                      <p:cBhvr>
                                        <p:cTn id="176" dur="166" decel="50000">
                                          <p:stCondLst>
                                            <p:cond delay="1834"/>
                                          </p:stCondLst>
                                        </p:cTn>
                                        <p:tgtEl>
                                          <p:spTgt spid="45"/>
                                        </p:tgtEl>
                                      </p:cBhvr>
                                      <p:to x="100000" y="100000"/>
                                    </p:animScale>
                                  </p:childTnLst>
                                </p:cTn>
                              </p:par>
                            </p:childTnLst>
                          </p:cTn>
                        </p:par>
                        <p:par>
                          <p:cTn id="177" fill="hold">
                            <p:stCondLst>
                              <p:cond delay="42000"/>
                            </p:stCondLst>
                            <p:childTnLst>
                              <p:par>
                                <p:cTn id="178" presetID="45" presetClass="entr" presetSubtype="0" fill="hold" grpId="0" nodeType="afterEffect">
                                  <p:stCondLst>
                                    <p:cond delay="0"/>
                                  </p:stCondLst>
                                  <p:childTnLst>
                                    <p:set>
                                      <p:cBhvr>
                                        <p:cTn id="179" dur="1" fill="hold">
                                          <p:stCondLst>
                                            <p:cond delay="0"/>
                                          </p:stCondLst>
                                        </p:cTn>
                                        <p:tgtEl>
                                          <p:spTgt spid="14"/>
                                        </p:tgtEl>
                                        <p:attrNameLst>
                                          <p:attrName>style.visibility</p:attrName>
                                        </p:attrNameLst>
                                      </p:cBhvr>
                                      <p:to>
                                        <p:strVal val="visible"/>
                                      </p:to>
                                    </p:set>
                                    <p:animEffect transition="in" filter="fade">
                                      <p:cBhvr>
                                        <p:cTn id="180" dur="2000"/>
                                        <p:tgtEl>
                                          <p:spTgt spid="14"/>
                                        </p:tgtEl>
                                      </p:cBhvr>
                                    </p:animEffect>
                                    <p:anim calcmode="lin" valueType="num">
                                      <p:cBhvr>
                                        <p:cTn id="181" dur="2000" fill="hold"/>
                                        <p:tgtEl>
                                          <p:spTgt spid="14"/>
                                        </p:tgtEl>
                                        <p:attrNameLst>
                                          <p:attrName>ppt_w</p:attrName>
                                        </p:attrNameLst>
                                      </p:cBhvr>
                                      <p:tavLst>
                                        <p:tav tm="0" fmla="#ppt_w*sin(2.5*pi*$)">
                                          <p:val>
                                            <p:fltVal val="0"/>
                                          </p:val>
                                        </p:tav>
                                        <p:tav tm="100000">
                                          <p:val>
                                            <p:fltVal val="1"/>
                                          </p:val>
                                        </p:tav>
                                      </p:tavLst>
                                    </p:anim>
                                    <p:anim calcmode="lin" valueType="num">
                                      <p:cBhvr>
                                        <p:cTn id="182" dur="2000" fill="hold"/>
                                        <p:tgtEl>
                                          <p:spTgt spid="14"/>
                                        </p:tgtEl>
                                        <p:attrNameLst>
                                          <p:attrName>ppt_h</p:attrName>
                                        </p:attrNameLst>
                                      </p:cBhvr>
                                      <p:tavLst>
                                        <p:tav tm="0">
                                          <p:val>
                                            <p:strVal val="#ppt_h"/>
                                          </p:val>
                                        </p:tav>
                                        <p:tav tm="100000">
                                          <p:val>
                                            <p:strVal val="#ppt_h"/>
                                          </p:val>
                                        </p:tav>
                                      </p:tavLst>
                                    </p:anim>
                                  </p:childTnLst>
                                </p:cTn>
                              </p:par>
                            </p:childTnLst>
                          </p:cTn>
                        </p:par>
                        <p:par>
                          <p:cTn id="183" fill="hold">
                            <p:stCondLst>
                              <p:cond delay="44000"/>
                            </p:stCondLst>
                            <p:childTnLst>
                              <p:par>
                                <p:cTn id="184" presetID="10" presetClass="entr" presetSubtype="0" fill="hold" grpId="0" nodeType="afterEffect">
                                  <p:stCondLst>
                                    <p:cond delay="0"/>
                                  </p:stCondLst>
                                  <p:childTnLst>
                                    <p:set>
                                      <p:cBhvr>
                                        <p:cTn id="185" dur="1" fill="hold">
                                          <p:stCondLst>
                                            <p:cond delay="0"/>
                                          </p:stCondLst>
                                        </p:cTn>
                                        <p:tgtEl>
                                          <p:spTgt spid="26"/>
                                        </p:tgtEl>
                                        <p:attrNameLst>
                                          <p:attrName>style.visibility</p:attrName>
                                        </p:attrNameLst>
                                      </p:cBhvr>
                                      <p:to>
                                        <p:strVal val="visible"/>
                                      </p:to>
                                    </p:set>
                                    <p:animEffect transition="in" filter="fade">
                                      <p:cBhvr>
                                        <p:cTn id="186" dur="2000"/>
                                        <p:tgtEl>
                                          <p:spTgt spid="26"/>
                                        </p:tgtEl>
                                      </p:cBhvr>
                                    </p:animEffect>
                                  </p:childTnLst>
                                </p:cTn>
                              </p:par>
                            </p:childTnLst>
                          </p:cTn>
                        </p:par>
                        <p:par>
                          <p:cTn id="187" fill="hold">
                            <p:stCondLst>
                              <p:cond delay="46000"/>
                            </p:stCondLst>
                            <p:childTnLst>
                              <p:par>
                                <p:cTn id="188" presetID="31" presetClass="entr" presetSubtype="0" fill="hold" grpId="0" nodeType="afterEffect">
                                  <p:stCondLst>
                                    <p:cond delay="0"/>
                                  </p:stCondLst>
                                  <p:childTnLst>
                                    <p:set>
                                      <p:cBhvr>
                                        <p:cTn id="189" dur="1" fill="hold">
                                          <p:stCondLst>
                                            <p:cond delay="0"/>
                                          </p:stCondLst>
                                        </p:cTn>
                                        <p:tgtEl>
                                          <p:spTgt spid="50"/>
                                        </p:tgtEl>
                                        <p:attrNameLst>
                                          <p:attrName>style.visibility</p:attrName>
                                        </p:attrNameLst>
                                      </p:cBhvr>
                                      <p:to>
                                        <p:strVal val="visible"/>
                                      </p:to>
                                    </p:set>
                                    <p:anim calcmode="lin" valueType="num">
                                      <p:cBhvr>
                                        <p:cTn id="190" dur="1500" fill="hold"/>
                                        <p:tgtEl>
                                          <p:spTgt spid="50"/>
                                        </p:tgtEl>
                                        <p:attrNameLst>
                                          <p:attrName>ppt_w</p:attrName>
                                        </p:attrNameLst>
                                      </p:cBhvr>
                                      <p:tavLst>
                                        <p:tav tm="0">
                                          <p:val>
                                            <p:fltVal val="0"/>
                                          </p:val>
                                        </p:tav>
                                        <p:tav tm="100000">
                                          <p:val>
                                            <p:strVal val="#ppt_w"/>
                                          </p:val>
                                        </p:tav>
                                      </p:tavLst>
                                    </p:anim>
                                    <p:anim calcmode="lin" valueType="num">
                                      <p:cBhvr>
                                        <p:cTn id="191" dur="1500" fill="hold"/>
                                        <p:tgtEl>
                                          <p:spTgt spid="50"/>
                                        </p:tgtEl>
                                        <p:attrNameLst>
                                          <p:attrName>ppt_h</p:attrName>
                                        </p:attrNameLst>
                                      </p:cBhvr>
                                      <p:tavLst>
                                        <p:tav tm="0">
                                          <p:val>
                                            <p:fltVal val="0"/>
                                          </p:val>
                                        </p:tav>
                                        <p:tav tm="100000">
                                          <p:val>
                                            <p:strVal val="#ppt_h"/>
                                          </p:val>
                                        </p:tav>
                                      </p:tavLst>
                                    </p:anim>
                                    <p:anim calcmode="lin" valueType="num">
                                      <p:cBhvr>
                                        <p:cTn id="192" dur="1500" fill="hold"/>
                                        <p:tgtEl>
                                          <p:spTgt spid="50"/>
                                        </p:tgtEl>
                                        <p:attrNameLst>
                                          <p:attrName>style.rotation</p:attrName>
                                        </p:attrNameLst>
                                      </p:cBhvr>
                                      <p:tavLst>
                                        <p:tav tm="0">
                                          <p:val>
                                            <p:fltVal val="90"/>
                                          </p:val>
                                        </p:tav>
                                        <p:tav tm="100000">
                                          <p:val>
                                            <p:fltVal val="0"/>
                                          </p:val>
                                        </p:tav>
                                      </p:tavLst>
                                    </p:anim>
                                    <p:animEffect transition="in" filter="fade">
                                      <p:cBhvr>
                                        <p:cTn id="193" dur="1500"/>
                                        <p:tgtEl>
                                          <p:spTgt spid="50"/>
                                        </p:tgtEl>
                                      </p:cBhvr>
                                    </p:animEffect>
                                  </p:childTnLst>
                                </p:cTn>
                              </p:par>
                            </p:childTnLst>
                          </p:cTn>
                        </p:par>
                        <p:par>
                          <p:cTn id="194" fill="hold">
                            <p:stCondLst>
                              <p:cond delay="47500"/>
                            </p:stCondLst>
                            <p:childTnLst>
                              <p:par>
                                <p:cTn id="195" presetID="2" presetClass="entr" presetSubtype="3" fill="hold" grpId="0" nodeType="afterEffect">
                                  <p:stCondLst>
                                    <p:cond delay="0"/>
                                  </p:stCondLst>
                                  <p:childTnLst>
                                    <p:set>
                                      <p:cBhvr>
                                        <p:cTn id="196" dur="1" fill="hold">
                                          <p:stCondLst>
                                            <p:cond delay="0"/>
                                          </p:stCondLst>
                                        </p:cTn>
                                        <p:tgtEl>
                                          <p:spTgt spid="18"/>
                                        </p:tgtEl>
                                        <p:attrNameLst>
                                          <p:attrName>style.visibility</p:attrName>
                                        </p:attrNameLst>
                                      </p:cBhvr>
                                      <p:to>
                                        <p:strVal val="visible"/>
                                      </p:to>
                                    </p:set>
                                    <p:anim calcmode="lin" valueType="num">
                                      <p:cBhvr additive="base">
                                        <p:cTn id="197" dur="2250" fill="hold"/>
                                        <p:tgtEl>
                                          <p:spTgt spid="18"/>
                                        </p:tgtEl>
                                        <p:attrNameLst>
                                          <p:attrName>ppt_x</p:attrName>
                                        </p:attrNameLst>
                                      </p:cBhvr>
                                      <p:tavLst>
                                        <p:tav tm="0">
                                          <p:val>
                                            <p:strVal val="1+#ppt_w/2"/>
                                          </p:val>
                                        </p:tav>
                                        <p:tav tm="100000">
                                          <p:val>
                                            <p:strVal val="#ppt_x"/>
                                          </p:val>
                                        </p:tav>
                                      </p:tavLst>
                                    </p:anim>
                                    <p:anim calcmode="lin" valueType="num">
                                      <p:cBhvr additive="base">
                                        <p:cTn id="198" dur="2250" fill="hold"/>
                                        <p:tgtEl>
                                          <p:spTgt spid="18"/>
                                        </p:tgtEl>
                                        <p:attrNameLst>
                                          <p:attrName>ppt_y</p:attrName>
                                        </p:attrNameLst>
                                      </p:cBhvr>
                                      <p:tavLst>
                                        <p:tav tm="0">
                                          <p:val>
                                            <p:strVal val="0-#ppt_h/2"/>
                                          </p:val>
                                        </p:tav>
                                        <p:tav tm="100000">
                                          <p:val>
                                            <p:strVal val="#ppt_y"/>
                                          </p:val>
                                        </p:tav>
                                      </p:tavLst>
                                    </p:anim>
                                  </p:childTnLst>
                                </p:cTn>
                              </p:par>
                            </p:childTnLst>
                          </p:cTn>
                        </p:par>
                        <p:par>
                          <p:cTn id="199" fill="hold">
                            <p:stCondLst>
                              <p:cond delay="49750"/>
                            </p:stCondLst>
                            <p:childTnLst>
                              <p:par>
                                <p:cTn id="200" presetID="2" presetClass="entr" presetSubtype="9" fill="hold" grpId="0" nodeType="afterEffect">
                                  <p:stCondLst>
                                    <p:cond delay="0"/>
                                  </p:stCondLst>
                                  <p:childTnLst>
                                    <p:set>
                                      <p:cBhvr>
                                        <p:cTn id="201" dur="1" fill="hold">
                                          <p:stCondLst>
                                            <p:cond delay="0"/>
                                          </p:stCondLst>
                                        </p:cTn>
                                        <p:tgtEl>
                                          <p:spTgt spid="12"/>
                                        </p:tgtEl>
                                        <p:attrNameLst>
                                          <p:attrName>style.visibility</p:attrName>
                                        </p:attrNameLst>
                                      </p:cBhvr>
                                      <p:to>
                                        <p:strVal val="visible"/>
                                      </p:to>
                                    </p:set>
                                    <p:anim calcmode="lin" valueType="num">
                                      <p:cBhvr additive="base">
                                        <p:cTn id="202" dur="2000" fill="hold"/>
                                        <p:tgtEl>
                                          <p:spTgt spid="12"/>
                                        </p:tgtEl>
                                        <p:attrNameLst>
                                          <p:attrName>ppt_x</p:attrName>
                                        </p:attrNameLst>
                                      </p:cBhvr>
                                      <p:tavLst>
                                        <p:tav tm="0">
                                          <p:val>
                                            <p:strVal val="0-#ppt_w/2"/>
                                          </p:val>
                                        </p:tav>
                                        <p:tav tm="100000">
                                          <p:val>
                                            <p:strVal val="#ppt_x"/>
                                          </p:val>
                                        </p:tav>
                                      </p:tavLst>
                                    </p:anim>
                                    <p:anim calcmode="lin" valueType="num">
                                      <p:cBhvr additive="base">
                                        <p:cTn id="203" dur="2000" fill="hold"/>
                                        <p:tgtEl>
                                          <p:spTgt spid="12"/>
                                        </p:tgtEl>
                                        <p:attrNameLst>
                                          <p:attrName>ppt_y</p:attrName>
                                        </p:attrNameLst>
                                      </p:cBhvr>
                                      <p:tavLst>
                                        <p:tav tm="0">
                                          <p:val>
                                            <p:strVal val="0-#ppt_h/2"/>
                                          </p:val>
                                        </p:tav>
                                        <p:tav tm="100000">
                                          <p:val>
                                            <p:strVal val="#ppt_y"/>
                                          </p:val>
                                        </p:tav>
                                      </p:tavLst>
                                    </p:anim>
                                  </p:childTnLst>
                                </p:cTn>
                              </p:par>
                            </p:childTnLst>
                          </p:cTn>
                        </p:par>
                        <p:par>
                          <p:cTn id="204" fill="hold">
                            <p:stCondLst>
                              <p:cond delay="51750"/>
                            </p:stCondLst>
                            <p:childTnLst>
                              <p:par>
                                <p:cTn id="205" presetID="22" presetClass="entr" presetSubtype="8" fill="hold" grpId="0" nodeType="afterEffect">
                                  <p:stCondLst>
                                    <p:cond delay="0"/>
                                  </p:stCondLst>
                                  <p:childTnLst>
                                    <p:set>
                                      <p:cBhvr>
                                        <p:cTn id="206" dur="1" fill="hold">
                                          <p:stCondLst>
                                            <p:cond delay="0"/>
                                          </p:stCondLst>
                                        </p:cTn>
                                        <p:tgtEl>
                                          <p:spTgt spid="7"/>
                                        </p:tgtEl>
                                        <p:attrNameLst>
                                          <p:attrName>style.visibility</p:attrName>
                                        </p:attrNameLst>
                                      </p:cBhvr>
                                      <p:to>
                                        <p:strVal val="visible"/>
                                      </p:to>
                                    </p:set>
                                    <p:animEffect transition="in" filter="wipe(left)">
                                      <p:cBhvr>
                                        <p:cTn id="207" dur="2250"/>
                                        <p:tgtEl>
                                          <p:spTgt spid="7"/>
                                        </p:tgtEl>
                                      </p:cBhvr>
                                    </p:animEffect>
                                  </p:childTnLst>
                                </p:cTn>
                              </p:par>
                            </p:childTnLst>
                          </p:cTn>
                        </p:par>
                        <p:par>
                          <p:cTn id="208" fill="hold">
                            <p:stCondLst>
                              <p:cond delay="54000"/>
                            </p:stCondLst>
                            <p:childTnLst>
                              <p:par>
                                <p:cTn id="209" presetID="14" presetClass="entr" presetSubtype="5" fill="hold" grpId="0" nodeType="afterEffect">
                                  <p:stCondLst>
                                    <p:cond delay="0"/>
                                  </p:stCondLst>
                                  <p:childTnLst>
                                    <p:set>
                                      <p:cBhvr>
                                        <p:cTn id="210" dur="1" fill="hold">
                                          <p:stCondLst>
                                            <p:cond delay="0"/>
                                          </p:stCondLst>
                                        </p:cTn>
                                        <p:tgtEl>
                                          <p:spTgt spid="20"/>
                                        </p:tgtEl>
                                        <p:attrNameLst>
                                          <p:attrName>style.visibility</p:attrName>
                                        </p:attrNameLst>
                                      </p:cBhvr>
                                      <p:to>
                                        <p:strVal val="visible"/>
                                      </p:to>
                                    </p:set>
                                    <p:animEffect transition="in" filter="randombar(vertical)">
                                      <p:cBhvr>
                                        <p:cTn id="211" dur="2250"/>
                                        <p:tgtEl>
                                          <p:spTgt spid="20"/>
                                        </p:tgtEl>
                                      </p:cBhvr>
                                    </p:animEffect>
                                  </p:childTnLst>
                                </p:cTn>
                              </p:par>
                            </p:childTnLst>
                          </p:cTn>
                        </p:par>
                        <p:par>
                          <p:cTn id="212" fill="hold">
                            <p:stCondLst>
                              <p:cond delay="56250"/>
                            </p:stCondLst>
                            <p:childTnLst>
                              <p:par>
                                <p:cTn id="213" presetID="22" presetClass="entr" presetSubtype="8" fill="hold" grpId="0" nodeType="afterEffect">
                                  <p:stCondLst>
                                    <p:cond delay="0"/>
                                  </p:stCondLst>
                                  <p:childTnLst>
                                    <p:set>
                                      <p:cBhvr>
                                        <p:cTn id="214" dur="1" fill="hold">
                                          <p:stCondLst>
                                            <p:cond delay="0"/>
                                          </p:stCondLst>
                                        </p:cTn>
                                        <p:tgtEl>
                                          <p:spTgt spid="32"/>
                                        </p:tgtEl>
                                        <p:attrNameLst>
                                          <p:attrName>style.visibility</p:attrName>
                                        </p:attrNameLst>
                                      </p:cBhvr>
                                      <p:to>
                                        <p:strVal val="visible"/>
                                      </p:to>
                                    </p:set>
                                    <p:animEffect transition="in" filter="wipe(left)">
                                      <p:cBhvr>
                                        <p:cTn id="215" dur="2000"/>
                                        <p:tgtEl>
                                          <p:spTgt spid="32"/>
                                        </p:tgtEl>
                                      </p:cBhvr>
                                    </p:animEffect>
                                  </p:childTnLst>
                                </p:cTn>
                              </p:par>
                            </p:childTnLst>
                          </p:cTn>
                        </p:par>
                        <p:par>
                          <p:cTn id="216" fill="hold">
                            <p:stCondLst>
                              <p:cond delay="58250"/>
                            </p:stCondLst>
                            <p:childTnLst>
                              <p:par>
                                <p:cTn id="217" presetID="31" presetClass="entr" presetSubtype="0" fill="hold" grpId="0" nodeType="afterEffect">
                                  <p:stCondLst>
                                    <p:cond delay="0"/>
                                  </p:stCondLst>
                                  <p:childTnLst>
                                    <p:set>
                                      <p:cBhvr>
                                        <p:cTn id="218" dur="1" fill="hold">
                                          <p:stCondLst>
                                            <p:cond delay="0"/>
                                          </p:stCondLst>
                                        </p:cTn>
                                        <p:tgtEl>
                                          <p:spTgt spid="47"/>
                                        </p:tgtEl>
                                        <p:attrNameLst>
                                          <p:attrName>style.visibility</p:attrName>
                                        </p:attrNameLst>
                                      </p:cBhvr>
                                      <p:to>
                                        <p:strVal val="visible"/>
                                      </p:to>
                                    </p:set>
                                    <p:anim calcmode="lin" valueType="num">
                                      <p:cBhvr>
                                        <p:cTn id="219" dur="2000" fill="hold"/>
                                        <p:tgtEl>
                                          <p:spTgt spid="47"/>
                                        </p:tgtEl>
                                        <p:attrNameLst>
                                          <p:attrName>ppt_w</p:attrName>
                                        </p:attrNameLst>
                                      </p:cBhvr>
                                      <p:tavLst>
                                        <p:tav tm="0">
                                          <p:val>
                                            <p:fltVal val="0"/>
                                          </p:val>
                                        </p:tav>
                                        <p:tav tm="100000">
                                          <p:val>
                                            <p:strVal val="#ppt_w"/>
                                          </p:val>
                                        </p:tav>
                                      </p:tavLst>
                                    </p:anim>
                                    <p:anim calcmode="lin" valueType="num">
                                      <p:cBhvr>
                                        <p:cTn id="220" dur="2000" fill="hold"/>
                                        <p:tgtEl>
                                          <p:spTgt spid="47"/>
                                        </p:tgtEl>
                                        <p:attrNameLst>
                                          <p:attrName>ppt_h</p:attrName>
                                        </p:attrNameLst>
                                      </p:cBhvr>
                                      <p:tavLst>
                                        <p:tav tm="0">
                                          <p:val>
                                            <p:fltVal val="0"/>
                                          </p:val>
                                        </p:tav>
                                        <p:tav tm="100000">
                                          <p:val>
                                            <p:strVal val="#ppt_h"/>
                                          </p:val>
                                        </p:tav>
                                      </p:tavLst>
                                    </p:anim>
                                    <p:anim calcmode="lin" valueType="num">
                                      <p:cBhvr>
                                        <p:cTn id="221" dur="2000" fill="hold"/>
                                        <p:tgtEl>
                                          <p:spTgt spid="47"/>
                                        </p:tgtEl>
                                        <p:attrNameLst>
                                          <p:attrName>style.rotation</p:attrName>
                                        </p:attrNameLst>
                                      </p:cBhvr>
                                      <p:tavLst>
                                        <p:tav tm="0">
                                          <p:val>
                                            <p:fltVal val="90"/>
                                          </p:val>
                                        </p:tav>
                                        <p:tav tm="100000">
                                          <p:val>
                                            <p:fltVal val="0"/>
                                          </p:val>
                                        </p:tav>
                                      </p:tavLst>
                                    </p:anim>
                                    <p:animEffect transition="in" filter="fade">
                                      <p:cBhvr>
                                        <p:cTn id="222" dur="2000"/>
                                        <p:tgtEl>
                                          <p:spTgt spid="47"/>
                                        </p:tgtEl>
                                      </p:cBhvr>
                                    </p:animEffect>
                                  </p:childTnLst>
                                </p:cTn>
                              </p:par>
                            </p:childTnLst>
                          </p:cTn>
                        </p:par>
                        <p:par>
                          <p:cTn id="223" fill="hold">
                            <p:stCondLst>
                              <p:cond delay="60250"/>
                            </p:stCondLst>
                            <p:childTnLst>
                              <p:par>
                                <p:cTn id="224" presetID="53" presetClass="entr" presetSubtype="528" fill="hold" grpId="0" nodeType="afterEffect">
                                  <p:stCondLst>
                                    <p:cond delay="0"/>
                                  </p:stCondLst>
                                  <p:childTnLst>
                                    <p:set>
                                      <p:cBhvr>
                                        <p:cTn id="225" dur="1" fill="hold">
                                          <p:stCondLst>
                                            <p:cond delay="0"/>
                                          </p:stCondLst>
                                        </p:cTn>
                                        <p:tgtEl>
                                          <p:spTgt spid="8"/>
                                        </p:tgtEl>
                                        <p:attrNameLst>
                                          <p:attrName>style.visibility</p:attrName>
                                        </p:attrNameLst>
                                      </p:cBhvr>
                                      <p:to>
                                        <p:strVal val="visible"/>
                                      </p:to>
                                    </p:set>
                                    <p:anim calcmode="lin" valueType="num">
                                      <p:cBhvr>
                                        <p:cTn id="226" dur="2000" fill="hold"/>
                                        <p:tgtEl>
                                          <p:spTgt spid="8"/>
                                        </p:tgtEl>
                                        <p:attrNameLst>
                                          <p:attrName>ppt_w</p:attrName>
                                        </p:attrNameLst>
                                      </p:cBhvr>
                                      <p:tavLst>
                                        <p:tav tm="0">
                                          <p:val>
                                            <p:fltVal val="0"/>
                                          </p:val>
                                        </p:tav>
                                        <p:tav tm="100000">
                                          <p:val>
                                            <p:strVal val="#ppt_w"/>
                                          </p:val>
                                        </p:tav>
                                      </p:tavLst>
                                    </p:anim>
                                    <p:anim calcmode="lin" valueType="num">
                                      <p:cBhvr>
                                        <p:cTn id="227" dur="2000" fill="hold"/>
                                        <p:tgtEl>
                                          <p:spTgt spid="8"/>
                                        </p:tgtEl>
                                        <p:attrNameLst>
                                          <p:attrName>ppt_h</p:attrName>
                                        </p:attrNameLst>
                                      </p:cBhvr>
                                      <p:tavLst>
                                        <p:tav tm="0">
                                          <p:val>
                                            <p:fltVal val="0"/>
                                          </p:val>
                                        </p:tav>
                                        <p:tav tm="100000">
                                          <p:val>
                                            <p:strVal val="#ppt_h"/>
                                          </p:val>
                                        </p:tav>
                                      </p:tavLst>
                                    </p:anim>
                                    <p:animEffect transition="in" filter="fade">
                                      <p:cBhvr>
                                        <p:cTn id="228" dur="2000"/>
                                        <p:tgtEl>
                                          <p:spTgt spid="8"/>
                                        </p:tgtEl>
                                      </p:cBhvr>
                                    </p:animEffect>
                                    <p:anim calcmode="lin" valueType="num">
                                      <p:cBhvr>
                                        <p:cTn id="229" dur="2000" fill="hold"/>
                                        <p:tgtEl>
                                          <p:spTgt spid="8"/>
                                        </p:tgtEl>
                                        <p:attrNameLst>
                                          <p:attrName>ppt_x</p:attrName>
                                        </p:attrNameLst>
                                      </p:cBhvr>
                                      <p:tavLst>
                                        <p:tav tm="0">
                                          <p:val>
                                            <p:fltVal val="0.5"/>
                                          </p:val>
                                        </p:tav>
                                        <p:tav tm="100000">
                                          <p:val>
                                            <p:strVal val="#ppt_x"/>
                                          </p:val>
                                        </p:tav>
                                      </p:tavLst>
                                    </p:anim>
                                    <p:anim calcmode="lin" valueType="num">
                                      <p:cBhvr>
                                        <p:cTn id="230" dur="2000" fill="hold"/>
                                        <p:tgtEl>
                                          <p:spTgt spid="8"/>
                                        </p:tgtEl>
                                        <p:attrNameLst>
                                          <p:attrName>ppt_y</p:attrName>
                                        </p:attrNameLst>
                                      </p:cBhvr>
                                      <p:tavLst>
                                        <p:tav tm="0">
                                          <p:val>
                                            <p:fltVal val="0.5"/>
                                          </p:val>
                                        </p:tav>
                                        <p:tav tm="100000">
                                          <p:val>
                                            <p:strVal val="#ppt_y"/>
                                          </p:val>
                                        </p:tav>
                                      </p:tavLst>
                                    </p:anim>
                                  </p:childTnLst>
                                </p:cTn>
                              </p:par>
                            </p:childTnLst>
                          </p:cTn>
                        </p:par>
                        <p:par>
                          <p:cTn id="231" fill="hold">
                            <p:stCondLst>
                              <p:cond delay="62250"/>
                            </p:stCondLst>
                            <p:childTnLst>
                              <p:par>
                                <p:cTn id="232" presetID="16" presetClass="entr" presetSubtype="42" fill="hold" grpId="0" nodeType="afterEffect">
                                  <p:stCondLst>
                                    <p:cond delay="0"/>
                                  </p:stCondLst>
                                  <p:childTnLst>
                                    <p:set>
                                      <p:cBhvr>
                                        <p:cTn id="233" dur="1" fill="hold">
                                          <p:stCondLst>
                                            <p:cond delay="0"/>
                                          </p:stCondLst>
                                        </p:cTn>
                                        <p:tgtEl>
                                          <p:spTgt spid="11"/>
                                        </p:tgtEl>
                                        <p:attrNameLst>
                                          <p:attrName>style.visibility</p:attrName>
                                        </p:attrNameLst>
                                      </p:cBhvr>
                                      <p:to>
                                        <p:strVal val="visible"/>
                                      </p:to>
                                    </p:set>
                                    <p:animEffect transition="in" filter="barn(outHorizontal)">
                                      <p:cBhvr>
                                        <p:cTn id="234" dur="2250"/>
                                        <p:tgtEl>
                                          <p:spTgt spid="11"/>
                                        </p:tgtEl>
                                      </p:cBhvr>
                                    </p:animEffect>
                                  </p:childTnLst>
                                </p:cTn>
                              </p:par>
                            </p:childTnLst>
                          </p:cTn>
                        </p:par>
                        <p:par>
                          <p:cTn id="235" fill="hold">
                            <p:stCondLst>
                              <p:cond delay="64500"/>
                            </p:stCondLst>
                            <p:childTnLst>
                              <p:par>
                                <p:cTn id="236" presetID="4" presetClass="entr" presetSubtype="16" fill="hold" grpId="0" nodeType="afterEffect">
                                  <p:stCondLst>
                                    <p:cond delay="0"/>
                                  </p:stCondLst>
                                  <p:childTnLst>
                                    <p:set>
                                      <p:cBhvr>
                                        <p:cTn id="237" dur="1" fill="hold">
                                          <p:stCondLst>
                                            <p:cond delay="0"/>
                                          </p:stCondLst>
                                        </p:cTn>
                                        <p:tgtEl>
                                          <p:spTgt spid="29"/>
                                        </p:tgtEl>
                                        <p:attrNameLst>
                                          <p:attrName>style.visibility</p:attrName>
                                        </p:attrNameLst>
                                      </p:cBhvr>
                                      <p:to>
                                        <p:strVal val="visible"/>
                                      </p:to>
                                    </p:set>
                                    <p:animEffect transition="in" filter="box(in)">
                                      <p:cBhvr>
                                        <p:cTn id="238" dur="2000"/>
                                        <p:tgtEl>
                                          <p:spTgt spid="29"/>
                                        </p:tgtEl>
                                      </p:cBhvr>
                                    </p:animEffect>
                                  </p:childTnLst>
                                </p:cTn>
                              </p:par>
                            </p:childTnLst>
                          </p:cTn>
                        </p:par>
                        <p:par>
                          <p:cTn id="239" fill="hold">
                            <p:stCondLst>
                              <p:cond delay="66500"/>
                            </p:stCondLst>
                            <p:childTnLst>
                              <p:par>
                                <p:cTn id="240" presetID="2" presetClass="entr" presetSubtype="1" fill="hold" grpId="0" nodeType="afterEffect">
                                  <p:stCondLst>
                                    <p:cond delay="0"/>
                                  </p:stCondLst>
                                  <p:childTnLst>
                                    <p:set>
                                      <p:cBhvr>
                                        <p:cTn id="241" dur="1" fill="hold">
                                          <p:stCondLst>
                                            <p:cond delay="0"/>
                                          </p:stCondLst>
                                        </p:cTn>
                                        <p:tgtEl>
                                          <p:spTgt spid="28"/>
                                        </p:tgtEl>
                                        <p:attrNameLst>
                                          <p:attrName>style.visibility</p:attrName>
                                        </p:attrNameLst>
                                      </p:cBhvr>
                                      <p:to>
                                        <p:strVal val="visible"/>
                                      </p:to>
                                    </p:set>
                                    <p:anim calcmode="lin" valueType="num">
                                      <p:cBhvr additive="base">
                                        <p:cTn id="242" dur="2500" fill="hold"/>
                                        <p:tgtEl>
                                          <p:spTgt spid="28"/>
                                        </p:tgtEl>
                                        <p:attrNameLst>
                                          <p:attrName>ppt_x</p:attrName>
                                        </p:attrNameLst>
                                      </p:cBhvr>
                                      <p:tavLst>
                                        <p:tav tm="0">
                                          <p:val>
                                            <p:strVal val="#ppt_x"/>
                                          </p:val>
                                        </p:tav>
                                        <p:tav tm="100000">
                                          <p:val>
                                            <p:strVal val="#ppt_x"/>
                                          </p:val>
                                        </p:tav>
                                      </p:tavLst>
                                    </p:anim>
                                    <p:anim calcmode="lin" valueType="num">
                                      <p:cBhvr additive="base">
                                        <p:cTn id="243" dur="2500" fill="hold"/>
                                        <p:tgtEl>
                                          <p:spTgt spid="28"/>
                                        </p:tgtEl>
                                        <p:attrNameLst>
                                          <p:attrName>ppt_y</p:attrName>
                                        </p:attrNameLst>
                                      </p:cBhvr>
                                      <p:tavLst>
                                        <p:tav tm="0">
                                          <p:val>
                                            <p:strVal val="0-#ppt_h/2"/>
                                          </p:val>
                                        </p:tav>
                                        <p:tav tm="100000">
                                          <p:val>
                                            <p:strVal val="#ppt_y"/>
                                          </p:val>
                                        </p:tav>
                                      </p:tavLst>
                                    </p:anim>
                                  </p:childTnLst>
                                </p:cTn>
                              </p:par>
                            </p:childTnLst>
                          </p:cTn>
                        </p:par>
                        <p:par>
                          <p:cTn id="244" fill="hold">
                            <p:stCondLst>
                              <p:cond delay="69000"/>
                            </p:stCondLst>
                            <p:childTnLst>
                              <p:par>
                                <p:cTn id="245" presetID="22" presetClass="entr" presetSubtype="8" fill="hold" grpId="0" nodeType="afterEffect">
                                  <p:stCondLst>
                                    <p:cond delay="0"/>
                                  </p:stCondLst>
                                  <p:childTnLst>
                                    <p:set>
                                      <p:cBhvr>
                                        <p:cTn id="246" dur="1" fill="hold">
                                          <p:stCondLst>
                                            <p:cond delay="0"/>
                                          </p:stCondLst>
                                        </p:cTn>
                                        <p:tgtEl>
                                          <p:spTgt spid="36"/>
                                        </p:tgtEl>
                                        <p:attrNameLst>
                                          <p:attrName>style.visibility</p:attrName>
                                        </p:attrNameLst>
                                      </p:cBhvr>
                                      <p:to>
                                        <p:strVal val="visible"/>
                                      </p:to>
                                    </p:set>
                                    <p:animEffect transition="in" filter="wipe(left)">
                                      <p:cBhvr>
                                        <p:cTn id="247" dur="2000"/>
                                        <p:tgtEl>
                                          <p:spTgt spid="36"/>
                                        </p:tgtEl>
                                      </p:cBhvr>
                                    </p:animEffect>
                                  </p:childTnLst>
                                </p:cTn>
                              </p:par>
                            </p:childTnLst>
                          </p:cTn>
                        </p:par>
                        <p:par>
                          <p:cTn id="248" fill="hold">
                            <p:stCondLst>
                              <p:cond delay="71000"/>
                            </p:stCondLst>
                            <p:childTnLst>
                              <p:par>
                                <p:cTn id="249" presetID="22" presetClass="entr" presetSubtype="8" fill="hold" grpId="0" nodeType="afterEffect">
                                  <p:stCondLst>
                                    <p:cond delay="0"/>
                                  </p:stCondLst>
                                  <p:childTnLst>
                                    <p:set>
                                      <p:cBhvr>
                                        <p:cTn id="250" dur="1" fill="hold">
                                          <p:stCondLst>
                                            <p:cond delay="0"/>
                                          </p:stCondLst>
                                        </p:cTn>
                                        <p:tgtEl>
                                          <p:spTgt spid="10"/>
                                        </p:tgtEl>
                                        <p:attrNameLst>
                                          <p:attrName>style.visibility</p:attrName>
                                        </p:attrNameLst>
                                      </p:cBhvr>
                                      <p:to>
                                        <p:strVal val="visible"/>
                                      </p:to>
                                    </p:set>
                                    <p:animEffect transition="in" filter="wipe(left)">
                                      <p:cBhvr>
                                        <p:cTn id="251" dur="2250"/>
                                        <p:tgtEl>
                                          <p:spTgt spid="10"/>
                                        </p:tgtEl>
                                      </p:cBhvr>
                                    </p:animEffect>
                                  </p:childTnLst>
                                </p:cTn>
                              </p:par>
                            </p:childTnLst>
                          </p:cTn>
                        </p:par>
                        <p:par>
                          <p:cTn id="252" fill="hold">
                            <p:stCondLst>
                              <p:cond delay="73250"/>
                            </p:stCondLst>
                            <p:childTnLst>
                              <p:par>
                                <p:cTn id="253" presetID="31" presetClass="entr" presetSubtype="0" fill="hold" grpId="0" nodeType="afterEffect">
                                  <p:stCondLst>
                                    <p:cond delay="0"/>
                                  </p:stCondLst>
                                  <p:childTnLst>
                                    <p:set>
                                      <p:cBhvr>
                                        <p:cTn id="254" dur="1" fill="hold">
                                          <p:stCondLst>
                                            <p:cond delay="0"/>
                                          </p:stCondLst>
                                        </p:cTn>
                                        <p:tgtEl>
                                          <p:spTgt spid="53"/>
                                        </p:tgtEl>
                                        <p:attrNameLst>
                                          <p:attrName>style.visibility</p:attrName>
                                        </p:attrNameLst>
                                      </p:cBhvr>
                                      <p:to>
                                        <p:strVal val="visible"/>
                                      </p:to>
                                    </p:set>
                                    <p:anim calcmode="lin" valueType="num">
                                      <p:cBhvr>
                                        <p:cTn id="255" dur="1250" fill="hold"/>
                                        <p:tgtEl>
                                          <p:spTgt spid="53"/>
                                        </p:tgtEl>
                                        <p:attrNameLst>
                                          <p:attrName>ppt_w</p:attrName>
                                        </p:attrNameLst>
                                      </p:cBhvr>
                                      <p:tavLst>
                                        <p:tav tm="0">
                                          <p:val>
                                            <p:fltVal val="0"/>
                                          </p:val>
                                        </p:tav>
                                        <p:tav tm="100000">
                                          <p:val>
                                            <p:strVal val="#ppt_w"/>
                                          </p:val>
                                        </p:tav>
                                      </p:tavLst>
                                    </p:anim>
                                    <p:anim calcmode="lin" valueType="num">
                                      <p:cBhvr>
                                        <p:cTn id="256" dur="1250" fill="hold"/>
                                        <p:tgtEl>
                                          <p:spTgt spid="53"/>
                                        </p:tgtEl>
                                        <p:attrNameLst>
                                          <p:attrName>ppt_h</p:attrName>
                                        </p:attrNameLst>
                                      </p:cBhvr>
                                      <p:tavLst>
                                        <p:tav tm="0">
                                          <p:val>
                                            <p:fltVal val="0"/>
                                          </p:val>
                                        </p:tav>
                                        <p:tav tm="100000">
                                          <p:val>
                                            <p:strVal val="#ppt_h"/>
                                          </p:val>
                                        </p:tav>
                                      </p:tavLst>
                                    </p:anim>
                                    <p:anim calcmode="lin" valueType="num">
                                      <p:cBhvr>
                                        <p:cTn id="257" dur="1250" fill="hold"/>
                                        <p:tgtEl>
                                          <p:spTgt spid="53"/>
                                        </p:tgtEl>
                                        <p:attrNameLst>
                                          <p:attrName>style.rotation</p:attrName>
                                        </p:attrNameLst>
                                      </p:cBhvr>
                                      <p:tavLst>
                                        <p:tav tm="0">
                                          <p:val>
                                            <p:fltVal val="90"/>
                                          </p:val>
                                        </p:tav>
                                        <p:tav tm="100000">
                                          <p:val>
                                            <p:fltVal val="0"/>
                                          </p:val>
                                        </p:tav>
                                      </p:tavLst>
                                    </p:anim>
                                    <p:animEffect transition="in" filter="fade">
                                      <p:cBhvr>
                                        <p:cTn id="258" dur="1250"/>
                                        <p:tgtEl>
                                          <p:spTgt spid="53"/>
                                        </p:tgtEl>
                                      </p:cBhvr>
                                    </p:animEffect>
                                  </p:childTnLst>
                                </p:cTn>
                              </p:par>
                            </p:childTnLst>
                          </p:cTn>
                        </p:par>
                        <p:par>
                          <p:cTn id="259" fill="hold">
                            <p:stCondLst>
                              <p:cond delay="74500"/>
                            </p:stCondLst>
                            <p:childTnLst>
                              <p:par>
                                <p:cTn id="260" presetID="8" presetClass="entr" presetSubtype="16" fill="hold" grpId="0" nodeType="afterEffect">
                                  <p:stCondLst>
                                    <p:cond delay="0"/>
                                  </p:stCondLst>
                                  <p:childTnLst>
                                    <p:set>
                                      <p:cBhvr>
                                        <p:cTn id="261" dur="1" fill="hold">
                                          <p:stCondLst>
                                            <p:cond delay="0"/>
                                          </p:stCondLst>
                                        </p:cTn>
                                        <p:tgtEl>
                                          <p:spTgt spid="19"/>
                                        </p:tgtEl>
                                        <p:attrNameLst>
                                          <p:attrName>style.visibility</p:attrName>
                                        </p:attrNameLst>
                                      </p:cBhvr>
                                      <p:to>
                                        <p:strVal val="visible"/>
                                      </p:to>
                                    </p:set>
                                    <p:animEffect transition="in" filter="diamond(in)">
                                      <p:cBhvr>
                                        <p:cTn id="262" dur="2000"/>
                                        <p:tgtEl>
                                          <p:spTgt spid="19"/>
                                        </p:tgtEl>
                                      </p:cBhvr>
                                    </p:animEffect>
                                  </p:childTnLst>
                                </p:cTn>
                              </p:par>
                            </p:childTnLst>
                          </p:cTn>
                        </p:par>
                        <p:par>
                          <p:cTn id="263" fill="hold">
                            <p:stCondLst>
                              <p:cond delay="76500"/>
                            </p:stCondLst>
                            <p:childTnLst>
                              <p:par>
                                <p:cTn id="264" presetID="16" presetClass="entr" presetSubtype="42" fill="hold" grpId="0" nodeType="afterEffect">
                                  <p:stCondLst>
                                    <p:cond delay="0"/>
                                  </p:stCondLst>
                                  <p:childTnLst>
                                    <p:set>
                                      <p:cBhvr>
                                        <p:cTn id="265" dur="1" fill="hold">
                                          <p:stCondLst>
                                            <p:cond delay="0"/>
                                          </p:stCondLst>
                                        </p:cTn>
                                        <p:tgtEl>
                                          <p:spTgt spid="42"/>
                                        </p:tgtEl>
                                        <p:attrNameLst>
                                          <p:attrName>style.visibility</p:attrName>
                                        </p:attrNameLst>
                                      </p:cBhvr>
                                      <p:to>
                                        <p:strVal val="visible"/>
                                      </p:to>
                                    </p:set>
                                    <p:animEffect transition="in" filter="barn(outHorizontal)">
                                      <p:cBhvr>
                                        <p:cTn id="266" dur="2000"/>
                                        <p:tgtEl>
                                          <p:spTgt spid="42"/>
                                        </p:tgtEl>
                                      </p:cBhvr>
                                    </p:animEffect>
                                  </p:childTnLst>
                                </p:cTn>
                              </p:par>
                            </p:childTnLst>
                          </p:cTn>
                        </p:par>
                        <p:par>
                          <p:cTn id="267" fill="hold">
                            <p:stCondLst>
                              <p:cond delay="78500"/>
                            </p:stCondLst>
                            <p:childTnLst>
                              <p:par>
                                <p:cTn id="268" presetID="26" presetClass="entr" presetSubtype="0" fill="hold" grpId="0" nodeType="afterEffect">
                                  <p:stCondLst>
                                    <p:cond delay="0"/>
                                  </p:stCondLst>
                                  <p:childTnLst>
                                    <p:set>
                                      <p:cBhvr>
                                        <p:cTn id="269" dur="1" fill="hold">
                                          <p:stCondLst>
                                            <p:cond delay="0"/>
                                          </p:stCondLst>
                                        </p:cTn>
                                        <p:tgtEl>
                                          <p:spTgt spid="17"/>
                                        </p:tgtEl>
                                        <p:attrNameLst>
                                          <p:attrName>style.visibility</p:attrName>
                                        </p:attrNameLst>
                                      </p:cBhvr>
                                      <p:to>
                                        <p:strVal val="visible"/>
                                      </p:to>
                                    </p:set>
                                    <p:animEffect transition="in" filter="wipe(down)">
                                      <p:cBhvr>
                                        <p:cTn id="270" dur="580">
                                          <p:stCondLst>
                                            <p:cond delay="0"/>
                                          </p:stCondLst>
                                        </p:cTn>
                                        <p:tgtEl>
                                          <p:spTgt spid="17"/>
                                        </p:tgtEl>
                                      </p:cBhvr>
                                    </p:animEffect>
                                    <p:anim calcmode="lin" valueType="num">
                                      <p:cBhvr>
                                        <p:cTn id="27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7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7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76" dur="26">
                                          <p:stCondLst>
                                            <p:cond delay="650"/>
                                          </p:stCondLst>
                                        </p:cTn>
                                        <p:tgtEl>
                                          <p:spTgt spid="17"/>
                                        </p:tgtEl>
                                      </p:cBhvr>
                                      <p:to x="100000" y="60000"/>
                                    </p:animScale>
                                    <p:animScale>
                                      <p:cBhvr>
                                        <p:cTn id="277" dur="166" decel="50000">
                                          <p:stCondLst>
                                            <p:cond delay="676"/>
                                          </p:stCondLst>
                                        </p:cTn>
                                        <p:tgtEl>
                                          <p:spTgt spid="17"/>
                                        </p:tgtEl>
                                      </p:cBhvr>
                                      <p:to x="100000" y="100000"/>
                                    </p:animScale>
                                    <p:animScale>
                                      <p:cBhvr>
                                        <p:cTn id="278" dur="26">
                                          <p:stCondLst>
                                            <p:cond delay="1312"/>
                                          </p:stCondLst>
                                        </p:cTn>
                                        <p:tgtEl>
                                          <p:spTgt spid="17"/>
                                        </p:tgtEl>
                                      </p:cBhvr>
                                      <p:to x="100000" y="80000"/>
                                    </p:animScale>
                                    <p:animScale>
                                      <p:cBhvr>
                                        <p:cTn id="279" dur="166" decel="50000">
                                          <p:stCondLst>
                                            <p:cond delay="1338"/>
                                          </p:stCondLst>
                                        </p:cTn>
                                        <p:tgtEl>
                                          <p:spTgt spid="17"/>
                                        </p:tgtEl>
                                      </p:cBhvr>
                                      <p:to x="100000" y="100000"/>
                                    </p:animScale>
                                    <p:animScale>
                                      <p:cBhvr>
                                        <p:cTn id="280" dur="26">
                                          <p:stCondLst>
                                            <p:cond delay="1642"/>
                                          </p:stCondLst>
                                        </p:cTn>
                                        <p:tgtEl>
                                          <p:spTgt spid="17"/>
                                        </p:tgtEl>
                                      </p:cBhvr>
                                      <p:to x="100000" y="90000"/>
                                    </p:animScale>
                                    <p:animScale>
                                      <p:cBhvr>
                                        <p:cTn id="281" dur="166" decel="50000">
                                          <p:stCondLst>
                                            <p:cond delay="1668"/>
                                          </p:stCondLst>
                                        </p:cTn>
                                        <p:tgtEl>
                                          <p:spTgt spid="17"/>
                                        </p:tgtEl>
                                      </p:cBhvr>
                                      <p:to x="100000" y="100000"/>
                                    </p:animScale>
                                    <p:animScale>
                                      <p:cBhvr>
                                        <p:cTn id="282" dur="26">
                                          <p:stCondLst>
                                            <p:cond delay="1808"/>
                                          </p:stCondLst>
                                        </p:cTn>
                                        <p:tgtEl>
                                          <p:spTgt spid="17"/>
                                        </p:tgtEl>
                                      </p:cBhvr>
                                      <p:to x="100000" y="95000"/>
                                    </p:animScale>
                                    <p:animScale>
                                      <p:cBhvr>
                                        <p:cTn id="283" dur="166" decel="50000">
                                          <p:stCondLst>
                                            <p:cond delay="1834"/>
                                          </p:stCondLst>
                                        </p:cTn>
                                        <p:tgtEl>
                                          <p:spTgt spid="17"/>
                                        </p:tgtEl>
                                      </p:cBhvr>
                                      <p:to x="100000" y="100000"/>
                                    </p:animScale>
                                  </p:childTnLst>
                                </p:cTn>
                              </p:par>
                            </p:childTnLst>
                          </p:cTn>
                        </p:par>
                        <p:par>
                          <p:cTn id="284" fill="hold">
                            <p:stCondLst>
                              <p:cond delay="80500"/>
                            </p:stCondLst>
                            <p:childTnLst>
                              <p:par>
                                <p:cTn id="285" presetID="2" presetClass="entr" presetSubtype="4" fill="hold" grpId="0" nodeType="afterEffect">
                                  <p:stCondLst>
                                    <p:cond delay="0"/>
                                  </p:stCondLst>
                                  <p:childTnLst>
                                    <p:set>
                                      <p:cBhvr>
                                        <p:cTn id="286" dur="1" fill="hold">
                                          <p:stCondLst>
                                            <p:cond delay="0"/>
                                          </p:stCondLst>
                                        </p:cTn>
                                        <p:tgtEl>
                                          <p:spTgt spid="39"/>
                                        </p:tgtEl>
                                        <p:attrNameLst>
                                          <p:attrName>style.visibility</p:attrName>
                                        </p:attrNameLst>
                                      </p:cBhvr>
                                      <p:to>
                                        <p:strVal val="visible"/>
                                      </p:to>
                                    </p:set>
                                    <p:anim calcmode="lin" valueType="num">
                                      <p:cBhvr additive="base">
                                        <p:cTn id="287" dur="2000" fill="hold"/>
                                        <p:tgtEl>
                                          <p:spTgt spid="39"/>
                                        </p:tgtEl>
                                        <p:attrNameLst>
                                          <p:attrName>ppt_x</p:attrName>
                                        </p:attrNameLst>
                                      </p:cBhvr>
                                      <p:tavLst>
                                        <p:tav tm="0">
                                          <p:val>
                                            <p:strVal val="#ppt_x"/>
                                          </p:val>
                                        </p:tav>
                                        <p:tav tm="100000">
                                          <p:val>
                                            <p:strVal val="#ppt_x"/>
                                          </p:val>
                                        </p:tav>
                                      </p:tavLst>
                                    </p:anim>
                                    <p:anim calcmode="lin" valueType="num">
                                      <p:cBhvr additive="base">
                                        <p:cTn id="288" dur="2000" fill="hold"/>
                                        <p:tgtEl>
                                          <p:spTgt spid="39"/>
                                        </p:tgtEl>
                                        <p:attrNameLst>
                                          <p:attrName>ppt_y</p:attrName>
                                        </p:attrNameLst>
                                      </p:cBhvr>
                                      <p:tavLst>
                                        <p:tav tm="0">
                                          <p:val>
                                            <p:strVal val="1+#ppt_h/2"/>
                                          </p:val>
                                        </p:tav>
                                        <p:tav tm="100000">
                                          <p:val>
                                            <p:strVal val="#ppt_y"/>
                                          </p:val>
                                        </p:tav>
                                      </p:tavLst>
                                    </p:anim>
                                  </p:childTnLst>
                                </p:cTn>
                              </p:par>
                            </p:childTnLst>
                          </p:cTn>
                        </p:par>
                        <p:par>
                          <p:cTn id="289" fill="hold">
                            <p:stCondLst>
                              <p:cond delay="82500"/>
                            </p:stCondLst>
                            <p:childTnLst>
                              <p:par>
                                <p:cTn id="290" presetID="22" presetClass="entr" presetSubtype="8" fill="hold" grpId="0" nodeType="afterEffect">
                                  <p:stCondLst>
                                    <p:cond delay="0"/>
                                  </p:stCondLst>
                                  <p:childTnLst>
                                    <p:set>
                                      <p:cBhvr>
                                        <p:cTn id="291" dur="1" fill="hold">
                                          <p:stCondLst>
                                            <p:cond delay="0"/>
                                          </p:stCondLst>
                                        </p:cTn>
                                        <p:tgtEl>
                                          <p:spTgt spid="16"/>
                                        </p:tgtEl>
                                        <p:attrNameLst>
                                          <p:attrName>style.visibility</p:attrName>
                                        </p:attrNameLst>
                                      </p:cBhvr>
                                      <p:to>
                                        <p:strVal val="visible"/>
                                      </p:to>
                                    </p:set>
                                    <p:animEffect transition="in" filter="wipe(left)">
                                      <p:cBhvr>
                                        <p:cTn id="292" dur="2750"/>
                                        <p:tgtEl>
                                          <p:spTgt spid="16"/>
                                        </p:tgtEl>
                                      </p:cBhvr>
                                    </p:animEffect>
                                  </p:childTnLst>
                                </p:cTn>
                              </p:par>
                            </p:childTnLst>
                          </p:cTn>
                        </p:par>
                        <p:par>
                          <p:cTn id="293" fill="hold">
                            <p:stCondLst>
                              <p:cond delay="85250"/>
                            </p:stCondLst>
                            <p:childTnLst>
                              <p:par>
                                <p:cTn id="294" presetID="21" presetClass="entr" presetSubtype="3" fill="hold" grpId="0" nodeType="afterEffect">
                                  <p:stCondLst>
                                    <p:cond delay="0"/>
                                  </p:stCondLst>
                                  <p:childTnLst>
                                    <p:set>
                                      <p:cBhvr>
                                        <p:cTn id="295" dur="1" fill="hold">
                                          <p:stCondLst>
                                            <p:cond delay="0"/>
                                          </p:stCondLst>
                                        </p:cTn>
                                        <p:tgtEl>
                                          <p:spTgt spid="15"/>
                                        </p:tgtEl>
                                        <p:attrNameLst>
                                          <p:attrName>style.visibility</p:attrName>
                                        </p:attrNameLst>
                                      </p:cBhvr>
                                      <p:to>
                                        <p:strVal val="visible"/>
                                      </p:to>
                                    </p:set>
                                    <p:animEffect transition="in" filter="wheel(3)">
                                      <p:cBhvr>
                                        <p:cTn id="296" dur="2000"/>
                                        <p:tgtEl>
                                          <p:spTgt spid="15"/>
                                        </p:tgtEl>
                                      </p:cBhvr>
                                    </p:animEffect>
                                  </p:childTnLst>
                                </p:cTn>
                              </p:par>
                            </p:childTnLst>
                          </p:cTn>
                        </p:par>
                        <p:par>
                          <p:cTn id="297" fill="hold">
                            <p:stCondLst>
                              <p:cond delay="87250"/>
                            </p:stCondLst>
                            <p:childTnLst>
                              <p:par>
                                <p:cTn id="298" presetID="21" presetClass="entr" presetSubtype="1" fill="hold" grpId="0" nodeType="afterEffect">
                                  <p:stCondLst>
                                    <p:cond delay="0"/>
                                  </p:stCondLst>
                                  <p:childTnLst>
                                    <p:set>
                                      <p:cBhvr>
                                        <p:cTn id="299" dur="1" fill="hold">
                                          <p:stCondLst>
                                            <p:cond delay="0"/>
                                          </p:stCondLst>
                                        </p:cTn>
                                        <p:tgtEl>
                                          <p:spTgt spid="35"/>
                                        </p:tgtEl>
                                        <p:attrNameLst>
                                          <p:attrName>style.visibility</p:attrName>
                                        </p:attrNameLst>
                                      </p:cBhvr>
                                      <p:to>
                                        <p:strVal val="visible"/>
                                      </p:to>
                                    </p:set>
                                    <p:animEffect transition="in" filter="wheel(1)">
                                      <p:cBhvr>
                                        <p:cTn id="300" dur="2000"/>
                                        <p:tgtEl>
                                          <p:spTgt spid="35"/>
                                        </p:tgtEl>
                                      </p:cBhvr>
                                    </p:animEffect>
                                  </p:childTnLst>
                                </p:cTn>
                              </p:par>
                            </p:childTnLst>
                          </p:cTn>
                        </p:par>
                        <p:par>
                          <p:cTn id="301" fill="hold">
                            <p:stCondLst>
                              <p:cond delay="89250"/>
                            </p:stCondLst>
                            <p:childTnLst>
                              <p:par>
                                <p:cTn id="302" presetID="13" presetClass="entr" presetSubtype="32" fill="hold" grpId="0" nodeType="afterEffect">
                                  <p:stCondLst>
                                    <p:cond delay="0"/>
                                  </p:stCondLst>
                                  <p:childTnLst>
                                    <p:set>
                                      <p:cBhvr>
                                        <p:cTn id="303" dur="1" fill="hold">
                                          <p:stCondLst>
                                            <p:cond delay="0"/>
                                          </p:stCondLst>
                                        </p:cTn>
                                        <p:tgtEl>
                                          <p:spTgt spid="49"/>
                                        </p:tgtEl>
                                        <p:attrNameLst>
                                          <p:attrName>style.visibility</p:attrName>
                                        </p:attrNameLst>
                                      </p:cBhvr>
                                      <p:to>
                                        <p:strVal val="visible"/>
                                      </p:to>
                                    </p:set>
                                    <p:animEffect transition="in" filter="plus(out)">
                                      <p:cBhvr>
                                        <p:cTn id="304" dur="2500"/>
                                        <p:tgtEl>
                                          <p:spTgt spid="49"/>
                                        </p:tgtEl>
                                      </p:cBhvr>
                                    </p:animEffect>
                                  </p:childTnLst>
                                </p:cTn>
                              </p:par>
                              <p:par>
                                <p:cTn id="305" presetID="27" presetClass="emph" presetSubtype="0" fill="remove" grpId="1" nodeType="withEffect">
                                  <p:stCondLst>
                                    <p:cond delay="0"/>
                                  </p:stCondLst>
                                  <p:childTnLst>
                                    <p:animClr clrSpc="rgb" dir="cw">
                                      <p:cBhvr override="childStyle">
                                        <p:cTn id="306" dur="250" autoRev="1" fill="remove"/>
                                        <p:tgtEl>
                                          <p:spTgt spid="49"/>
                                        </p:tgtEl>
                                        <p:attrNameLst>
                                          <p:attrName>style.color</p:attrName>
                                        </p:attrNameLst>
                                      </p:cBhvr>
                                      <p:to>
                                        <a:srgbClr val="C55A11"/>
                                      </p:to>
                                    </p:animClr>
                                    <p:animClr clrSpc="rgb" dir="cw">
                                      <p:cBhvr>
                                        <p:cTn id="307" dur="250" autoRev="1" fill="remove"/>
                                        <p:tgtEl>
                                          <p:spTgt spid="49"/>
                                        </p:tgtEl>
                                        <p:attrNameLst>
                                          <p:attrName>fillcolor</p:attrName>
                                        </p:attrNameLst>
                                      </p:cBhvr>
                                      <p:to>
                                        <a:srgbClr val="C55A11"/>
                                      </p:to>
                                    </p:animClr>
                                    <p:set>
                                      <p:cBhvr>
                                        <p:cTn id="308" dur="250" autoRev="1" fill="remove"/>
                                        <p:tgtEl>
                                          <p:spTgt spid="49"/>
                                        </p:tgtEl>
                                        <p:attrNameLst>
                                          <p:attrName>fill.type</p:attrName>
                                        </p:attrNameLst>
                                      </p:cBhvr>
                                      <p:to>
                                        <p:strVal val="solid"/>
                                      </p:to>
                                    </p:set>
                                    <p:set>
                                      <p:cBhvr>
                                        <p:cTn id="309" dur="250" autoRev="1" fill="remove"/>
                                        <p:tgtEl>
                                          <p:spTgt spid="49"/>
                                        </p:tgtEl>
                                        <p:attrNameLst>
                                          <p:attrName>fill.on</p:attrName>
                                        </p:attrNameLst>
                                      </p:cBhvr>
                                      <p:to>
                                        <p:strVal val="true"/>
                                      </p:to>
                                    </p:set>
                                  </p:childTnLst>
                                </p:cTn>
                              </p:par>
                            </p:childTnLst>
                          </p:cTn>
                        </p:par>
                        <p:par>
                          <p:cTn id="310" fill="hold">
                            <p:stCondLst>
                              <p:cond delay="91750"/>
                            </p:stCondLst>
                            <p:childTnLst>
                              <p:par>
                                <p:cTn id="311" presetID="6" presetClass="emph" presetSubtype="0" fill="hold" grpId="2" nodeType="afterEffect">
                                  <p:stCondLst>
                                    <p:cond delay="0"/>
                                  </p:stCondLst>
                                  <p:childTnLst>
                                    <p:animScale>
                                      <p:cBhvr>
                                        <p:cTn id="312" dur="2000" fill="hold"/>
                                        <p:tgtEl>
                                          <p:spTgt spid="4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49" grpId="1"/>
      <p:bldP spid="49" grpId="2"/>
      <p:bldP spid="50"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3692099" y="441900"/>
            <a:ext cx="481084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Teaches You False ‘Ways’</a:t>
            </a:r>
          </a:p>
        </p:txBody>
      </p:sp>
      <p:sp>
        <p:nvSpPr>
          <p:cNvPr id="4" name="TextBox 3"/>
          <p:cNvSpPr txBox="1"/>
          <p:nvPr/>
        </p:nvSpPr>
        <p:spPr>
          <a:xfrm>
            <a:off x="1502896" y="151815"/>
            <a:ext cx="1876425" cy="276999"/>
          </a:xfrm>
          <a:prstGeom prst="rect">
            <a:avLst/>
          </a:prstGeom>
          <a:noFill/>
        </p:spPr>
        <p:txBody>
          <a:bodyPr wrap="square" rtlCol="0">
            <a:spAutoFit/>
          </a:bodyPr>
          <a:lstStyle/>
          <a:p>
            <a:pPr algn="ctr"/>
            <a:r>
              <a:rPr lang="en-US" sz="1200" dirty="0"/>
              <a:t>Good works?</a:t>
            </a:r>
          </a:p>
        </p:txBody>
      </p:sp>
      <p:sp>
        <p:nvSpPr>
          <p:cNvPr id="5" name="TextBox 4"/>
          <p:cNvSpPr txBox="1"/>
          <p:nvPr/>
        </p:nvSpPr>
        <p:spPr>
          <a:xfrm>
            <a:off x="96011" y="487770"/>
            <a:ext cx="1412193" cy="276999"/>
          </a:xfrm>
          <a:prstGeom prst="rect">
            <a:avLst/>
          </a:prstGeom>
          <a:noFill/>
        </p:spPr>
        <p:txBody>
          <a:bodyPr wrap="square" rtlCol="0">
            <a:spAutoFit/>
          </a:bodyPr>
          <a:lstStyle/>
          <a:p>
            <a:pPr algn="ctr"/>
            <a:r>
              <a:rPr lang="en-US" sz="1200" dirty="0"/>
              <a:t>Decent works?</a:t>
            </a:r>
          </a:p>
        </p:txBody>
      </p:sp>
      <p:sp>
        <p:nvSpPr>
          <p:cNvPr id="6" name="TextBox 5"/>
          <p:cNvSpPr txBox="1"/>
          <p:nvPr/>
        </p:nvSpPr>
        <p:spPr>
          <a:xfrm>
            <a:off x="1587187" y="985856"/>
            <a:ext cx="1515638" cy="276999"/>
          </a:xfrm>
          <a:prstGeom prst="rect">
            <a:avLst/>
          </a:prstGeom>
          <a:noFill/>
        </p:spPr>
        <p:txBody>
          <a:bodyPr wrap="square" rtlCol="0">
            <a:spAutoFit/>
          </a:bodyPr>
          <a:lstStyle/>
          <a:p>
            <a:pPr algn="ctr"/>
            <a:r>
              <a:rPr lang="en-US" sz="1200" dirty="0"/>
              <a:t>Obey the Sabbath?</a:t>
            </a:r>
          </a:p>
        </p:txBody>
      </p:sp>
      <p:sp>
        <p:nvSpPr>
          <p:cNvPr id="7" name="TextBox 6"/>
          <p:cNvSpPr txBox="1"/>
          <p:nvPr/>
        </p:nvSpPr>
        <p:spPr>
          <a:xfrm>
            <a:off x="10736769" y="2091096"/>
            <a:ext cx="1367956" cy="830997"/>
          </a:xfrm>
          <a:prstGeom prst="rect">
            <a:avLst/>
          </a:prstGeom>
          <a:noFill/>
        </p:spPr>
        <p:txBody>
          <a:bodyPr wrap="square" rtlCol="0">
            <a:spAutoFit/>
          </a:bodyPr>
          <a:lstStyle/>
          <a:p>
            <a:pPr algn="ctr"/>
            <a:r>
              <a:rPr lang="en-US" sz="1200" dirty="0"/>
              <a:t>Holy Communion with wine or grape juice; weekly, monthly, etc.?</a:t>
            </a:r>
          </a:p>
        </p:txBody>
      </p:sp>
      <p:sp>
        <p:nvSpPr>
          <p:cNvPr id="8" name="TextBox 7"/>
          <p:cNvSpPr txBox="1"/>
          <p:nvPr/>
        </p:nvSpPr>
        <p:spPr>
          <a:xfrm>
            <a:off x="10784914" y="1203208"/>
            <a:ext cx="1102019" cy="276999"/>
          </a:xfrm>
          <a:prstGeom prst="rect">
            <a:avLst/>
          </a:prstGeom>
          <a:noFill/>
        </p:spPr>
        <p:txBody>
          <a:bodyPr wrap="square" rtlCol="0">
            <a:spAutoFit/>
          </a:bodyPr>
          <a:lstStyle/>
          <a:p>
            <a:pPr algn="ctr"/>
            <a:r>
              <a:rPr lang="en-US" sz="1200" dirty="0"/>
              <a:t>Confession?</a:t>
            </a:r>
            <a:endParaRPr lang="en-US" sz="1400" dirty="0"/>
          </a:p>
        </p:txBody>
      </p:sp>
      <p:sp>
        <p:nvSpPr>
          <p:cNvPr id="9" name="TextBox 8"/>
          <p:cNvSpPr txBox="1"/>
          <p:nvPr/>
        </p:nvSpPr>
        <p:spPr>
          <a:xfrm>
            <a:off x="7930665" y="434259"/>
            <a:ext cx="2624779" cy="461665"/>
          </a:xfrm>
          <a:prstGeom prst="rect">
            <a:avLst/>
          </a:prstGeom>
          <a:noFill/>
        </p:spPr>
        <p:txBody>
          <a:bodyPr wrap="square" rtlCol="0">
            <a:spAutoFit/>
          </a:bodyPr>
          <a:lstStyle/>
          <a:p>
            <a:pPr algn="ctr"/>
            <a:r>
              <a:rPr lang="en-US" sz="1200" dirty="0"/>
              <a:t>Shedding some of your own blood for ‘certain’ sins you have committed?</a:t>
            </a:r>
          </a:p>
        </p:txBody>
      </p:sp>
      <p:sp>
        <p:nvSpPr>
          <p:cNvPr id="10" name="TextBox 9"/>
          <p:cNvSpPr txBox="1"/>
          <p:nvPr/>
        </p:nvSpPr>
        <p:spPr>
          <a:xfrm>
            <a:off x="10460495" y="496725"/>
            <a:ext cx="1463555" cy="461665"/>
          </a:xfrm>
          <a:prstGeom prst="rect">
            <a:avLst/>
          </a:prstGeom>
          <a:noFill/>
        </p:spPr>
        <p:txBody>
          <a:bodyPr wrap="square" rtlCol="0">
            <a:spAutoFit/>
          </a:bodyPr>
          <a:lstStyle/>
          <a:p>
            <a:pPr algn="ctr"/>
            <a:r>
              <a:rPr lang="en-US" sz="1200" dirty="0"/>
              <a:t>Reject all blood transfusions?</a:t>
            </a:r>
          </a:p>
        </p:txBody>
      </p:sp>
      <p:sp>
        <p:nvSpPr>
          <p:cNvPr id="11" name="TextBox 10"/>
          <p:cNvSpPr txBox="1"/>
          <p:nvPr/>
        </p:nvSpPr>
        <p:spPr>
          <a:xfrm>
            <a:off x="10629153" y="1501773"/>
            <a:ext cx="1475571" cy="461665"/>
          </a:xfrm>
          <a:prstGeom prst="rect">
            <a:avLst/>
          </a:prstGeom>
          <a:noFill/>
        </p:spPr>
        <p:txBody>
          <a:bodyPr wrap="square" rtlCol="0">
            <a:spAutoFit/>
          </a:bodyPr>
          <a:lstStyle/>
          <a:p>
            <a:pPr algn="ctr"/>
            <a:r>
              <a:rPr lang="en-US" sz="1200" dirty="0"/>
              <a:t>Maybe just not make it the ‘top’ heaven?</a:t>
            </a:r>
          </a:p>
        </p:txBody>
      </p:sp>
      <p:sp>
        <p:nvSpPr>
          <p:cNvPr id="12" name="TextBox 11"/>
          <p:cNvSpPr txBox="1"/>
          <p:nvPr/>
        </p:nvSpPr>
        <p:spPr>
          <a:xfrm>
            <a:off x="3478538" y="34969"/>
            <a:ext cx="1201230" cy="461665"/>
          </a:xfrm>
          <a:prstGeom prst="rect">
            <a:avLst/>
          </a:prstGeom>
          <a:noFill/>
        </p:spPr>
        <p:txBody>
          <a:bodyPr wrap="square" rtlCol="0">
            <a:spAutoFit/>
          </a:bodyPr>
          <a:lstStyle/>
          <a:p>
            <a:pPr algn="ctr"/>
            <a:r>
              <a:rPr lang="en-US" sz="1200" dirty="0"/>
              <a:t>Any book is God’s Word?</a:t>
            </a:r>
          </a:p>
        </p:txBody>
      </p:sp>
      <p:sp>
        <p:nvSpPr>
          <p:cNvPr id="13" name="TextBox 12"/>
          <p:cNvSpPr txBox="1"/>
          <p:nvPr/>
        </p:nvSpPr>
        <p:spPr>
          <a:xfrm>
            <a:off x="7335191" y="97792"/>
            <a:ext cx="2524125" cy="276999"/>
          </a:xfrm>
          <a:prstGeom prst="rect">
            <a:avLst/>
          </a:prstGeom>
          <a:noFill/>
        </p:spPr>
        <p:txBody>
          <a:bodyPr wrap="square" rtlCol="0">
            <a:spAutoFit/>
          </a:bodyPr>
          <a:lstStyle/>
          <a:p>
            <a:pPr algn="ctr"/>
            <a:r>
              <a:rPr lang="en-US" sz="1200" dirty="0"/>
              <a:t>Obey ten commandments?</a:t>
            </a:r>
          </a:p>
        </p:txBody>
      </p:sp>
      <p:sp>
        <p:nvSpPr>
          <p:cNvPr id="14" name="TextBox 13"/>
          <p:cNvSpPr txBox="1"/>
          <p:nvPr/>
        </p:nvSpPr>
        <p:spPr>
          <a:xfrm>
            <a:off x="41802" y="1571383"/>
            <a:ext cx="1497199" cy="646331"/>
          </a:xfrm>
          <a:prstGeom prst="rect">
            <a:avLst/>
          </a:prstGeom>
          <a:noFill/>
        </p:spPr>
        <p:txBody>
          <a:bodyPr wrap="square" rtlCol="0">
            <a:spAutoFit/>
          </a:bodyPr>
          <a:lstStyle/>
          <a:p>
            <a:pPr algn="ctr"/>
            <a:r>
              <a:rPr lang="en-US" sz="1200" dirty="0"/>
              <a:t>Following your pastor’s guidelines and example?</a:t>
            </a:r>
          </a:p>
        </p:txBody>
      </p:sp>
      <p:sp>
        <p:nvSpPr>
          <p:cNvPr id="15" name="TextBox 14"/>
          <p:cNvSpPr txBox="1"/>
          <p:nvPr/>
        </p:nvSpPr>
        <p:spPr>
          <a:xfrm>
            <a:off x="124654" y="53402"/>
            <a:ext cx="1678695" cy="461665"/>
          </a:xfrm>
          <a:prstGeom prst="rect">
            <a:avLst/>
          </a:prstGeom>
          <a:noFill/>
        </p:spPr>
        <p:txBody>
          <a:bodyPr wrap="square" rtlCol="0">
            <a:spAutoFit/>
          </a:bodyPr>
          <a:lstStyle/>
          <a:p>
            <a:pPr algn="ctr"/>
            <a:r>
              <a:rPr lang="en-US" sz="1200" dirty="0"/>
              <a:t>God’s sword is any and all modern Bibles?</a:t>
            </a:r>
          </a:p>
        </p:txBody>
      </p:sp>
      <p:sp>
        <p:nvSpPr>
          <p:cNvPr id="16" name="TextBox 15"/>
          <p:cNvSpPr txBox="1"/>
          <p:nvPr/>
        </p:nvSpPr>
        <p:spPr>
          <a:xfrm>
            <a:off x="1638807" y="686401"/>
            <a:ext cx="1596458" cy="276999"/>
          </a:xfrm>
          <a:prstGeom prst="rect">
            <a:avLst/>
          </a:prstGeom>
          <a:noFill/>
        </p:spPr>
        <p:txBody>
          <a:bodyPr wrap="square" rtlCol="0">
            <a:spAutoFit/>
          </a:bodyPr>
          <a:lstStyle/>
          <a:p>
            <a:pPr algn="ctr"/>
            <a:r>
              <a:rPr lang="en-US" sz="1200" dirty="0"/>
              <a:t>You “Meant Well”?</a:t>
            </a:r>
          </a:p>
        </p:txBody>
      </p:sp>
      <p:sp>
        <p:nvSpPr>
          <p:cNvPr id="17" name="TextBox 16"/>
          <p:cNvSpPr txBox="1"/>
          <p:nvPr/>
        </p:nvSpPr>
        <p:spPr>
          <a:xfrm>
            <a:off x="-64367" y="1113516"/>
            <a:ext cx="1791060" cy="461665"/>
          </a:xfrm>
          <a:prstGeom prst="rect">
            <a:avLst/>
          </a:prstGeom>
          <a:noFill/>
        </p:spPr>
        <p:txBody>
          <a:bodyPr wrap="square" rtlCol="0">
            <a:spAutoFit/>
          </a:bodyPr>
          <a:lstStyle/>
          <a:p>
            <a:pPr algn="ctr"/>
            <a:r>
              <a:rPr lang="en-US" sz="1200" dirty="0"/>
              <a:t>Following religious dogma exactly?</a:t>
            </a:r>
          </a:p>
        </p:txBody>
      </p:sp>
      <p:sp>
        <p:nvSpPr>
          <p:cNvPr id="18" name="TextBox 17"/>
          <p:cNvSpPr txBox="1"/>
          <p:nvPr/>
        </p:nvSpPr>
        <p:spPr>
          <a:xfrm>
            <a:off x="4382871" y="901992"/>
            <a:ext cx="3329869" cy="369332"/>
          </a:xfrm>
          <a:prstGeom prst="rect">
            <a:avLst/>
          </a:prstGeom>
          <a:noFill/>
        </p:spPr>
        <p:txBody>
          <a:bodyPr wrap="square" rtlCol="0">
            <a:spAutoFit/>
          </a:bodyPr>
          <a:lstStyle/>
          <a:p>
            <a:pPr algn="ctr"/>
            <a:r>
              <a:rPr lang="en-US" dirty="0"/>
              <a:t>Different Ways to the Same God?</a:t>
            </a:r>
          </a:p>
        </p:txBody>
      </p:sp>
      <p:sp>
        <p:nvSpPr>
          <p:cNvPr id="19" name="TextBox 18"/>
          <p:cNvSpPr txBox="1"/>
          <p:nvPr/>
        </p:nvSpPr>
        <p:spPr>
          <a:xfrm>
            <a:off x="7704952" y="867003"/>
            <a:ext cx="1305696" cy="400110"/>
          </a:xfrm>
          <a:prstGeom prst="rect">
            <a:avLst/>
          </a:prstGeom>
          <a:noFill/>
        </p:spPr>
        <p:txBody>
          <a:bodyPr wrap="square" rtlCol="0">
            <a:spAutoFit/>
          </a:bodyPr>
          <a:lstStyle/>
          <a:p>
            <a:pPr algn="ctr"/>
            <a:r>
              <a:rPr lang="en-US" sz="2000" b="1" dirty="0">
                <a:solidFill>
                  <a:srgbClr val="C00000"/>
                </a:solidFill>
              </a:rPr>
              <a:t>WRONG</a:t>
            </a:r>
            <a:r>
              <a:rPr lang="en-US" sz="2000" b="1" dirty="0"/>
              <a:t>!</a:t>
            </a:r>
          </a:p>
        </p:txBody>
      </p:sp>
      <p:sp>
        <p:nvSpPr>
          <p:cNvPr id="20" name="TextBox 19"/>
          <p:cNvSpPr txBox="1"/>
          <p:nvPr/>
        </p:nvSpPr>
        <p:spPr>
          <a:xfrm>
            <a:off x="1825698" y="2228830"/>
            <a:ext cx="8569179" cy="307777"/>
          </a:xfrm>
          <a:prstGeom prst="rect">
            <a:avLst/>
          </a:prstGeom>
          <a:noFill/>
        </p:spPr>
        <p:txBody>
          <a:bodyPr wrap="square" rtlCol="0">
            <a:spAutoFit/>
          </a:bodyPr>
          <a:lstStyle/>
          <a:p>
            <a:pPr algn="ctr"/>
            <a:r>
              <a:rPr lang="en-US" sz="1400" b="1" i="1" dirty="0">
                <a:solidFill>
                  <a:srgbClr val="CC6600"/>
                </a:solidFill>
              </a:rPr>
              <a:t>Jesus saith unto him, I am the way, the truth, and the life: no man cometh unto the Father, but by me. </a:t>
            </a:r>
            <a:r>
              <a:rPr lang="en-US" sz="1100" b="1" dirty="0">
                <a:solidFill>
                  <a:srgbClr val="FF0000"/>
                </a:solidFill>
              </a:rPr>
              <a:t>John 14:6 </a:t>
            </a:r>
            <a:endParaRPr lang="en-US" sz="1400" b="1" i="1" dirty="0">
              <a:solidFill>
                <a:srgbClr val="FF0000"/>
              </a:solidFill>
            </a:endParaRPr>
          </a:p>
        </p:txBody>
      </p:sp>
      <p:sp>
        <p:nvSpPr>
          <p:cNvPr id="21" name="TextBox 20"/>
          <p:cNvSpPr txBox="1"/>
          <p:nvPr/>
        </p:nvSpPr>
        <p:spPr>
          <a:xfrm>
            <a:off x="1549001" y="2738953"/>
            <a:ext cx="9017795" cy="523220"/>
          </a:xfrm>
          <a:prstGeom prst="rect">
            <a:avLst/>
          </a:prstGeom>
          <a:noFill/>
        </p:spPr>
        <p:txBody>
          <a:bodyPr wrap="square" rtlCol="0">
            <a:spAutoFit/>
          </a:bodyPr>
          <a:lstStyle/>
          <a:p>
            <a:pPr algn="just"/>
            <a:r>
              <a:rPr lang="en-US" sz="1400" b="1" i="1" dirty="0">
                <a:solidFill>
                  <a:srgbClr val="CC6600"/>
                </a:solidFill>
              </a:rPr>
              <a:t>But when it pleased God, who separated me from my mother's womb, and called me by his grace, To reveal his Son in me, that I might preach him among the heathen; immediately I conferred not with flesh and blood</a:t>
            </a:r>
            <a:r>
              <a:rPr lang="en-US" sz="1400" b="1" i="1">
                <a:solidFill>
                  <a:srgbClr val="CC6600"/>
                </a:solidFill>
              </a:rPr>
              <a:t>: </a:t>
            </a:r>
            <a:r>
              <a:rPr lang="en-US" sz="1100" b="1">
                <a:solidFill>
                  <a:srgbClr val="FF0000"/>
                </a:solidFill>
              </a:rPr>
              <a:t>Galatians 1:15,16</a:t>
            </a:r>
            <a:endParaRPr lang="en-US" sz="1400" b="1" dirty="0">
              <a:solidFill>
                <a:srgbClr val="FF0000"/>
              </a:solidFill>
            </a:endParaRPr>
          </a:p>
        </p:txBody>
      </p:sp>
      <p:sp>
        <p:nvSpPr>
          <p:cNvPr id="22" name="TextBox 21"/>
          <p:cNvSpPr txBox="1"/>
          <p:nvPr/>
        </p:nvSpPr>
        <p:spPr>
          <a:xfrm>
            <a:off x="4024311" y="1971183"/>
            <a:ext cx="4086225" cy="338554"/>
          </a:xfrm>
          <a:prstGeom prst="rect">
            <a:avLst/>
          </a:prstGeom>
          <a:noFill/>
        </p:spPr>
        <p:txBody>
          <a:bodyPr wrap="square" rtlCol="0">
            <a:spAutoFit/>
          </a:bodyPr>
          <a:lstStyle/>
          <a:p>
            <a:pPr algn="ctr"/>
            <a:r>
              <a:rPr lang="en-US" sz="1600" b="1" dirty="0"/>
              <a:t>Apostle’s Doctrine Only during Gospel days.</a:t>
            </a:r>
          </a:p>
        </p:txBody>
      </p:sp>
      <p:sp>
        <p:nvSpPr>
          <p:cNvPr id="23" name="TextBox 22"/>
          <p:cNvSpPr txBox="1"/>
          <p:nvPr/>
        </p:nvSpPr>
        <p:spPr>
          <a:xfrm>
            <a:off x="4343399" y="2500651"/>
            <a:ext cx="3452811" cy="338554"/>
          </a:xfrm>
          <a:prstGeom prst="rect">
            <a:avLst/>
          </a:prstGeom>
          <a:noFill/>
        </p:spPr>
        <p:txBody>
          <a:bodyPr wrap="square" rtlCol="0">
            <a:spAutoFit/>
          </a:bodyPr>
          <a:lstStyle/>
          <a:p>
            <a:pPr algn="ctr"/>
            <a:r>
              <a:rPr lang="en-US" sz="1600" b="1" dirty="0"/>
              <a:t>Apostle Paul’s Doctrine Only Today</a:t>
            </a:r>
          </a:p>
        </p:txBody>
      </p:sp>
      <p:sp>
        <p:nvSpPr>
          <p:cNvPr id="24" name="TextBox 23"/>
          <p:cNvSpPr txBox="1"/>
          <p:nvPr/>
        </p:nvSpPr>
        <p:spPr>
          <a:xfrm>
            <a:off x="228598" y="3214312"/>
            <a:ext cx="11677649" cy="738664"/>
          </a:xfrm>
          <a:prstGeom prst="rect">
            <a:avLst/>
          </a:prstGeom>
          <a:noFill/>
        </p:spPr>
        <p:txBody>
          <a:bodyPr wrap="square" rtlCol="0">
            <a:spAutoFit/>
          </a:bodyPr>
          <a:lstStyle/>
          <a:p>
            <a:pPr algn="just"/>
            <a:r>
              <a:rPr lang="en-US" sz="1400" b="1" i="1" dirty="0">
                <a:solidFill>
                  <a:srgbClr val="CC6600"/>
                </a:solidFill>
              </a:rPr>
              <a:t>For this cause I Paul, the prisoner of Jesus Christ for you Gentiles, If ye have heard of the dispensation of the grace of God which is given me to you-ward:  How that by revelation he made known unto me the mystery; (as I wrote afore in few words, Whereby, when ye read, ye may understand my knowledge in the mystery of Christ) Which in other ages was not made known unto the sons of men, as it is now revealed unto his holy apostles and prophets by the Spirit;</a:t>
            </a:r>
            <a:endParaRPr lang="en-US" sz="1400" b="1" dirty="0">
              <a:solidFill>
                <a:srgbClr val="FF0000"/>
              </a:solidFill>
            </a:endParaRPr>
          </a:p>
        </p:txBody>
      </p:sp>
      <p:sp>
        <p:nvSpPr>
          <p:cNvPr id="25" name="TextBox 24"/>
          <p:cNvSpPr txBox="1"/>
          <p:nvPr/>
        </p:nvSpPr>
        <p:spPr>
          <a:xfrm>
            <a:off x="1009651" y="3867569"/>
            <a:ext cx="10134600" cy="738664"/>
          </a:xfrm>
          <a:prstGeom prst="rect">
            <a:avLst/>
          </a:prstGeom>
          <a:noFill/>
        </p:spPr>
        <p:txBody>
          <a:bodyPr wrap="square" rtlCol="0">
            <a:spAutoFit/>
          </a:bodyPr>
          <a:lstStyle/>
          <a:p>
            <a:pPr algn="just"/>
            <a:r>
              <a:rPr lang="en-US" sz="1400" b="1" i="1" dirty="0">
                <a:solidFill>
                  <a:srgbClr val="CC6600"/>
                </a:solidFill>
              </a:rPr>
              <a:t>That the Gentiles should be fellowheirs, and of the same body, and partakers of his promise in Christ by the gospel: Whereof I was made a minister, according to the gift of the grace of God given unto me by the effectual working of his power. Unto me, who am less than the least of all saints, is this grace given, that I should preach among the Gentiles the unsearchable riches of Christ</a:t>
            </a:r>
            <a:r>
              <a:rPr lang="en-US" sz="1400" b="1" dirty="0">
                <a:solidFill>
                  <a:srgbClr val="FF0000"/>
                </a:solidFill>
              </a:rPr>
              <a:t>;  </a:t>
            </a:r>
            <a:r>
              <a:rPr lang="en-US" sz="1100" b="1" dirty="0">
                <a:solidFill>
                  <a:srgbClr val="FF0000"/>
                </a:solidFill>
              </a:rPr>
              <a:t>Ephesians 3:1-8</a:t>
            </a:r>
            <a:endParaRPr lang="en-US" sz="1400" dirty="0"/>
          </a:p>
        </p:txBody>
      </p:sp>
      <p:sp>
        <p:nvSpPr>
          <p:cNvPr id="26" name="TextBox 25"/>
          <p:cNvSpPr txBox="1"/>
          <p:nvPr/>
        </p:nvSpPr>
        <p:spPr>
          <a:xfrm>
            <a:off x="842552" y="5366672"/>
            <a:ext cx="3143659" cy="338554"/>
          </a:xfrm>
          <a:prstGeom prst="rect">
            <a:avLst/>
          </a:prstGeom>
          <a:noFill/>
        </p:spPr>
        <p:txBody>
          <a:bodyPr wrap="square" rtlCol="0">
            <a:spAutoFit/>
          </a:bodyPr>
          <a:lstStyle/>
          <a:p>
            <a:pPr algn="ctr"/>
            <a:r>
              <a:rPr lang="en-US" sz="1600" b="1" dirty="0"/>
              <a:t>Arrival of King James 1611 Bible</a:t>
            </a:r>
          </a:p>
        </p:txBody>
      </p:sp>
      <p:sp>
        <p:nvSpPr>
          <p:cNvPr id="27" name="TextBox 26"/>
          <p:cNvSpPr txBox="1"/>
          <p:nvPr/>
        </p:nvSpPr>
        <p:spPr>
          <a:xfrm>
            <a:off x="790401" y="5619129"/>
            <a:ext cx="3232490" cy="523220"/>
          </a:xfrm>
          <a:prstGeom prst="rect">
            <a:avLst/>
          </a:prstGeom>
          <a:noFill/>
        </p:spPr>
        <p:txBody>
          <a:bodyPr wrap="square" rtlCol="0">
            <a:spAutoFit/>
          </a:bodyPr>
          <a:lstStyle/>
          <a:p>
            <a:pPr algn="just"/>
            <a:r>
              <a:rPr lang="en-US" sz="1400" b="1" i="1" dirty="0">
                <a:solidFill>
                  <a:srgbClr val="CC6600"/>
                </a:solidFill>
              </a:rPr>
              <a:t>And take … the sword of the Spirit, which is the word of God:  </a:t>
            </a:r>
            <a:r>
              <a:rPr lang="en-US" sz="1200" b="1" dirty="0">
                <a:solidFill>
                  <a:srgbClr val="FF0000"/>
                </a:solidFill>
              </a:rPr>
              <a:t>Ephesians 6:17</a:t>
            </a:r>
            <a:endParaRPr lang="en-US" sz="1400" b="1" dirty="0">
              <a:solidFill>
                <a:srgbClr val="FF0000"/>
              </a:solidFill>
            </a:endParaRPr>
          </a:p>
        </p:txBody>
      </p:sp>
      <p:sp>
        <p:nvSpPr>
          <p:cNvPr id="28" name="TextBox 27"/>
          <p:cNvSpPr txBox="1"/>
          <p:nvPr/>
        </p:nvSpPr>
        <p:spPr>
          <a:xfrm>
            <a:off x="5157787" y="1235585"/>
            <a:ext cx="1800225" cy="400110"/>
          </a:xfrm>
          <a:prstGeom prst="rect">
            <a:avLst/>
          </a:prstGeom>
          <a:noFill/>
        </p:spPr>
        <p:txBody>
          <a:bodyPr wrap="square" rtlCol="0">
            <a:spAutoFit/>
          </a:bodyPr>
          <a:lstStyle/>
          <a:p>
            <a:pPr algn="ctr"/>
            <a:r>
              <a:rPr lang="en-US" sz="2000" b="1" dirty="0"/>
              <a:t>Only One Way</a:t>
            </a:r>
          </a:p>
        </p:txBody>
      </p:sp>
      <p:sp>
        <p:nvSpPr>
          <p:cNvPr id="29" name="TextBox 28"/>
          <p:cNvSpPr txBox="1"/>
          <p:nvPr/>
        </p:nvSpPr>
        <p:spPr>
          <a:xfrm>
            <a:off x="2047038" y="1515130"/>
            <a:ext cx="8001721" cy="523220"/>
          </a:xfrm>
          <a:prstGeom prst="rect">
            <a:avLst/>
          </a:prstGeom>
          <a:noFill/>
        </p:spPr>
        <p:txBody>
          <a:bodyPr wrap="square" rtlCol="0">
            <a:spAutoFit/>
          </a:bodyPr>
          <a:lstStyle/>
          <a:p>
            <a:pPr algn="just"/>
            <a:r>
              <a:rPr lang="en-US" sz="1400" b="1" i="1" dirty="0">
                <a:solidFill>
                  <a:srgbClr val="CC6600"/>
                </a:solidFill>
              </a:rPr>
              <a:t>There is one body, and one Spirit, even as ye are called in one hope of your calling; One Lord, one faith, one baptism, One God and Father of all, who is above all, and through all, and in you all.    </a:t>
            </a:r>
            <a:r>
              <a:rPr lang="en-US" sz="1200" b="1" dirty="0">
                <a:solidFill>
                  <a:srgbClr val="FF0000"/>
                </a:solidFill>
              </a:rPr>
              <a:t>Ephesians 3:4-6</a:t>
            </a:r>
            <a:endParaRPr lang="en-US" sz="1400" b="1" dirty="0">
              <a:solidFill>
                <a:srgbClr val="FF0000"/>
              </a:solidFill>
            </a:endParaRPr>
          </a:p>
        </p:txBody>
      </p:sp>
      <p:sp>
        <p:nvSpPr>
          <p:cNvPr id="30" name="TextBox 29"/>
          <p:cNvSpPr txBox="1"/>
          <p:nvPr/>
        </p:nvSpPr>
        <p:spPr>
          <a:xfrm>
            <a:off x="5548213" y="4562187"/>
            <a:ext cx="5091212" cy="338554"/>
          </a:xfrm>
          <a:prstGeom prst="rect">
            <a:avLst/>
          </a:prstGeom>
          <a:noFill/>
        </p:spPr>
        <p:txBody>
          <a:bodyPr wrap="square" rtlCol="0">
            <a:spAutoFit/>
          </a:bodyPr>
          <a:lstStyle/>
          <a:p>
            <a:pPr algn="ctr"/>
            <a:r>
              <a:rPr lang="en-US" sz="1600" b="1" dirty="0"/>
              <a:t>The KJB Cuts and Saves During the Operation of God</a:t>
            </a:r>
          </a:p>
        </p:txBody>
      </p:sp>
      <p:sp>
        <p:nvSpPr>
          <p:cNvPr id="31" name="TextBox 30"/>
          <p:cNvSpPr txBox="1"/>
          <p:nvPr/>
        </p:nvSpPr>
        <p:spPr>
          <a:xfrm>
            <a:off x="4683759" y="4814923"/>
            <a:ext cx="6946268" cy="738664"/>
          </a:xfrm>
          <a:prstGeom prst="rect">
            <a:avLst/>
          </a:prstGeom>
          <a:noFill/>
        </p:spPr>
        <p:txBody>
          <a:bodyPr wrap="square" rtlCol="0">
            <a:spAutoFit/>
          </a:bodyPr>
          <a:lstStyle/>
          <a:p>
            <a:pPr algn="just"/>
            <a:r>
              <a:rPr lang="en-US" sz="1400" b="1" i="1" dirty="0">
                <a:solidFill>
                  <a:srgbClr val="CC6600"/>
                </a:solidFill>
              </a:rPr>
              <a:t>In whom also ye are circumcised with the circumcision made without hands, in putting off the body of the sins of the flesh by the circumcision of Christ: Buried with him in baptism, wherein also ye are risen with him through the faith of the operation of God….   </a:t>
            </a:r>
            <a:r>
              <a:rPr lang="en-US" sz="1200" b="1" dirty="0">
                <a:solidFill>
                  <a:srgbClr val="FF0000"/>
                </a:solidFill>
              </a:rPr>
              <a:t>Col 2:11,12a</a:t>
            </a:r>
            <a:endParaRPr lang="en-US" sz="1400" b="1" dirty="0">
              <a:solidFill>
                <a:srgbClr val="FF0000"/>
              </a:solidFill>
            </a:endParaRPr>
          </a:p>
        </p:txBody>
      </p:sp>
      <p:sp>
        <p:nvSpPr>
          <p:cNvPr id="32" name="TextBox 31"/>
          <p:cNvSpPr txBox="1"/>
          <p:nvPr/>
        </p:nvSpPr>
        <p:spPr>
          <a:xfrm>
            <a:off x="1162048" y="4649981"/>
            <a:ext cx="2595563" cy="338554"/>
          </a:xfrm>
          <a:prstGeom prst="rect">
            <a:avLst/>
          </a:prstGeom>
          <a:noFill/>
        </p:spPr>
        <p:txBody>
          <a:bodyPr wrap="square" rtlCol="0">
            <a:spAutoFit/>
          </a:bodyPr>
          <a:lstStyle/>
          <a:p>
            <a:pPr algn="ctr"/>
            <a:r>
              <a:rPr lang="en-US" sz="1600" b="1" dirty="0"/>
              <a:t>It All Changed in 1611</a:t>
            </a:r>
          </a:p>
        </p:txBody>
      </p:sp>
      <p:sp>
        <p:nvSpPr>
          <p:cNvPr id="33" name="TextBox 32"/>
          <p:cNvSpPr txBox="1"/>
          <p:nvPr/>
        </p:nvSpPr>
        <p:spPr>
          <a:xfrm>
            <a:off x="332120" y="4888269"/>
            <a:ext cx="4193632" cy="523220"/>
          </a:xfrm>
          <a:prstGeom prst="rect">
            <a:avLst/>
          </a:prstGeom>
          <a:noFill/>
        </p:spPr>
        <p:txBody>
          <a:bodyPr wrap="square" rtlCol="0">
            <a:spAutoFit/>
          </a:bodyPr>
          <a:lstStyle/>
          <a:p>
            <a:pPr algn="just"/>
            <a:r>
              <a:rPr lang="en-US" sz="1400" b="1" i="1" dirty="0">
                <a:solidFill>
                  <a:srgbClr val="CC6600"/>
                </a:solidFill>
              </a:rPr>
              <a:t>But when that which is perfect is come, then that which is in part shall be done away.  </a:t>
            </a:r>
            <a:r>
              <a:rPr lang="en-US" sz="1200" b="1" dirty="0">
                <a:solidFill>
                  <a:srgbClr val="FF0000"/>
                </a:solidFill>
              </a:rPr>
              <a:t>I Corinthians 13:10</a:t>
            </a:r>
            <a:endParaRPr lang="en-US" b="1" dirty="0">
              <a:solidFill>
                <a:srgbClr val="FF0000"/>
              </a:solidFill>
            </a:endParaRPr>
          </a:p>
        </p:txBody>
      </p:sp>
      <p:sp>
        <p:nvSpPr>
          <p:cNvPr id="34" name="TextBox 33"/>
          <p:cNvSpPr txBox="1"/>
          <p:nvPr/>
        </p:nvSpPr>
        <p:spPr>
          <a:xfrm>
            <a:off x="5139919" y="5503899"/>
            <a:ext cx="5994537" cy="338554"/>
          </a:xfrm>
          <a:prstGeom prst="rect">
            <a:avLst/>
          </a:prstGeom>
          <a:noFill/>
        </p:spPr>
        <p:txBody>
          <a:bodyPr wrap="square" rtlCol="0">
            <a:spAutoFit/>
          </a:bodyPr>
          <a:lstStyle/>
          <a:p>
            <a:pPr algn="ctr"/>
            <a:r>
              <a:rPr lang="en-US" sz="1600" b="1" dirty="0"/>
              <a:t>And It Is About to Change for the Gentiles for the Last Time</a:t>
            </a:r>
          </a:p>
        </p:txBody>
      </p:sp>
      <p:sp>
        <p:nvSpPr>
          <p:cNvPr id="35" name="TextBox 34"/>
          <p:cNvSpPr txBox="1"/>
          <p:nvPr/>
        </p:nvSpPr>
        <p:spPr>
          <a:xfrm>
            <a:off x="4554327" y="5767013"/>
            <a:ext cx="7284981" cy="523220"/>
          </a:xfrm>
          <a:prstGeom prst="rect">
            <a:avLst/>
          </a:prstGeom>
          <a:noFill/>
        </p:spPr>
        <p:txBody>
          <a:bodyPr wrap="square" rtlCol="0">
            <a:spAutoFit/>
          </a:bodyPr>
          <a:lstStyle/>
          <a:p>
            <a:pPr algn="just"/>
            <a:r>
              <a:rPr lang="en-US" sz="1400" b="1" i="1" dirty="0">
                <a:solidFill>
                  <a:srgbClr val="CC6600"/>
                </a:solidFill>
              </a:rPr>
              <a:t>Behold therefore the goodness and severity of God: on </a:t>
            </a:r>
            <a:r>
              <a:rPr lang="en-US" sz="1400" b="1" i="1" u="sng" dirty="0">
                <a:solidFill>
                  <a:srgbClr val="CC6600"/>
                </a:solidFill>
              </a:rPr>
              <a:t>them</a:t>
            </a:r>
            <a:r>
              <a:rPr lang="en-US" sz="1400" b="1" i="1" dirty="0">
                <a:solidFill>
                  <a:srgbClr val="CC6600"/>
                </a:solidFill>
              </a:rPr>
              <a:t> which fell, severity; but toward </a:t>
            </a:r>
            <a:r>
              <a:rPr lang="en-US" sz="1400" b="1" i="1" u="sng" dirty="0">
                <a:solidFill>
                  <a:srgbClr val="CC6600"/>
                </a:solidFill>
              </a:rPr>
              <a:t>thee</a:t>
            </a:r>
            <a:r>
              <a:rPr lang="en-US" sz="1400" b="1" i="1" dirty="0">
                <a:solidFill>
                  <a:srgbClr val="CC6600"/>
                </a:solidFill>
              </a:rPr>
              <a:t>, goodness, if thou continue in his goodness: otherwise thou also shalt be cut off.  </a:t>
            </a:r>
            <a:r>
              <a:rPr lang="en-US" sz="1200" b="1" dirty="0">
                <a:solidFill>
                  <a:srgbClr val="FF0000"/>
                </a:solidFill>
              </a:rPr>
              <a:t>Romans 11:22</a:t>
            </a:r>
            <a:endParaRPr lang="en-US" b="1" dirty="0">
              <a:solidFill>
                <a:srgbClr val="FF0000"/>
              </a:solidFill>
            </a:endParaRPr>
          </a:p>
        </p:txBody>
      </p:sp>
      <p:sp>
        <p:nvSpPr>
          <p:cNvPr id="36" name="TextBox 35"/>
          <p:cNvSpPr txBox="1"/>
          <p:nvPr/>
        </p:nvSpPr>
        <p:spPr>
          <a:xfrm>
            <a:off x="8946221" y="888951"/>
            <a:ext cx="1347507" cy="276999"/>
          </a:xfrm>
          <a:prstGeom prst="rect">
            <a:avLst/>
          </a:prstGeom>
          <a:noFill/>
        </p:spPr>
        <p:txBody>
          <a:bodyPr wrap="square" rtlCol="0">
            <a:spAutoFit/>
          </a:bodyPr>
          <a:lstStyle/>
          <a:p>
            <a:pPr algn="ctr"/>
            <a:r>
              <a:rPr lang="en-US" sz="1200" dirty="0"/>
              <a:t>Any gospel?</a:t>
            </a:r>
          </a:p>
        </p:txBody>
      </p:sp>
      <p:sp>
        <p:nvSpPr>
          <p:cNvPr id="37" name="TextBox 36"/>
          <p:cNvSpPr txBox="1"/>
          <p:nvPr/>
        </p:nvSpPr>
        <p:spPr>
          <a:xfrm>
            <a:off x="9976108" y="34969"/>
            <a:ext cx="2128616" cy="461665"/>
          </a:xfrm>
          <a:prstGeom prst="rect">
            <a:avLst/>
          </a:prstGeom>
          <a:noFill/>
        </p:spPr>
        <p:txBody>
          <a:bodyPr wrap="square" rtlCol="0">
            <a:spAutoFit/>
          </a:bodyPr>
          <a:lstStyle/>
          <a:p>
            <a:pPr algn="ctr"/>
            <a:r>
              <a:rPr lang="en-US" sz="1200" dirty="0"/>
              <a:t>Baptism as ‘baby;,’ as adult for salvation; after for ‘type’?</a:t>
            </a:r>
          </a:p>
        </p:txBody>
      </p:sp>
      <p:sp>
        <p:nvSpPr>
          <p:cNvPr id="39" name="TextBox 38"/>
          <p:cNvSpPr txBox="1"/>
          <p:nvPr/>
        </p:nvSpPr>
        <p:spPr>
          <a:xfrm>
            <a:off x="2916403" y="464143"/>
            <a:ext cx="1347507" cy="276999"/>
          </a:xfrm>
          <a:prstGeom prst="rect">
            <a:avLst/>
          </a:prstGeom>
          <a:noFill/>
        </p:spPr>
        <p:txBody>
          <a:bodyPr wrap="square" rtlCol="0">
            <a:spAutoFit/>
          </a:bodyPr>
          <a:lstStyle/>
          <a:p>
            <a:pPr algn="ctr"/>
            <a:r>
              <a:rPr lang="en-US" sz="1200" dirty="0"/>
              <a:t>Tithing Properly?</a:t>
            </a:r>
          </a:p>
        </p:txBody>
      </p:sp>
      <p:sp>
        <p:nvSpPr>
          <p:cNvPr id="40" name="TextBox 39"/>
          <p:cNvSpPr txBox="1"/>
          <p:nvPr/>
        </p:nvSpPr>
        <p:spPr>
          <a:xfrm>
            <a:off x="1544460" y="420469"/>
            <a:ext cx="1418446" cy="276999"/>
          </a:xfrm>
          <a:prstGeom prst="rect">
            <a:avLst/>
          </a:prstGeom>
          <a:noFill/>
        </p:spPr>
        <p:txBody>
          <a:bodyPr wrap="square" rtlCol="0">
            <a:spAutoFit/>
          </a:bodyPr>
          <a:lstStyle/>
          <a:p>
            <a:pPr algn="ctr"/>
            <a:r>
              <a:rPr lang="en-US" sz="1200" dirty="0"/>
              <a:t>Beanie on head?</a:t>
            </a:r>
          </a:p>
        </p:txBody>
      </p:sp>
      <p:sp>
        <p:nvSpPr>
          <p:cNvPr id="41" name="TextBox 40"/>
          <p:cNvSpPr txBox="1"/>
          <p:nvPr/>
        </p:nvSpPr>
        <p:spPr>
          <a:xfrm>
            <a:off x="245083" y="2208263"/>
            <a:ext cx="1282303" cy="461665"/>
          </a:xfrm>
          <a:prstGeom prst="rect">
            <a:avLst/>
          </a:prstGeom>
          <a:noFill/>
        </p:spPr>
        <p:txBody>
          <a:bodyPr wrap="square" rtlCol="0">
            <a:spAutoFit/>
          </a:bodyPr>
          <a:lstStyle/>
          <a:p>
            <a:pPr algn="ctr"/>
            <a:r>
              <a:rPr lang="en-US" sz="1200" dirty="0"/>
              <a:t>Only of the chosen / elected?</a:t>
            </a:r>
          </a:p>
        </p:txBody>
      </p:sp>
      <p:sp>
        <p:nvSpPr>
          <p:cNvPr id="43" name="TextBox 42"/>
          <p:cNvSpPr txBox="1"/>
          <p:nvPr/>
        </p:nvSpPr>
        <p:spPr>
          <a:xfrm>
            <a:off x="124655" y="827707"/>
            <a:ext cx="1448318" cy="276999"/>
          </a:xfrm>
          <a:prstGeom prst="rect">
            <a:avLst/>
          </a:prstGeom>
          <a:noFill/>
        </p:spPr>
        <p:txBody>
          <a:bodyPr wrap="square" rtlCol="0">
            <a:spAutoFit/>
          </a:bodyPr>
          <a:lstStyle/>
          <a:p>
            <a:pPr algn="ctr"/>
            <a:r>
              <a:rPr lang="en-US" sz="1200" dirty="0"/>
              <a:t>Uncut facial hair?</a:t>
            </a:r>
          </a:p>
        </p:txBody>
      </p:sp>
      <p:sp>
        <p:nvSpPr>
          <p:cNvPr id="44" name="TextBox 43"/>
          <p:cNvSpPr txBox="1"/>
          <p:nvPr/>
        </p:nvSpPr>
        <p:spPr>
          <a:xfrm>
            <a:off x="411957" y="2714119"/>
            <a:ext cx="913640" cy="461665"/>
          </a:xfrm>
          <a:prstGeom prst="rect">
            <a:avLst/>
          </a:prstGeom>
          <a:noFill/>
        </p:spPr>
        <p:txBody>
          <a:bodyPr wrap="square" rtlCol="0">
            <a:spAutoFit/>
          </a:bodyPr>
          <a:lstStyle/>
          <a:p>
            <a:pPr algn="ctr"/>
            <a:r>
              <a:rPr lang="en-US" sz="1200" dirty="0"/>
              <a:t>Long hair on women?</a:t>
            </a:r>
          </a:p>
        </p:txBody>
      </p:sp>
      <p:sp>
        <p:nvSpPr>
          <p:cNvPr id="45" name="TextBox 44"/>
          <p:cNvSpPr txBox="1"/>
          <p:nvPr/>
        </p:nvSpPr>
        <p:spPr>
          <a:xfrm>
            <a:off x="3129374" y="886826"/>
            <a:ext cx="1305696" cy="400110"/>
          </a:xfrm>
          <a:prstGeom prst="rect">
            <a:avLst/>
          </a:prstGeom>
          <a:noFill/>
        </p:spPr>
        <p:txBody>
          <a:bodyPr wrap="square" rtlCol="0">
            <a:spAutoFit/>
          </a:bodyPr>
          <a:lstStyle/>
          <a:p>
            <a:pPr algn="ctr"/>
            <a:r>
              <a:rPr lang="en-US" sz="2000" b="1" dirty="0">
                <a:solidFill>
                  <a:srgbClr val="C00000"/>
                </a:solidFill>
              </a:rPr>
              <a:t>WRONG</a:t>
            </a:r>
            <a:r>
              <a:rPr lang="en-US" sz="2000" b="1" dirty="0"/>
              <a:t>!</a:t>
            </a:r>
          </a:p>
        </p:txBody>
      </p:sp>
      <p:sp>
        <p:nvSpPr>
          <p:cNvPr id="46" name="TextBox 45"/>
          <p:cNvSpPr txBox="1"/>
          <p:nvPr/>
        </p:nvSpPr>
        <p:spPr>
          <a:xfrm>
            <a:off x="10235223" y="899015"/>
            <a:ext cx="1914097" cy="276999"/>
          </a:xfrm>
          <a:prstGeom prst="rect">
            <a:avLst/>
          </a:prstGeom>
          <a:noFill/>
        </p:spPr>
        <p:txBody>
          <a:bodyPr wrap="square" rtlCol="0">
            <a:spAutoFit/>
          </a:bodyPr>
          <a:lstStyle/>
          <a:p>
            <a:r>
              <a:rPr lang="en-US" sz="1200" dirty="0"/>
              <a:t>Fear to lose your salvation?</a:t>
            </a:r>
          </a:p>
        </p:txBody>
      </p:sp>
      <p:cxnSp>
        <p:nvCxnSpPr>
          <p:cNvPr id="51" name="Elbow Connector 50"/>
          <p:cNvCxnSpPr/>
          <p:nvPr/>
        </p:nvCxnSpPr>
        <p:spPr>
          <a:xfrm rot="10800000" flipV="1">
            <a:off x="197252" y="1287474"/>
            <a:ext cx="5961085" cy="1952130"/>
          </a:xfrm>
          <a:prstGeom prst="bentConnector3">
            <a:avLst>
              <a:gd name="adj1" fmla="val 77963"/>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81656" y="3239605"/>
            <a:ext cx="15596" cy="3484916"/>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6200000" flipH="1">
            <a:off x="8094482" y="-784648"/>
            <a:ext cx="1822128" cy="5895293"/>
          </a:xfrm>
          <a:prstGeom prst="bentConnector4">
            <a:avLst>
              <a:gd name="adj1" fmla="val 2091"/>
              <a:gd name="adj2" fmla="val 77184"/>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1941682" y="3057713"/>
            <a:ext cx="40770" cy="3666808"/>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456" y="6724521"/>
            <a:ext cx="11801789" cy="0"/>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99626" y="6358284"/>
            <a:ext cx="11587307" cy="276999"/>
          </a:xfrm>
          <a:prstGeom prst="rect">
            <a:avLst/>
          </a:prstGeom>
          <a:noFill/>
          <a:ln w="12700">
            <a:solidFill>
              <a:schemeClr val="tx1"/>
            </a:solidFill>
          </a:ln>
          <a:effectLst>
            <a:glow rad="101600">
              <a:schemeClr val="accent2">
                <a:satMod val="175000"/>
                <a:alpha val="40000"/>
              </a:schemeClr>
            </a:glow>
          </a:effectLst>
        </p:spPr>
        <p:txBody>
          <a:bodyPr wrap="square" rtlCol="0">
            <a:spAutoFit/>
          </a:bodyPr>
          <a:lstStyle/>
          <a:p>
            <a:pPr algn="just"/>
            <a:r>
              <a:rPr lang="en-US" sz="1200" b="1" i="1" dirty="0">
                <a:solidFill>
                  <a:srgbClr val="CC6600"/>
                </a:solidFill>
              </a:rPr>
              <a:t>Behold, the days come, saith the Lord GOD, that I will send a famine in the land, not a famine of bread, nor a thirst for water, but of hearing the words of the LORD:   </a:t>
            </a:r>
            <a:r>
              <a:rPr lang="en-US" sz="1200" b="1" i="1" dirty="0">
                <a:solidFill>
                  <a:srgbClr val="FF0000"/>
                </a:solidFill>
              </a:rPr>
              <a:t>Amos 8:11</a:t>
            </a:r>
          </a:p>
        </p:txBody>
      </p:sp>
    </p:spTree>
    <p:extLst>
      <p:ext uri="{BB962C8B-B14F-4D97-AF65-F5344CB8AC3E}">
        <p14:creationId xmlns:p14="http://schemas.microsoft.com/office/powerpoint/2010/main" val="686590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1" fill="hold" grpId="0" nodeType="after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1500"/>
                                        <p:tgtEl>
                                          <p:spTgt spid="18"/>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500" fill="hold"/>
                                        <p:tgtEl>
                                          <p:spTgt spid="45"/>
                                        </p:tgtEl>
                                        <p:attrNameLst>
                                          <p:attrName>ppt_w</p:attrName>
                                        </p:attrNameLst>
                                      </p:cBhvr>
                                      <p:tavLst>
                                        <p:tav tm="0">
                                          <p:val>
                                            <p:fltVal val="0"/>
                                          </p:val>
                                        </p:tav>
                                        <p:tav tm="100000">
                                          <p:val>
                                            <p:strVal val="#ppt_w"/>
                                          </p:val>
                                        </p:tav>
                                      </p:tavLst>
                                    </p:anim>
                                    <p:anim calcmode="lin" valueType="num">
                                      <p:cBhvr>
                                        <p:cTn id="18" dur="1500" fill="hold"/>
                                        <p:tgtEl>
                                          <p:spTgt spid="45"/>
                                        </p:tgtEl>
                                        <p:attrNameLst>
                                          <p:attrName>ppt_h</p:attrName>
                                        </p:attrNameLst>
                                      </p:cBhvr>
                                      <p:tavLst>
                                        <p:tav tm="0">
                                          <p:val>
                                            <p:fltVal val="0"/>
                                          </p:val>
                                        </p:tav>
                                        <p:tav tm="100000">
                                          <p:val>
                                            <p:strVal val="#ppt_h"/>
                                          </p:val>
                                        </p:tav>
                                      </p:tavLst>
                                    </p:anim>
                                    <p:animEffect transition="in" filter="fade">
                                      <p:cBhvr>
                                        <p:cTn id="19" dur="1500"/>
                                        <p:tgtEl>
                                          <p:spTgt spid="4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500" fill="hold"/>
                                        <p:tgtEl>
                                          <p:spTgt spid="19"/>
                                        </p:tgtEl>
                                        <p:attrNameLst>
                                          <p:attrName>ppt_w</p:attrName>
                                        </p:attrNameLst>
                                      </p:cBhvr>
                                      <p:tavLst>
                                        <p:tav tm="0">
                                          <p:val>
                                            <p:fltVal val="0"/>
                                          </p:val>
                                        </p:tav>
                                        <p:tav tm="100000">
                                          <p:val>
                                            <p:strVal val="#ppt_w"/>
                                          </p:val>
                                        </p:tav>
                                      </p:tavLst>
                                    </p:anim>
                                    <p:anim calcmode="lin" valueType="num">
                                      <p:cBhvr>
                                        <p:cTn id="23" dur="1500" fill="hold"/>
                                        <p:tgtEl>
                                          <p:spTgt spid="19"/>
                                        </p:tgtEl>
                                        <p:attrNameLst>
                                          <p:attrName>ppt_h</p:attrName>
                                        </p:attrNameLst>
                                      </p:cBhvr>
                                      <p:tavLst>
                                        <p:tav tm="0">
                                          <p:val>
                                            <p:fltVal val="0"/>
                                          </p:val>
                                        </p:tav>
                                        <p:tav tm="100000">
                                          <p:val>
                                            <p:strVal val="#ppt_h"/>
                                          </p:val>
                                        </p:tav>
                                      </p:tavLst>
                                    </p:anim>
                                    <p:animEffect transition="in" filter="fade">
                                      <p:cBhvr>
                                        <p:cTn id="24" dur="1500"/>
                                        <p:tgtEl>
                                          <p:spTgt spid="19"/>
                                        </p:tgtEl>
                                      </p:cBhvr>
                                    </p:animEffect>
                                  </p:childTnLst>
                                </p:cTn>
                              </p:par>
                            </p:childTnLst>
                          </p:cTn>
                        </p:par>
                        <p:par>
                          <p:cTn id="25" fill="hold">
                            <p:stCondLst>
                              <p:cond delay="4500"/>
                            </p:stCondLst>
                            <p:childTnLst>
                              <p:par>
                                <p:cTn id="26" presetID="2" presetClass="entr" presetSubtype="9" fill="hold" grpId="0" nodeType="afterEffect">
                                  <p:stCondLst>
                                    <p:cond delay="10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250" fill="hold"/>
                                        <p:tgtEl>
                                          <p:spTgt spid="15"/>
                                        </p:tgtEl>
                                        <p:attrNameLst>
                                          <p:attrName>ppt_x</p:attrName>
                                        </p:attrNameLst>
                                      </p:cBhvr>
                                      <p:tavLst>
                                        <p:tav tm="0">
                                          <p:val>
                                            <p:strVal val="0-#ppt_w/2"/>
                                          </p:val>
                                        </p:tav>
                                        <p:tav tm="100000">
                                          <p:val>
                                            <p:strVal val="#ppt_x"/>
                                          </p:val>
                                        </p:tav>
                                      </p:tavLst>
                                    </p:anim>
                                    <p:anim calcmode="lin" valueType="num">
                                      <p:cBhvr additive="base">
                                        <p:cTn id="29" dur="1250" fill="hold"/>
                                        <p:tgtEl>
                                          <p:spTgt spid="15"/>
                                        </p:tgtEl>
                                        <p:attrNameLst>
                                          <p:attrName>ppt_y</p:attrName>
                                        </p:attrNameLst>
                                      </p:cBhvr>
                                      <p:tavLst>
                                        <p:tav tm="0">
                                          <p:val>
                                            <p:strVal val="0-#ppt_h/2"/>
                                          </p:val>
                                        </p:tav>
                                        <p:tav tm="100000">
                                          <p:val>
                                            <p:strVal val="#ppt_y"/>
                                          </p:val>
                                        </p:tav>
                                      </p:tavLst>
                                    </p:anim>
                                  </p:childTnLst>
                                </p:cTn>
                              </p:par>
                            </p:childTnLst>
                          </p:cTn>
                        </p:par>
                        <p:par>
                          <p:cTn id="30" fill="hold">
                            <p:stCondLst>
                              <p:cond delay="6750"/>
                            </p:stCondLst>
                            <p:childTnLst>
                              <p:par>
                                <p:cTn id="31" presetID="2" presetClass="entr" presetSubtype="3"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1250" fill="hold"/>
                                        <p:tgtEl>
                                          <p:spTgt spid="37"/>
                                        </p:tgtEl>
                                        <p:attrNameLst>
                                          <p:attrName>ppt_x</p:attrName>
                                        </p:attrNameLst>
                                      </p:cBhvr>
                                      <p:tavLst>
                                        <p:tav tm="0">
                                          <p:val>
                                            <p:strVal val="1+#ppt_w/2"/>
                                          </p:val>
                                        </p:tav>
                                        <p:tav tm="100000">
                                          <p:val>
                                            <p:strVal val="#ppt_x"/>
                                          </p:val>
                                        </p:tav>
                                      </p:tavLst>
                                    </p:anim>
                                    <p:anim calcmode="lin" valueType="num">
                                      <p:cBhvr additive="base">
                                        <p:cTn id="34" dur="1250" fill="hold"/>
                                        <p:tgtEl>
                                          <p:spTgt spid="37"/>
                                        </p:tgtEl>
                                        <p:attrNameLst>
                                          <p:attrName>ppt_y</p:attrName>
                                        </p:attrNameLst>
                                      </p:cBhvr>
                                      <p:tavLst>
                                        <p:tav tm="0">
                                          <p:val>
                                            <p:strVal val="0-#ppt_h/2"/>
                                          </p:val>
                                        </p:tav>
                                        <p:tav tm="100000">
                                          <p:val>
                                            <p:strVal val="#ppt_y"/>
                                          </p:val>
                                        </p:tav>
                                      </p:tavLst>
                                    </p:anim>
                                  </p:childTnLst>
                                </p:cTn>
                              </p:par>
                            </p:childTnLst>
                          </p:cTn>
                        </p:par>
                        <p:par>
                          <p:cTn id="35" fill="hold">
                            <p:stCondLst>
                              <p:cond delay="8000"/>
                            </p:stCondLst>
                            <p:childTnLst>
                              <p:par>
                                <p:cTn id="36" presetID="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250" fill="hold"/>
                                        <p:tgtEl>
                                          <p:spTgt spid="12"/>
                                        </p:tgtEl>
                                        <p:attrNameLst>
                                          <p:attrName>ppt_x</p:attrName>
                                        </p:attrNameLst>
                                      </p:cBhvr>
                                      <p:tavLst>
                                        <p:tav tm="0">
                                          <p:val>
                                            <p:strVal val="#ppt_x"/>
                                          </p:val>
                                        </p:tav>
                                        <p:tav tm="100000">
                                          <p:val>
                                            <p:strVal val="#ppt_x"/>
                                          </p:val>
                                        </p:tav>
                                      </p:tavLst>
                                    </p:anim>
                                    <p:anim calcmode="lin" valueType="num">
                                      <p:cBhvr additive="base">
                                        <p:cTn id="39" dur="1250" fill="hold"/>
                                        <p:tgtEl>
                                          <p:spTgt spid="12"/>
                                        </p:tgtEl>
                                        <p:attrNameLst>
                                          <p:attrName>ppt_y</p:attrName>
                                        </p:attrNameLst>
                                      </p:cBhvr>
                                      <p:tavLst>
                                        <p:tav tm="0">
                                          <p:val>
                                            <p:strVal val="0-#ppt_h/2"/>
                                          </p:val>
                                        </p:tav>
                                        <p:tav tm="100000">
                                          <p:val>
                                            <p:strVal val="#ppt_y"/>
                                          </p:val>
                                        </p:tav>
                                      </p:tavLst>
                                    </p:anim>
                                  </p:childTnLst>
                                </p:cTn>
                              </p:par>
                            </p:childTnLst>
                          </p:cTn>
                        </p:par>
                        <p:par>
                          <p:cTn id="40" fill="hold">
                            <p:stCondLst>
                              <p:cond delay="9250"/>
                            </p:stCondLst>
                            <p:childTnLst>
                              <p:par>
                                <p:cTn id="41" presetID="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250" fill="hold"/>
                                        <p:tgtEl>
                                          <p:spTgt spid="13"/>
                                        </p:tgtEl>
                                        <p:attrNameLst>
                                          <p:attrName>ppt_x</p:attrName>
                                        </p:attrNameLst>
                                      </p:cBhvr>
                                      <p:tavLst>
                                        <p:tav tm="0">
                                          <p:val>
                                            <p:strVal val="#ppt_x"/>
                                          </p:val>
                                        </p:tav>
                                        <p:tav tm="100000">
                                          <p:val>
                                            <p:strVal val="#ppt_x"/>
                                          </p:val>
                                        </p:tav>
                                      </p:tavLst>
                                    </p:anim>
                                    <p:anim calcmode="lin" valueType="num">
                                      <p:cBhvr additive="base">
                                        <p:cTn id="44" dur="1250" fill="hold"/>
                                        <p:tgtEl>
                                          <p:spTgt spid="13"/>
                                        </p:tgtEl>
                                        <p:attrNameLst>
                                          <p:attrName>ppt_y</p:attrName>
                                        </p:attrNameLst>
                                      </p:cBhvr>
                                      <p:tavLst>
                                        <p:tav tm="0">
                                          <p:val>
                                            <p:strVal val="0-#ppt_h/2"/>
                                          </p:val>
                                        </p:tav>
                                        <p:tav tm="100000">
                                          <p:val>
                                            <p:strVal val="#ppt_y"/>
                                          </p:val>
                                        </p:tav>
                                      </p:tavLst>
                                    </p:anim>
                                  </p:childTnLst>
                                </p:cTn>
                              </p:par>
                            </p:childTnLst>
                          </p:cTn>
                        </p:par>
                        <p:par>
                          <p:cTn id="45" fill="hold">
                            <p:stCondLst>
                              <p:cond delay="10500"/>
                            </p:stCondLst>
                            <p:childTnLst>
                              <p:par>
                                <p:cTn id="46" presetID="2" presetClass="entr" presetSubtype="9"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1250" fill="hold"/>
                                        <p:tgtEl>
                                          <p:spTgt spid="44"/>
                                        </p:tgtEl>
                                        <p:attrNameLst>
                                          <p:attrName>ppt_x</p:attrName>
                                        </p:attrNameLst>
                                      </p:cBhvr>
                                      <p:tavLst>
                                        <p:tav tm="0">
                                          <p:val>
                                            <p:strVal val="0-#ppt_w/2"/>
                                          </p:val>
                                        </p:tav>
                                        <p:tav tm="100000">
                                          <p:val>
                                            <p:strVal val="#ppt_x"/>
                                          </p:val>
                                        </p:tav>
                                      </p:tavLst>
                                    </p:anim>
                                    <p:anim calcmode="lin" valueType="num">
                                      <p:cBhvr additive="base">
                                        <p:cTn id="49" dur="1250" fill="hold"/>
                                        <p:tgtEl>
                                          <p:spTgt spid="44"/>
                                        </p:tgtEl>
                                        <p:attrNameLst>
                                          <p:attrName>ppt_y</p:attrName>
                                        </p:attrNameLst>
                                      </p:cBhvr>
                                      <p:tavLst>
                                        <p:tav tm="0">
                                          <p:val>
                                            <p:strVal val="0-#ppt_h/2"/>
                                          </p:val>
                                        </p:tav>
                                        <p:tav tm="100000">
                                          <p:val>
                                            <p:strVal val="#ppt_y"/>
                                          </p:val>
                                        </p:tav>
                                      </p:tavLst>
                                    </p:anim>
                                  </p:childTnLst>
                                </p:cTn>
                              </p:par>
                            </p:childTnLst>
                          </p:cTn>
                        </p:par>
                        <p:par>
                          <p:cTn id="50" fill="hold">
                            <p:stCondLst>
                              <p:cond delay="11750"/>
                            </p:stCondLst>
                            <p:childTnLst>
                              <p:par>
                                <p:cTn id="51" presetID="2" presetClass="entr" presetSubtype="3"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1250" fill="hold"/>
                                        <p:tgtEl>
                                          <p:spTgt spid="7"/>
                                        </p:tgtEl>
                                        <p:attrNameLst>
                                          <p:attrName>ppt_x</p:attrName>
                                        </p:attrNameLst>
                                      </p:cBhvr>
                                      <p:tavLst>
                                        <p:tav tm="0">
                                          <p:val>
                                            <p:strVal val="1+#ppt_w/2"/>
                                          </p:val>
                                        </p:tav>
                                        <p:tav tm="100000">
                                          <p:val>
                                            <p:strVal val="#ppt_x"/>
                                          </p:val>
                                        </p:tav>
                                      </p:tavLst>
                                    </p:anim>
                                    <p:anim calcmode="lin" valueType="num">
                                      <p:cBhvr additive="base">
                                        <p:cTn id="54" dur="1250" fill="hold"/>
                                        <p:tgtEl>
                                          <p:spTgt spid="7"/>
                                        </p:tgtEl>
                                        <p:attrNameLst>
                                          <p:attrName>ppt_y</p:attrName>
                                        </p:attrNameLst>
                                      </p:cBhvr>
                                      <p:tavLst>
                                        <p:tav tm="0">
                                          <p:val>
                                            <p:strVal val="0-#ppt_h/2"/>
                                          </p:val>
                                        </p:tav>
                                        <p:tav tm="100000">
                                          <p:val>
                                            <p:strVal val="#ppt_y"/>
                                          </p:val>
                                        </p:tav>
                                      </p:tavLst>
                                    </p:anim>
                                  </p:childTnLst>
                                </p:cTn>
                              </p:par>
                            </p:childTnLst>
                          </p:cTn>
                        </p:par>
                        <p:par>
                          <p:cTn id="55" fill="hold">
                            <p:stCondLst>
                              <p:cond delay="13000"/>
                            </p:stCondLst>
                            <p:childTnLst>
                              <p:par>
                                <p:cTn id="56" presetID="2" presetClass="entr" presetSubtype="9"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1250" fill="hold"/>
                                        <p:tgtEl>
                                          <p:spTgt spid="14"/>
                                        </p:tgtEl>
                                        <p:attrNameLst>
                                          <p:attrName>ppt_x</p:attrName>
                                        </p:attrNameLst>
                                      </p:cBhvr>
                                      <p:tavLst>
                                        <p:tav tm="0">
                                          <p:val>
                                            <p:strVal val="0-#ppt_w/2"/>
                                          </p:val>
                                        </p:tav>
                                        <p:tav tm="100000">
                                          <p:val>
                                            <p:strVal val="#ppt_x"/>
                                          </p:val>
                                        </p:tav>
                                      </p:tavLst>
                                    </p:anim>
                                    <p:anim calcmode="lin" valueType="num">
                                      <p:cBhvr additive="base">
                                        <p:cTn id="59" dur="1250" fill="hold"/>
                                        <p:tgtEl>
                                          <p:spTgt spid="14"/>
                                        </p:tgtEl>
                                        <p:attrNameLst>
                                          <p:attrName>ppt_y</p:attrName>
                                        </p:attrNameLst>
                                      </p:cBhvr>
                                      <p:tavLst>
                                        <p:tav tm="0">
                                          <p:val>
                                            <p:strVal val="0-#ppt_h/2"/>
                                          </p:val>
                                        </p:tav>
                                        <p:tav tm="100000">
                                          <p:val>
                                            <p:strVal val="#ppt_y"/>
                                          </p:val>
                                        </p:tav>
                                      </p:tavLst>
                                    </p:anim>
                                  </p:childTnLst>
                                </p:cTn>
                              </p:par>
                            </p:childTnLst>
                          </p:cTn>
                        </p:par>
                        <p:par>
                          <p:cTn id="60" fill="hold">
                            <p:stCondLst>
                              <p:cond delay="14250"/>
                            </p:stCondLst>
                            <p:childTnLst>
                              <p:par>
                                <p:cTn id="61" presetID="2" presetClass="entr" presetSubtype="3"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250" fill="hold"/>
                                        <p:tgtEl>
                                          <p:spTgt spid="11"/>
                                        </p:tgtEl>
                                        <p:attrNameLst>
                                          <p:attrName>ppt_x</p:attrName>
                                        </p:attrNameLst>
                                      </p:cBhvr>
                                      <p:tavLst>
                                        <p:tav tm="0">
                                          <p:val>
                                            <p:strVal val="1+#ppt_w/2"/>
                                          </p:val>
                                        </p:tav>
                                        <p:tav tm="100000">
                                          <p:val>
                                            <p:strVal val="#ppt_x"/>
                                          </p:val>
                                        </p:tav>
                                      </p:tavLst>
                                    </p:anim>
                                    <p:anim calcmode="lin" valueType="num">
                                      <p:cBhvr additive="base">
                                        <p:cTn id="64" dur="1250" fill="hold"/>
                                        <p:tgtEl>
                                          <p:spTgt spid="11"/>
                                        </p:tgtEl>
                                        <p:attrNameLst>
                                          <p:attrName>ppt_y</p:attrName>
                                        </p:attrNameLst>
                                      </p:cBhvr>
                                      <p:tavLst>
                                        <p:tav tm="0">
                                          <p:val>
                                            <p:strVal val="0-#ppt_h/2"/>
                                          </p:val>
                                        </p:tav>
                                        <p:tav tm="100000">
                                          <p:val>
                                            <p:strVal val="#ppt_y"/>
                                          </p:val>
                                        </p:tav>
                                      </p:tavLst>
                                    </p:anim>
                                  </p:childTnLst>
                                </p:cTn>
                              </p:par>
                            </p:childTnLst>
                          </p:cTn>
                        </p:par>
                        <p:par>
                          <p:cTn id="65" fill="hold">
                            <p:stCondLst>
                              <p:cond delay="15500"/>
                            </p:stCondLst>
                            <p:childTnLst>
                              <p:par>
                                <p:cTn id="66" presetID="2" presetClass="entr" presetSubtype="9"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1250" fill="hold"/>
                                        <p:tgtEl>
                                          <p:spTgt spid="6"/>
                                        </p:tgtEl>
                                        <p:attrNameLst>
                                          <p:attrName>ppt_x</p:attrName>
                                        </p:attrNameLst>
                                      </p:cBhvr>
                                      <p:tavLst>
                                        <p:tav tm="0">
                                          <p:val>
                                            <p:strVal val="0-#ppt_w/2"/>
                                          </p:val>
                                        </p:tav>
                                        <p:tav tm="100000">
                                          <p:val>
                                            <p:strVal val="#ppt_x"/>
                                          </p:val>
                                        </p:tav>
                                      </p:tavLst>
                                    </p:anim>
                                    <p:anim calcmode="lin" valueType="num">
                                      <p:cBhvr additive="base">
                                        <p:cTn id="69" dur="1250" fill="hold"/>
                                        <p:tgtEl>
                                          <p:spTgt spid="6"/>
                                        </p:tgtEl>
                                        <p:attrNameLst>
                                          <p:attrName>ppt_y</p:attrName>
                                        </p:attrNameLst>
                                      </p:cBhvr>
                                      <p:tavLst>
                                        <p:tav tm="0">
                                          <p:val>
                                            <p:strVal val="0-#ppt_h/2"/>
                                          </p:val>
                                        </p:tav>
                                        <p:tav tm="100000">
                                          <p:val>
                                            <p:strVal val="#ppt_y"/>
                                          </p:val>
                                        </p:tav>
                                      </p:tavLst>
                                    </p:anim>
                                  </p:childTnLst>
                                </p:cTn>
                              </p:par>
                            </p:childTnLst>
                          </p:cTn>
                        </p:par>
                        <p:par>
                          <p:cTn id="70" fill="hold">
                            <p:stCondLst>
                              <p:cond delay="16750"/>
                            </p:stCondLst>
                            <p:childTnLst>
                              <p:par>
                                <p:cTn id="71" presetID="2" presetClass="entr" presetSubtype="3"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1250" fill="hold"/>
                                        <p:tgtEl>
                                          <p:spTgt spid="36"/>
                                        </p:tgtEl>
                                        <p:attrNameLst>
                                          <p:attrName>ppt_x</p:attrName>
                                        </p:attrNameLst>
                                      </p:cBhvr>
                                      <p:tavLst>
                                        <p:tav tm="0">
                                          <p:val>
                                            <p:strVal val="1+#ppt_w/2"/>
                                          </p:val>
                                        </p:tav>
                                        <p:tav tm="100000">
                                          <p:val>
                                            <p:strVal val="#ppt_x"/>
                                          </p:val>
                                        </p:tav>
                                      </p:tavLst>
                                    </p:anim>
                                    <p:anim calcmode="lin" valueType="num">
                                      <p:cBhvr additive="base">
                                        <p:cTn id="74" dur="1250" fill="hold"/>
                                        <p:tgtEl>
                                          <p:spTgt spid="36"/>
                                        </p:tgtEl>
                                        <p:attrNameLst>
                                          <p:attrName>ppt_y</p:attrName>
                                        </p:attrNameLst>
                                      </p:cBhvr>
                                      <p:tavLst>
                                        <p:tav tm="0">
                                          <p:val>
                                            <p:strVal val="0-#ppt_h/2"/>
                                          </p:val>
                                        </p:tav>
                                        <p:tav tm="100000">
                                          <p:val>
                                            <p:strVal val="#ppt_y"/>
                                          </p:val>
                                        </p:tav>
                                      </p:tavLst>
                                    </p:anim>
                                  </p:childTnLst>
                                </p:cTn>
                              </p:par>
                            </p:childTnLst>
                          </p:cTn>
                        </p:par>
                        <p:par>
                          <p:cTn id="75" fill="hold">
                            <p:stCondLst>
                              <p:cond delay="18000"/>
                            </p:stCondLst>
                            <p:childTnLst>
                              <p:par>
                                <p:cTn id="76" presetID="2" presetClass="entr" presetSubtype="9"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1250" fill="hold"/>
                                        <p:tgtEl>
                                          <p:spTgt spid="5"/>
                                        </p:tgtEl>
                                        <p:attrNameLst>
                                          <p:attrName>ppt_x</p:attrName>
                                        </p:attrNameLst>
                                      </p:cBhvr>
                                      <p:tavLst>
                                        <p:tav tm="0">
                                          <p:val>
                                            <p:strVal val="0-#ppt_w/2"/>
                                          </p:val>
                                        </p:tav>
                                        <p:tav tm="100000">
                                          <p:val>
                                            <p:strVal val="#ppt_x"/>
                                          </p:val>
                                        </p:tav>
                                      </p:tavLst>
                                    </p:anim>
                                    <p:anim calcmode="lin" valueType="num">
                                      <p:cBhvr additive="base">
                                        <p:cTn id="79" dur="1250" fill="hold"/>
                                        <p:tgtEl>
                                          <p:spTgt spid="5"/>
                                        </p:tgtEl>
                                        <p:attrNameLst>
                                          <p:attrName>ppt_y</p:attrName>
                                        </p:attrNameLst>
                                      </p:cBhvr>
                                      <p:tavLst>
                                        <p:tav tm="0">
                                          <p:val>
                                            <p:strVal val="0-#ppt_h/2"/>
                                          </p:val>
                                        </p:tav>
                                        <p:tav tm="100000">
                                          <p:val>
                                            <p:strVal val="#ppt_y"/>
                                          </p:val>
                                        </p:tav>
                                      </p:tavLst>
                                    </p:anim>
                                  </p:childTnLst>
                                </p:cTn>
                              </p:par>
                            </p:childTnLst>
                          </p:cTn>
                        </p:par>
                        <p:par>
                          <p:cTn id="80" fill="hold">
                            <p:stCondLst>
                              <p:cond delay="19250"/>
                            </p:stCondLst>
                            <p:childTnLst>
                              <p:par>
                                <p:cTn id="81" presetID="2" presetClass="entr" presetSubtype="3"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1250" fill="hold"/>
                                        <p:tgtEl>
                                          <p:spTgt spid="10"/>
                                        </p:tgtEl>
                                        <p:attrNameLst>
                                          <p:attrName>ppt_x</p:attrName>
                                        </p:attrNameLst>
                                      </p:cBhvr>
                                      <p:tavLst>
                                        <p:tav tm="0">
                                          <p:val>
                                            <p:strVal val="1+#ppt_w/2"/>
                                          </p:val>
                                        </p:tav>
                                        <p:tav tm="100000">
                                          <p:val>
                                            <p:strVal val="#ppt_x"/>
                                          </p:val>
                                        </p:tav>
                                      </p:tavLst>
                                    </p:anim>
                                    <p:anim calcmode="lin" valueType="num">
                                      <p:cBhvr additive="base">
                                        <p:cTn id="84" dur="1250" fill="hold"/>
                                        <p:tgtEl>
                                          <p:spTgt spid="10"/>
                                        </p:tgtEl>
                                        <p:attrNameLst>
                                          <p:attrName>ppt_y</p:attrName>
                                        </p:attrNameLst>
                                      </p:cBhvr>
                                      <p:tavLst>
                                        <p:tav tm="0">
                                          <p:val>
                                            <p:strVal val="0-#ppt_h/2"/>
                                          </p:val>
                                        </p:tav>
                                        <p:tav tm="100000">
                                          <p:val>
                                            <p:strVal val="#ppt_y"/>
                                          </p:val>
                                        </p:tav>
                                      </p:tavLst>
                                    </p:anim>
                                  </p:childTnLst>
                                </p:cTn>
                              </p:par>
                            </p:childTnLst>
                          </p:cTn>
                        </p:par>
                        <p:par>
                          <p:cTn id="85" fill="hold">
                            <p:stCondLst>
                              <p:cond delay="20500"/>
                            </p:stCondLst>
                            <p:childTnLst>
                              <p:par>
                                <p:cTn id="86" presetID="2" presetClass="entr" presetSubtype="9"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additive="base">
                                        <p:cTn id="88" dur="1250" fill="hold"/>
                                        <p:tgtEl>
                                          <p:spTgt spid="4"/>
                                        </p:tgtEl>
                                        <p:attrNameLst>
                                          <p:attrName>ppt_x</p:attrName>
                                        </p:attrNameLst>
                                      </p:cBhvr>
                                      <p:tavLst>
                                        <p:tav tm="0">
                                          <p:val>
                                            <p:strVal val="0-#ppt_w/2"/>
                                          </p:val>
                                        </p:tav>
                                        <p:tav tm="100000">
                                          <p:val>
                                            <p:strVal val="#ppt_x"/>
                                          </p:val>
                                        </p:tav>
                                      </p:tavLst>
                                    </p:anim>
                                    <p:anim calcmode="lin" valueType="num">
                                      <p:cBhvr additive="base">
                                        <p:cTn id="89" dur="1250" fill="hold"/>
                                        <p:tgtEl>
                                          <p:spTgt spid="4"/>
                                        </p:tgtEl>
                                        <p:attrNameLst>
                                          <p:attrName>ppt_y</p:attrName>
                                        </p:attrNameLst>
                                      </p:cBhvr>
                                      <p:tavLst>
                                        <p:tav tm="0">
                                          <p:val>
                                            <p:strVal val="0-#ppt_h/2"/>
                                          </p:val>
                                        </p:tav>
                                        <p:tav tm="100000">
                                          <p:val>
                                            <p:strVal val="#ppt_y"/>
                                          </p:val>
                                        </p:tav>
                                      </p:tavLst>
                                    </p:anim>
                                  </p:childTnLst>
                                </p:cTn>
                              </p:par>
                            </p:childTnLst>
                          </p:cTn>
                        </p:par>
                        <p:par>
                          <p:cTn id="90" fill="hold">
                            <p:stCondLst>
                              <p:cond delay="21750"/>
                            </p:stCondLst>
                            <p:childTnLst>
                              <p:par>
                                <p:cTn id="91" presetID="2" presetClass="entr" presetSubtype="9"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1250" fill="hold"/>
                                        <p:tgtEl>
                                          <p:spTgt spid="40"/>
                                        </p:tgtEl>
                                        <p:attrNameLst>
                                          <p:attrName>ppt_x</p:attrName>
                                        </p:attrNameLst>
                                      </p:cBhvr>
                                      <p:tavLst>
                                        <p:tav tm="0">
                                          <p:val>
                                            <p:strVal val="0-#ppt_w/2"/>
                                          </p:val>
                                        </p:tav>
                                        <p:tav tm="100000">
                                          <p:val>
                                            <p:strVal val="#ppt_x"/>
                                          </p:val>
                                        </p:tav>
                                      </p:tavLst>
                                    </p:anim>
                                    <p:anim calcmode="lin" valueType="num">
                                      <p:cBhvr additive="base">
                                        <p:cTn id="94" dur="1250" fill="hold"/>
                                        <p:tgtEl>
                                          <p:spTgt spid="40"/>
                                        </p:tgtEl>
                                        <p:attrNameLst>
                                          <p:attrName>ppt_y</p:attrName>
                                        </p:attrNameLst>
                                      </p:cBhvr>
                                      <p:tavLst>
                                        <p:tav tm="0">
                                          <p:val>
                                            <p:strVal val="0-#ppt_h/2"/>
                                          </p:val>
                                        </p:tav>
                                        <p:tav tm="100000">
                                          <p:val>
                                            <p:strVal val="#ppt_y"/>
                                          </p:val>
                                        </p:tav>
                                      </p:tavLst>
                                    </p:anim>
                                  </p:childTnLst>
                                </p:cTn>
                              </p:par>
                            </p:childTnLst>
                          </p:cTn>
                        </p:par>
                        <p:par>
                          <p:cTn id="95" fill="hold">
                            <p:stCondLst>
                              <p:cond delay="23000"/>
                            </p:stCondLst>
                            <p:childTnLst>
                              <p:par>
                                <p:cTn id="96" presetID="2" presetClass="entr" presetSubtype="9"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1250" fill="hold"/>
                                        <p:tgtEl>
                                          <p:spTgt spid="43"/>
                                        </p:tgtEl>
                                        <p:attrNameLst>
                                          <p:attrName>ppt_x</p:attrName>
                                        </p:attrNameLst>
                                      </p:cBhvr>
                                      <p:tavLst>
                                        <p:tav tm="0">
                                          <p:val>
                                            <p:strVal val="0-#ppt_w/2"/>
                                          </p:val>
                                        </p:tav>
                                        <p:tav tm="100000">
                                          <p:val>
                                            <p:strVal val="#ppt_x"/>
                                          </p:val>
                                        </p:tav>
                                      </p:tavLst>
                                    </p:anim>
                                    <p:anim calcmode="lin" valueType="num">
                                      <p:cBhvr additive="base">
                                        <p:cTn id="99" dur="1250" fill="hold"/>
                                        <p:tgtEl>
                                          <p:spTgt spid="43"/>
                                        </p:tgtEl>
                                        <p:attrNameLst>
                                          <p:attrName>ppt_y</p:attrName>
                                        </p:attrNameLst>
                                      </p:cBhvr>
                                      <p:tavLst>
                                        <p:tav tm="0">
                                          <p:val>
                                            <p:strVal val="0-#ppt_h/2"/>
                                          </p:val>
                                        </p:tav>
                                        <p:tav tm="100000">
                                          <p:val>
                                            <p:strVal val="#ppt_y"/>
                                          </p:val>
                                        </p:tav>
                                      </p:tavLst>
                                    </p:anim>
                                  </p:childTnLst>
                                </p:cTn>
                              </p:par>
                            </p:childTnLst>
                          </p:cTn>
                        </p:par>
                        <p:par>
                          <p:cTn id="100" fill="hold">
                            <p:stCondLst>
                              <p:cond delay="24250"/>
                            </p:stCondLst>
                            <p:childTnLst>
                              <p:par>
                                <p:cTn id="101" presetID="2" presetClass="entr" presetSubtype="9"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1250" fill="hold"/>
                                        <p:tgtEl>
                                          <p:spTgt spid="17"/>
                                        </p:tgtEl>
                                        <p:attrNameLst>
                                          <p:attrName>ppt_x</p:attrName>
                                        </p:attrNameLst>
                                      </p:cBhvr>
                                      <p:tavLst>
                                        <p:tav tm="0">
                                          <p:val>
                                            <p:strVal val="0-#ppt_w/2"/>
                                          </p:val>
                                        </p:tav>
                                        <p:tav tm="100000">
                                          <p:val>
                                            <p:strVal val="#ppt_x"/>
                                          </p:val>
                                        </p:tav>
                                      </p:tavLst>
                                    </p:anim>
                                    <p:anim calcmode="lin" valueType="num">
                                      <p:cBhvr additive="base">
                                        <p:cTn id="104" dur="1250" fill="hold"/>
                                        <p:tgtEl>
                                          <p:spTgt spid="17"/>
                                        </p:tgtEl>
                                        <p:attrNameLst>
                                          <p:attrName>ppt_y</p:attrName>
                                        </p:attrNameLst>
                                      </p:cBhvr>
                                      <p:tavLst>
                                        <p:tav tm="0">
                                          <p:val>
                                            <p:strVal val="0-#ppt_h/2"/>
                                          </p:val>
                                        </p:tav>
                                        <p:tav tm="100000">
                                          <p:val>
                                            <p:strVal val="#ppt_y"/>
                                          </p:val>
                                        </p:tav>
                                      </p:tavLst>
                                    </p:anim>
                                  </p:childTnLst>
                                </p:cTn>
                              </p:par>
                            </p:childTnLst>
                          </p:cTn>
                        </p:par>
                        <p:par>
                          <p:cTn id="105" fill="hold">
                            <p:stCondLst>
                              <p:cond delay="25500"/>
                            </p:stCondLst>
                            <p:childTnLst>
                              <p:par>
                                <p:cTn id="106" presetID="2" presetClass="entr" presetSubtype="9"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additive="base">
                                        <p:cTn id="108" dur="1250" fill="hold"/>
                                        <p:tgtEl>
                                          <p:spTgt spid="16"/>
                                        </p:tgtEl>
                                        <p:attrNameLst>
                                          <p:attrName>ppt_x</p:attrName>
                                        </p:attrNameLst>
                                      </p:cBhvr>
                                      <p:tavLst>
                                        <p:tav tm="0">
                                          <p:val>
                                            <p:strVal val="0-#ppt_w/2"/>
                                          </p:val>
                                        </p:tav>
                                        <p:tav tm="100000">
                                          <p:val>
                                            <p:strVal val="#ppt_x"/>
                                          </p:val>
                                        </p:tav>
                                      </p:tavLst>
                                    </p:anim>
                                    <p:anim calcmode="lin" valueType="num">
                                      <p:cBhvr additive="base">
                                        <p:cTn id="109" dur="1250" fill="hold"/>
                                        <p:tgtEl>
                                          <p:spTgt spid="16"/>
                                        </p:tgtEl>
                                        <p:attrNameLst>
                                          <p:attrName>ppt_y</p:attrName>
                                        </p:attrNameLst>
                                      </p:cBhvr>
                                      <p:tavLst>
                                        <p:tav tm="0">
                                          <p:val>
                                            <p:strVal val="0-#ppt_h/2"/>
                                          </p:val>
                                        </p:tav>
                                        <p:tav tm="100000">
                                          <p:val>
                                            <p:strVal val="#ppt_y"/>
                                          </p:val>
                                        </p:tav>
                                      </p:tavLst>
                                    </p:anim>
                                  </p:childTnLst>
                                </p:cTn>
                              </p:par>
                            </p:childTnLst>
                          </p:cTn>
                        </p:par>
                        <p:par>
                          <p:cTn id="110" fill="hold">
                            <p:stCondLst>
                              <p:cond delay="26750"/>
                            </p:stCondLst>
                            <p:childTnLst>
                              <p:par>
                                <p:cTn id="111" presetID="2" presetClass="entr" presetSubtype="9"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1250" fill="hold"/>
                                        <p:tgtEl>
                                          <p:spTgt spid="41"/>
                                        </p:tgtEl>
                                        <p:attrNameLst>
                                          <p:attrName>ppt_x</p:attrName>
                                        </p:attrNameLst>
                                      </p:cBhvr>
                                      <p:tavLst>
                                        <p:tav tm="0">
                                          <p:val>
                                            <p:strVal val="0-#ppt_w/2"/>
                                          </p:val>
                                        </p:tav>
                                        <p:tav tm="100000">
                                          <p:val>
                                            <p:strVal val="#ppt_x"/>
                                          </p:val>
                                        </p:tav>
                                      </p:tavLst>
                                    </p:anim>
                                    <p:anim calcmode="lin" valueType="num">
                                      <p:cBhvr additive="base">
                                        <p:cTn id="114" dur="1250" fill="hold"/>
                                        <p:tgtEl>
                                          <p:spTgt spid="41"/>
                                        </p:tgtEl>
                                        <p:attrNameLst>
                                          <p:attrName>ppt_y</p:attrName>
                                        </p:attrNameLst>
                                      </p:cBhvr>
                                      <p:tavLst>
                                        <p:tav tm="0">
                                          <p:val>
                                            <p:strVal val="0-#ppt_h/2"/>
                                          </p:val>
                                        </p:tav>
                                        <p:tav tm="100000">
                                          <p:val>
                                            <p:strVal val="#ppt_y"/>
                                          </p:val>
                                        </p:tav>
                                      </p:tavLst>
                                    </p:anim>
                                  </p:childTnLst>
                                </p:cTn>
                              </p:par>
                            </p:childTnLst>
                          </p:cTn>
                        </p:par>
                        <p:par>
                          <p:cTn id="115" fill="hold">
                            <p:stCondLst>
                              <p:cond delay="28000"/>
                            </p:stCondLst>
                            <p:childTnLst>
                              <p:par>
                                <p:cTn id="116" presetID="2" presetClass="entr" presetSubtype="3"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1250" fill="hold"/>
                                        <p:tgtEl>
                                          <p:spTgt spid="46"/>
                                        </p:tgtEl>
                                        <p:attrNameLst>
                                          <p:attrName>ppt_x</p:attrName>
                                        </p:attrNameLst>
                                      </p:cBhvr>
                                      <p:tavLst>
                                        <p:tav tm="0">
                                          <p:val>
                                            <p:strVal val="1+#ppt_w/2"/>
                                          </p:val>
                                        </p:tav>
                                        <p:tav tm="100000">
                                          <p:val>
                                            <p:strVal val="#ppt_x"/>
                                          </p:val>
                                        </p:tav>
                                      </p:tavLst>
                                    </p:anim>
                                    <p:anim calcmode="lin" valueType="num">
                                      <p:cBhvr additive="base">
                                        <p:cTn id="119" dur="1250" fill="hold"/>
                                        <p:tgtEl>
                                          <p:spTgt spid="46"/>
                                        </p:tgtEl>
                                        <p:attrNameLst>
                                          <p:attrName>ppt_y</p:attrName>
                                        </p:attrNameLst>
                                      </p:cBhvr>
                                      <p:tavLst>
                                        <p:tav tm="0">
                                          <p:val>
                                            <p:strVal val="0-#ppt_h/2"/>
                                          </p:val>
                                        </p:tav>
                                        <p:tav tm="100000">
                                          <p:val>
                                            <p:strVal val="#ppt_y"/>
                                          </p:val>
                                        </p:tav>
                                      </p:tavLst>
                                    </p:anim>
                                  </p:childTnLst>
                                </p:cTn>
                              </p:par>
                            </p:childTnLst>
                          </p:cTn>
                        </p:par>
                        <p:par>
                          <p:cTn id="120" fill="hold">
                            <p:stCondLst>
                              <p:cond delay="29250"/>
                            </p:stCondLst>
                            <p:childTnLst>
                              <p:par>
                                <p:cTn id="121" presetID="2" presetClass="entr" presetSubtype="3" fill="hold" grpId="0" nodeType="after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1250" fill="hold"/>
                                        <p:tgtEl>
                                          <p:spTgt spid="9"/>
                                        </p:tgtEl>
                                        <p:attrNameLst>
                                          <p:attrName>ppt_x</p:attrName>
                                        </p:attrNameLst>
                                      </p:cBhvr>
                                      <p:tavLst>
                                        <p:tav tm="0">
                                          <p:val>
                                            <p:strVal val="1+#ppt_w/2"/>
                                          </p:val>
                                        </p:tav>
                                        <p:tav tm="100000">
                                          <p:val>
                                            <p:strVal val="#ppt_x"/>
                                          </p:val>
                                        </p:tav>
                                      </p:tavLst>
                                    </p:anim>
                                    <p:anim calcmode="lin" valueType="num">
                                      <p:cBhvr additive="base">
                                        <p:cTn id="124" dur="1250" fill="hold"/>
                                        <p:tgtEl>
                                          <p:spTgt spid="9"/>
                                        </p:tgtEl>
                                        <p:attrNameLst>
                                          <p:attrName>ppt_y</p:attrName>
                                        </p:attrNameLst>
                                      </p:cBhvr>
                                      <p:tavLst>
                                        <p:tav tm="0">
                                          <p:val>
                                            <p:strVal val="0-#ppt_h/2"/>
                                          </p:val>
                                        </p:tav>
                                        <p:tav tm="100000">
                                          <p:val>
                                            <p:strVal val="#ppt_y"/>
                                          </p:val>
                                        </p:tav>
                                      </p:tavLst>
                                    </p:anim>
                                  </p:childTnLst>
                                </p:cTn>
                              </p:par>
                            </p:childTnLst>
                          </p:cTn>
                        </p:par>
                        <p:par>
                          <p:cTn id="125" fill="hold">
                            <p:stCondLst>
                              <p:cond delay="30500"/>
                            </p:stCondLst>
                            <p:childTnLst>
                              <p:par>
                                <p:cTn id="126" presetID="2" presetClass="entr" presetSubtype="3" fill="hold" grpId="0" nodeType="afterEffect">
                                  <p:stCondLst>
                                    <p:cond delay="0"/>
                                  </p:stCondLst>
                                  <p:childTnLst>
                                    <p:set>
                                      <p:cBhvr>
                                        <p:cTn id="127" dur="1" fill="hold">
                                          <p:stCondLst>
                                            <p:cond delay="0"/>
                                          </p:stCondLst>
                                        </p:cTn>
                                        <p:tgtEl>
                                          <p:spTgt spid="8"/>
                                        </p:tgtEl>
                                        <p:attrNameLst>
                                          <p:attrName>style.visibility</p:attrName>
                                        </p:attrNameLst>
                                      </p:cBhvr>
                                      <p:to>
                                        <p:strVal val="visible"/>
                                      </p:to>
                                    </p:set>
                                    <p:anim calcmode="lin" valueType="num">
                                      <p:cBhvr additive="base">
                                        <p:cTn id="128" dur="1250" fill="hold"/>
                                        <p:tgtEl>
                                          <p:spTgt spid="8"/>
                                        </p:tgtEl>
                                        <p:attrNameLst>
                                          <p:attrName>ppt_x</p:attrName>
                                        </p:attrNameLst>
                                      </p:cBhvr>
                                      <p:tavLst>
                                        <p:tav tm="0">
                                          <p:val>
                                            <p:strVal val="1+#ppt_w/2"/>
                                          </p:val>
                                        </p:tav>
                                        <p:tav tm="100000">
                                          <p:val>
                                            <p:strVal val="#ppt_x"/>
                                          </p:val>
                                        </p:tav>
                                      </p:tavLst>
                                    </p:anim>
                                    <p:anim calcmode="lin" valueType="num">
                                      <p:cBhvr additive="base">
                                        <p:cTn id="129" dur="1250" fill="hold"/>
                                        <p:tgtEl>
                                          <p:spTgt spid="8"/>
                                        </p:tgtEl>
                                        <p:attrNameLst>
                                          <p:attrName>ppt_y</p:attrName>
                                        </p:attrNameLst>
                                      </p:cBhvr>
                                      <p:tavLst>
                                        <p:tav tm="0">
                                          <p:val>
                                            <p:strVal val="0-#ppt_h/2"/>
                                          </p:val>
                                        </p:tav>
                                        <p:tav tm="100000">
                                          <p:val>
                                            <p:strVal val="#ppt_y"/>
                                          </p:val>
                                        </p:tav>
                                      </p:tavLst>
                                    </p:anim>
                                  </p:childTnLst>
                                </p:cTn>
                              </p:par>
                            </p:childTnLst>
                          </p:cTn>
                        </p:par>
                        <p:par>
                          <p:cTn id="130" fill="hold">
                            <p:stCondLst>
                              <p:cond delay="31750"/>
                            </p:stCondLst>
                            <p:childTnLst>
                              <p:par>
                                <p:cTn id="131" presetID="2" presetClass="entr" presetSubtype="9" fill="hold" grpId="0" nodeType="after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additive="base">
                                        <p:cTn id="133" dur="1250" fill="hold"/>
                                        <p:tgtEl>
                                          <p:spTgt spid="39"/>
                                        </p:tgtEl>
                                        <p:attrNameLst>
                                          <p:attrName>ppt_x</p:attrName>
                                        </p:attrNameLst>
                                      </p:cBhvr>
                                      <p:tavLst>
                                        <p:tav tm="0">
                                          <p:val>
                                            <p:strVal val="0-#ppt_w/2"/>
                                          </p:val>
                                        </p:tav>
                                        <p:tav tm="100000">
                                          <p:val>
                                            <p:strVal val="#ppt_x"/>
                                          </p:val>
                                        </p:tav>
                                      </p:tavLst>
                                    </p:anim>
                                    <p:anim calcmode="lin" valueType="num">
                                      <p:cBhvr additive="base">
                                        <p:cTn id="134" dur="125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nodeType="click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wipe(right)">
                                      <p:cBhvr>
                                        <p:cTn id="139" dur="1500"/>
                                        <p:tgtEl>
                                          <p:spTgt spid="51"/>
                                        </p:tgtEl>
                                      </p:cBhvr>
                                    </p:animEffect>
                                  </p:childTnLst>
                                </p:cTn>
                              </p:par>
                              <p:par>
                                <p:cTn id="140" presetID="22" presetClass="entr" presetSubtype="8" fill="hold" nodeType="with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wipe(left)">
                                      <p:cBhvr>
                                        <p:cTn id="142" dur="1500"/>
                                        <p:tgtEl>
                                          <p:spTgt spid="59"/>
                                        </p:tgtEl>
                                      </p:cBhvr>
                                    </p:animEffect>
                                  </p:childTnLst>
                                </p:cTn>
                              </p:par>
                            </p:childTnLst>
                          </p:cTn>
                        </p:par>
                        <p:par>
                          <p:cTn id="143" fill="hold">
                            <p:stCondLst>
                              <p:cond delay="1500"/>
                            </p:stCondLst>
                            <p:childTnLst>
                              <p:par>
                                <p:cTn id="144" presetID="22" presetClass="entr" presetSubtype="1" fill="hold"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1500"/>
                                        <p:tgtEl>
                                          <p:spTgt spid="57"/>
                                        </p:tgtEl>
                                      </p:cBhvr>
                                    </p:animEffect>
                                  </p:childTnLst>
                                </p:cTn>
                              </p:par>
                              <p:par>
                                <p:cTn id="147" presetID="22" presetClass="entr" presetSubtype="1" fill="hold"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wipe(up)">
                                      <p:cBhvr>
                                        <p:cTn id="149" dur="1500"/>
                                        <p:tgtEl>
                                          <p:spTgt spid="62"/>
                                        </p:tgtEl>
                                      </p:cBhvr>
                                    </p:animEffect>
                                  </p:childTnLst>
                                </p:cTn>
                              </p:par>
                            </p:childTnLst>
                          </p:cTn>
                        </p:par>
                        <p:par>
                          <p:cTn id="150" fill="hold">
                            <p:stCondLst>
                              <p:cond delay="3000"/>
                            </p:stCondLst>
                            <p:childTnLst>
                              <p:par>
                                <p:cTn id="151" presetID="16" presetClass="entr" presetSubtype="21" fill="hold" nodeType="after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barn(inVertical)">
                                      <p:cBhvr>
                                        <p:cTn id="153" dur="1500"/>
                                        <p:tgtEl>
                                          <p:spTgt spid="66"/>
                                        </p:tgtEl>
                                      </p:cBhvr>
                                    </p:animEffect>
                                  </p:childTnLst>
                                </p:cTn>
                              </p:par>
                            </p:childTnLst>
                          </p:cTn>
                        </p:par>
                        <p:par>
                          <p:cTn id="154" fill="hold">
                            <p:stCondLst>
                              <p:cond delay="4500"/>
                            </p:stCondLst>
                            <p:childTnLst>
                              <p:par>
                                <p:cTn id="155" presetID="53" presetClass="entr" presetSubtype="16" fill="hold" grpId="0" nodeType="after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2000" fill="hold"/>
                                        <p:tgtEl>
                                          <p:spTgt spid="28"/>
                                        </p:tgtEl>
                                        <p:attrNameLst>
                                          <p:attrName>ppt_w</p:attrName>
                                        </p:attrNameLst>
                                      </p:cBhvr>
                                      <p:tavLst>
                                        <p:tav tm="0">
                                          <p:val>
                                            <p:fltVal val="0"/>
                                          </p:val>
                                        </p:tav>
                                        <p:tav tm="100000">
                                          <p:val>
                                            <p:strVal val="#ppt_w"/>
                                          </p:val>
                                        </p:tav>
                                      </p:tavLst>
                                    </p:anim>
                                    <p:anim calcmode="lin" valueType="num">
                                      <p:cBhvr>
                                        <p:cTn id="158" dur="2000" fill="hold"/>
                                        <p:tgtEl>
                                          <p:spTgt spid="28"/>
                                        </p:tgtEl>
                                        <p:attrNameLst>
                                          <p:attrName>ppt_h</p:attrName>
                                        </p:attrNameLst>
                                      </p:cBhvr>
                                      <p:tavLst>
                                        <p:tav tm="0">
                                          <p:val>
                                            <p:fltVal val="0"/>
                                          </p:val>
                                        </p:tav>
                                        <p:tav tm="100000">
                                          <p:val>
                                            <p:strVal val="#ppt_h"/>
                                          </p:val>
                                        </p:tav>
                                      </p:tavLst>
                                    </p:anim>
                                    <p:animEffect transition="in" filter="fade">
                                      <p:cBhvr>
                                        <p:cTn id="159" dur="2000"/>
                                        <p:tgtEl>
                                          <p:spTgt spid="28"/>
                                        </p:tgtEl>
                                      </p:cBhvr>
                                    </p:animEffect>
                                  </p:childTnLst>
                                </p:cTn>
                              </p:par>
                            </p:childTnLst>
                          </p:cTn>
                        </p:par>
                        <p:par>
                          <p:cTn id="160" fill="hold">
                            <p:stCondLst>
                              <p:cond delay="6500"/>
                            </p:stCondLst>
                            <p:childTnLst>
                              <p:par>
                                <p:cTn id="161" presetID="22" presetClass="entr" presetSubtype="1" fill="hold" grpId="0" nodeType="afterEffect">
                                  <p:stCondLst>
                                    <p:cond delay="0"/>
                                  </p:stCondLst>
                                  <p:childTnLst>
                                    <p:set>
                                      <p:cBhvr>
                                        <p:cTn id="162" dur="1" fill="hold">
                                          <p:stCondLst>
                                            <p:cond delay="0"/>
                                          </p:stCondLst>
                                        </p:cTn>
                                        <p:tgtEl>
                                          <p:spTgt spid="29"/>
                                        </p:tgtEl>
                                        <p:attrNameLst>
                                          <p:attrName>style.visibility</p:attrName>
                                        </p:attrNameLst>
                                      </p:cBhvr>
                                      <p:to>
                                        <p:strVal val="visible"/>
                                      </p:to>
                                    </p:set>
                                    <p:animEffect transition="in" filter="wipe(up)">
                                      <p:cBhvr>
                                        <p:cTn id="163" dur="2000"/>
                                        <p:tgtEl>
                                          <p:spTgt spid="29"/>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22"/>
                                        </p:tgtEl>
                                        <p:attrNameLst>
                                          <p:attrName>style.visibility</p:attrName>
                                        </p:attrNameLst>
                                      </p:cBhvr>
                                      <p:to>
                                        <p:strVal val="visible"/>
                                      </p:to>
                                    </p:set>
                                    <p:anim calcmode="lin" valueType="num">
                                      <p:cBhvr>
                                        <p:cTn id="168" dur="2000" fill="hold"/>
                                        <p:tgtEl>
                                          <p:spTgt spid="22"/>
                                        </p:tgtEl>
                                        <p:attrNameLst>
                                          <p:attrName>ppt_w</p:attrName>
                                        </p:attrNameLst>
                                      </p:cBhvr>
                                      <p:tavLst>
                                        <p:tav tm="0">
                                          <p:val>
                                            <p:fltVal val="0"/>
                                          </p:val>
                                        </p:tav>
                                        <p:tav tm="100000">
                                          <p:val>
                                            <p:strVal val="#ppt_w"/>
                                          </p:val>
                                        </p:tav>
                                      </p:tavLst>
                                    </p:anim>
                                    <p:anim calcmode="lin" valueType="num">
                                      <p:cBhvr>
                                        <p:cTn id="169" dur="2000" fill="hold"/>
                                        <p:tgtEl>
                                          <p:spTgt spid="22"/>
                                        </p:tgtEl>
                                        <p:attrNameLst>
                                          <p:attrName>ppt_h</p:attrName>
                                        </p:attrNameLst>
                                      </p:cBhvr>
                                      <p:tavLst>
                                        <p:tav tm="0">
                                          <p:val>
                                            <p:fltVal val="0"/>
                                          </p:val>
                                        </p:tav>
                                        <p:tav tm="100000">
                                          <p:val>
                                            <p:strVal val="#ppt_h"/>
                                          </p:val>
                                        </p:tav>
                                      </p:tavLst>
                                    </p:anim>
                                    <p:animEffect transition="in" filter="fade">
                                      <p:cBhvr>
                                        <p:cTn id="170" dur="2000"/>
                                        <p:tgtEl>
                                          <p:spTgt spid="22"/>
                                        </p:tgtEl>
                                      </p:cBhvr>
                                    </p:animEffect>
                                  </p:childTnLst>
                                </p:cTn>
                              </p:par>
                            </p:childTnLst>
                          </p:cTn>
                        </p:par>
                        <p:par>
                          <p:cTn id="171" fill="hold">
                            <p:stCondLst>
                              <p:cond delay="2000"/>
                            </p:stCondLst>
                            <p:childTnLst>
                              <p:par>
                                <p:cTn id="172" presetID="22" presetClass="entr" presetSubtype="1" fill="hold" grpId="0" nodeType="afterEffect">
                                  <p:stCondLst>
                                    <p:cond delay="0"/>
                                  </p:stCondLst>
                                  <p:childTnLst>
                                    <p:set>
                                      <p:cBhvr>
                                        <p:cTn id="173" dur="1" fill="hold">
                                          <p:stCondLst>
                                            <p:cond delay="0"/>
                                          </p:stCondLst>
                                        </p:cTn>
                                        <p:tgtEl>
                                          <p:spTgt spid="20"/>
                                        </p:tgtEl>
                                        <p:attrNameLst>
                                          <p:attrName>style.visibility</p:attrName>
                                        </p:attrNameLst>
                                      </p:cBhvr>
                                      <p:to>
                                        <p:strVal val="visible"/>
                                      </p:to>
                                    </p:set>
                                    <p:animEffect transition="in" filter="wipe(up)">
                                      <p:cBhvr>
                                        <p:cTn id="174" dur="2000"/>
                                        <p:tgtEl>
                                          <p:spTgt spid="20"/>
                                        </p:tgtEl>
                                      </p:cBhvr>
                                    </p:animEffect>
                                  </p:childTnLst>
                                </p:cTn>
                              </p:par>
                            </p:childTnLst>
                          </p:cTn>
                        </p:par>
                      </p:childTnLst>
                    </p:cTn>
                  </p:par>
                  <p:par>
                    <p:cTn id="175" fill="hold">
                      <p:stCondLst>
                        <p:cond delay="indefinite"/>
                      </p:stCondLst>
                      <p:childTnLst>
                        <p:par>
                          <p:cTn id="176" fill="hold">
                            <p:stCondLst>
                              <p:cond delay="0"/>
                            </p:stCondLst>
                            <p:childTnLst>
                              <p:par>
                                <p:cTn id="177" presetID="53" presetClass="entr" presetSubtype="16" fill="hold" grpId="0" nodeType="clickEffect">
                                  <p:stCondLst>
                                    <p:cond delay="0"/>
                                  </p:stCondLst>
                                  <p:childTnLst>
                                    <p:set>
                                      <p:cBhvr>
                                        <p:cTn id="178" dur="1" fill="hold">
                                          <p:stCondLst>
                                            <p:cond delay="0"/>
                                          </p:stCondLst>
                                        </p:cTn>
                                        <p:tgtEl>
                                          <p:spTgt spid="23"/>
                                        </p:tgtEl>
                                        <p:attrNameLst>
                                          <p:attrName>style.visibility</p:attrName>
                                        </p:attrNameLst>
                                      </p:cBhvr>
                                      <p:to>
                                        <p:strVal val="visible"/>
                                      </p:to>
                                    </p:set>
                                    <p:anim calcmode="lin" valueType="num">
                                      <p:cBhvr>
                                        <p:cTn id="179" dur="2000" fill="hold"/>
                                        <p:tgtEl>
                                          <p:spTgt spid="23"/>
                                        </p:tgtEl>
                                        <p:attrNameLst>
                                          <p:attrName>ppt_w</p:attrName>
                                        </p:attrNameLst>
                                      </p:cBhvr>
                                      <p:tavLst>
                                        <p:tav tm="0">
                                          <p:val>
                                            <p:fltVal val="0"/>
                                          </p:val>
                                        </p:tav>
                                        <p:tav tm="100000">
                                          <p:val>
                                            <p:strVal val="#ppt_w"/>
                                          </p:val>
                                        </p:tav>
                                      </p:tavLst>
                                    </p:anim>
                                    <p:anim calcmode="lin" valueType="num">
                                      <p:cBhvr>
                                        <p:cTn id="180" dur="2000" fill="hold"/>
                                        <p:tgtEl>
                                          <p:spTgt spid="23"/>
                                        </p:tgtEl>
                                        <p:attrNameLst>
                                          <p:attrName>ppt_h</p:attrName>
                                        </p:attrNameLst>
                                      </p:cBhvr>
                                      <p:tavLst>
                                        <p:tav tm="0">
                                          <p:val>
                                            <p:fltVal val="0"/>
                                          </p:val>
                                        </p:tav>
                                        <p:tav tm="100000">
                                          <p:val>
                                            <p:strVal val="#ppt_h"/>
                                          </p:val>
                                        </p:tav>
                                      </p:tavLst>
                                    </p:anim>
                                    <p:animEffect transition="in" filter="fade">
                                      <p:cBhvr>
                                        <p:cTn id="181" dur="2000"/>
                                        <p:tgtEl>
                                          <p:spTgt spid="23"/>
                                        </p:tgtEl>
                                      </p:cBhvr>
                                    </p:animEffect>
                                  </p:childTnLst>
                                </p:cTn>
                              </p:par>
                            </p:childTnLst>
                          </p:cTn>
                        </p:par>
                        <p:par>
                          <p:cTn id="182" fill="hold">
                            <p:stCondLst>
                              <p:cond delay="2000"/>
                            </p:stCondLst>
                            <p:childTnLst>
                              <p:par>
                                <p:cTn id="183" presetID="22" presetClass="entr" presetSubtype="1" fill="hold" grpId="0" nodeType="afterEffect">
                                  <p:stCondLst>
                                    <p:cond delay="0"/>
                                  </p:stCondLst>
                                  <p:childTnLst>
                                    <p:set>
                                      <p:cBhvr>
                                        <p:cTn id="184" dur="1" fill="hold">
                                          <p:stCondLst>
                                            <p:cond delay="0"/>
                                          </p:stCondLst>
                                        </p:cTn>
                                        <p:tgtEl>
                                          <p:spTgt spid="21"/>
                                        </p:tgtEl>
                                        <p:attrNameLst>
                                          <p:attrName>style.visibility</p:attrName>
                                        </p:attrNameLst>
                                      </p:cBhvr>
                                      <p:to>
                                        <p:strVal val="visible"/>
                                      </p:to>
                                    </p:set>
                                    <p:animEffect transition="in" filter="wipe(up)">
                                      <p:cBhvr>
                                        <p:cTn id="185" dur="2000"/>
                                        <p:tgtEl>
                                          <p:spTgt spid="21"/>
                                        </p:tgtEl>
                                      </p:cBhvr>
                                    </p:animEffect>
                                  </p:childTnLst>
                                </p:cTn>
                              </p:par>
                            </p:childTnLst>
                          </p:cTn>
                        </p:par>
                        <p:par>
                          <p:cTn id="186" fill="hold">
                            <p:stCondLst>
                              <p:cond delay="4000"/>
                            </p:stCondLst>
                            <p:childTnLst>
                              <p:par>
                                <p:cTn id="187" presetID="22" presetClass="entr" presetSubtype="1" fill="hold" grpId="0" nodeType="afterEffect">
                                  <p:stCondLst>
                                    <p:cond delay="1000"/>
                                  </p:stCondLst>
                                  <p:childTnLst>
                                    <p:set>
                                      <p:cBhvr>
                                        <p:cTn id="188" dur="1" fill="hold">
                                          <p:stCondLst>
                                            <p:cond delay="0"/>
                                          </p:stCondLst>
                                        </p:cTn>
                                        <p:tgtEl>
                                          <p:spTgt spid="24"/>
                                        </p:tgtEl>
                                        <p:attrNameLst>
                                          <p:attrName>style.visibility</p:attrName>
                                        </p:attrNameLst>
                                      </p:cBhvr>
                                      <p:to>
                                        <p:strVal val="visible"/>
                                      </p:to>
                                    </p:set>
                                    <p:animEffect transition="in" filter="wipe(up)">
                                      <p:cBhvr>
                                        <p:cTn id="189" dur="2000"/>
                                        <p:tgtEl>
                                          <p:spTgt spid="24"/>
                                        </p:tgtEl>
                                      </p:cBhvr>
                                    </p:animEffect>
                                  </p:childTnLst>
                                </p:cTn>
                              </p:par>
                            </p:childTnLst>
                          </p:cTn>
                        </p:par>
                        <p:par>
                          <p:cTn id="190" fill="hold">
                            <p:stCondLst>
                              <p:cond delay="7000"/>
                            </p:stCondLst>
                            <p:childTnLst>
                              <p:par>
                                <p:cTn id="191" presetID="22" presetClass="entr" presetSubtype="1" fill="hold" grpId="0" nodeType="afterEffect">
                                  <p:stCondLst>
                                    <p:cond delay="1000"/>
                                  </p:stCondLst>
                                  <p:childTnLst>
                                    <p:set>
                                      <p:cBhvr>
                                        <p:cTn id="192" dur="1" fill="hold">
                                          <p:stCondLst>
                                            <p:cond delay="0"/>
                                          </p:stCondLst>
                                        </p:cTn>
                                        <p:tgtEl>
                                          <p:spTgt spid="25"/>
                                        </p:tgtEl>
                                        <p:attrNameLst>
                                          <p:attrName>style.visibility</p:attrName>
                                        </p:attrNameLst>
                                      </p:cBhvr>
                                      <p:to>
                                        <p:strVal val="visible"/>
                                      </p:to>
                                    </p:set>
                                    <p:animEffect transition="in" filter="wipe(up)">
                                      <p:cBhvr>
                                        <p:cTn id="193" dur="2000"/>
                                        <p:tgtEl>
                                          <p:spTgt spid="25"/>
                                        </p:tgtEl>
                                      </p:cBhvr>
                                    </p:animEffect>
                                  </p:childTnLst>
                                </p:cTn>
                              </p:par>
                            </p:childTnLst>
                          </p:cTn>
                        </p:par>
                      </p:childTnLst>
                    </p:cTn>
                  </p:par>
                  <p:par>
                    <p:cTn id="194" fill="hold">
                      <p:stCondLst>
                        <p:cond delay="indefinite"/>
                      </p:stCondLst>
                      <p:childTnLst>
                        <p:par>
                          <p:cTn id="195" fill="hold">
                            <p:stCondLst>
                              <p:cond delay="0"/>
                            </p:stCondLst>
                            <p:childTnLst>
                              <p:par>
                                <p:cTn id="196" presetID="53" presetClass="entr" presetSubtype="16" fill="hold" grpId="0" nodeType="clickEffect">
                                  <p:stCondLst>
                                    <p:cond delay="0"/>
                                  </p:stCondLst>
                                  <p:childTnLst>
                                    <p:set>
                                      <p:cBhvr>
                                        <p:cTn id="197" dur="1" fill="hold">
                                          <p:stCondLst>
                                            <p:cond delay="0"/>
                                          </p:stCondLst>
                                        </p:cTn>
                                        <p:tgtEl>
                                          <p:spTgt spid="32"/>
                                        </p:tgtEl>
                                        <p:attrNameLst>
                                          <p:attrName>style.visibility</p:attrName>
                                        </p:attrNameLst>
                                      </p:cBhvr>
                                      <p:to>
                                        <p:strVal val="visible"/>
                                      </p:to>
                                    </p:set>
                                    <p:anim calcmode="lin" valueType="num">
                                      <p:cBhvr>
                                        <p:cTn id="198" dur="2000" fill="hold"/>
                                        <p:tgtEl>
                                          <p:spTgt spid="32"/>
                                        </p:tgtEl>
                                        <p:attrNameLst>
                                          <p:attrName>ppt_w</p:attrName>
                                        </p:attrNameLst>
                                      </p:cBhvr>
                                      <p:tavLst>
                                        <p:tav tm="0">
                                          <p:val>
                                            <p:fltVal val="0"/>
                                          </p:val>
                                        </p:tav>
                                        <p:tav tm="100000">
                                          <p:val>
                                            <p:strVal val="#ppt_w"/>
                                          </p:val>
                                        </p:tav>
                                      </p:tavLst>
                                    </p:anim>
                                    <p:anim calcmode="lin" valueType="num">
                                      <p:cBhvr>
                                        <p:cTn id="199" dur="2000" fill="hold"/>
                                        <p:tgtEl>
                                          <p:spTgt spid="32"/>
                                        </p:tgtEl>
                                        <p:attrNameLst>
                                          <p:attrName>ppt_h</p:attrName>
                                        </p:attrNameLst>
                                      </p:cBhvr>
                                      <p:tavLst>
                                        <p:tav tm="0">
                                          <p:val>
                                            <p:fltVal val="0"/>
                                          </p:val>
                                        </p:tav>
                                        <p:tav tm="100000">
                                          <p:val>
                                            <p:strVal val="#ppt_h"/>
                                          </p:val>
                                        </p:tav>
                                      </p:tavLst>
                                    </p:anim>
                                    <p:animEffect transition="in" filter="fade">
                                      <p:cBhvr>
                                        <p:cTn id="200" dur="2000"/>
                                        <p:tgtEl>
                                          <p:spTgt spid="32"/>
                                        </p:tgtEl>
                                      </p:cBhvr>
                                    </p:animEffect>
                                  </p:childTnLst>
                                </p:cTn>
                              </p:par>
                            </p:childTnLst>
                          </p:cTn>
                        </p:par>
                        <p:par>
                          <p:cTn id="201" fill="hold">
                            <p:stCondLst>
                              <p:cond delay="2000"/>
                            </p:stCondLst>
                            <p:childTnLst>
                              <p:par>
                                <p:cTn id="202" presetID="22" presetClass="entr" presetSubtype="1" fill="hold" grpId="0" nodeType="afterEffect">
                                  <p:stCondLst>
                                    <p:cond delay="0"/>
                                  </p:stCondLst>
                                  <p:childTnLst>
                                    <p:set>
                                      <p:cBhvr>
                                        <p:cTn id="203" dur="1" fill="hold">
                                          <p:stCondLst>
                                            <p:cond delay="0"/>
                                          </p:stCondLst>
                                        </p:cTn>
                                        <p:tgtEl>
                                          <p:spTgt spid="33"/>
                                        </p:tgtEl>
                                        <p:attrNameLst>
                                          <p:attrName>style.visibility</p:attrName>
                                        </p:attrNameLst>
                                      </p:cBhvr>
                                      <p:to>
                                        <p:strVal val="visible"/>
                                      </p:to>
                                    </p:set>
                                    <p:animEffect transition="in" filter="wipe(up)">
                                      <p:cBhvr>
                                        <p:cTn id="204" dur="2000"/>
                                        <p:tgtEl>
                                          <p:spTgt spid="33"/>
                                        </p:tgtEl>
                                      </p:cBhvr>
                                    </p:animEffect>
                                  </p:childTnLst>
                                </p:cTn>
                              </p:par>
                            </p:childTnLst>
                          </p:cTn>
                        </p:par>
                      </p:childTnLst>
                    </p:cTn>
                  </p:par>
                  <p:par>
                    <p:cTn id="205" fill="hold">
                      <p:stCondLst>
                        <p:cond delay="indefinite"/>
                      </p:stCondLst>
                      <p:childTnLst>
                        <p:par>
                          <p:cTn id="206" fill="hold">
                            <p:stCondLst>
                              <p:cond delay="0"/>
                            </p:stCondLst>
                            <p:childTnLst>
                              <p:par>
                                <p:cTn id="207" presetID="53" presetClass="entr" presetSubtype="16" fill="hold" grpId="0" nodeType="clickEffect">
                                  <p:stCondLst>
                                    <p:cond delay="0"/>
                                  </p:stCondLst>
                                  <p:childTnLst>
                                    <p:set>
                                      <p:cBhvr>
                                        <p:cTn id="208" dur="1" fill="hold">
                                          <p:stCondLst>
                                            <p:cond delay="0"/>
                                          </p:stCondLst>
                                        </p:cTn>
                                        <p:tgtEl>
                                          <p:spTgt spid="26"/>
                                        </p:tgtEl>
                                        <p:attrNameLst>
                                          <p:attrName>style.visibility</p:attrName>
                                        </p:attrNameLst>
                                      </p:cBhvr>
                                      <p:to>
                                        <p:strVal val="visible"/>
                                      </p:to>
                                    </p:set>
                                    <p:anim calcmode="lin" valueType="num">
                                      <p:cBhvr>
                                        <p:cTn id="209" dur="2000" fill="hold"/>
                                        <p:tgtEl>
                                          <p:spTgt spid="26"/>
                                        </p:tgtEl>
                                        <p:attrNameLst>
                                          <p:attrName>ppt_w</p:attrName>
                                        </p:attrNameLst>
                                      </p:cBhvr>
                                      <p:tavLst>
                                        <p:tav tm="0">
                                          <p:val>
                                            <p:fltVal val="0"/>
                                          </p:val>
                                        </p:tav>
                                        <p:tav tm="100000">
                                          <p:val>
                                            <p:strVal val="#ppt_w"/>
                                          </p:val>
                                        </p:tav>
                                      </p:tavLst>
                                    </p:anim>
                                    <p:anim calcmode="lin" valueType="num">
                                      <p:cBhvr>
                                        <p:cTn id="210" dur="2000" fill="hold"/>
                                        <p:tgtEl>
                                          <p:spTgt spid="26"/>
                                        </p:tgtEl>
                                        <p:attrNameLst>
                                          <p:attrName>ppt_h</p:attrName>
                                        </p:attrNameLst>
                                      </p:cBhvr>
                                      <p:tavLst>
                                        <p:tav tm="0">
                                          <p:val>
                                            <p:fltVal val="0"/>
                                          </p:val>
                                        </p:tav>
                                        <p:tav tm="100000">
                                          <p:val>
                                            <p:strVal val="#ppt_h"/>
                                          </p:val>
                                        </p:tav>
                                      </p:tavLst>
                                    </p:anim>
                                    <p:animEffect transition="in" filter="fade">
                                      <p:cBhvr>
                                        <p:cTn id="211" dur="2000"/>
                                        <p:tgtEl>
                                          <p:spTgt spid="26"/>
                                        </p:tgtEl>
                                      </p:cBhvr>
                                    </p:animEffect>
                                  </p:childTnLst>
                                </p:cTn>
                              </p:par>
                            </p:childTnLst>
                          </p:cTn>
                        </p:par>
                        <p:par>
                          <p:cTn id="212" fill="hold">
                            <p:stCondLst>
                              <p:cond delay="2000"/>
                            </p:stCondLst>
                            <p:childTnLst>
                              <p:par>
                                <p:cTn id="213" presetID="22" presetClass="entr" presetSubtype="1" fill="hold" grpId="0" nodeType="afterEffect">
                                  <p:stCondLst>
                                    <p:cond delay="0"/>
                                  </p:stCondLst>
                                  <p:childTnLst>
                                    <p:set>
                                      <p:cBhvr>
                                        <p:cTn id="214" dur="1" fill="hold">
                                          <p:stCondLst>
                                            <p:cond delay="0"/>
                                          </p:stCondLst>
                                        </p:cTn>
                                        <p:tgtEl>
                                          <p:spTgt spid="27"/>
                                        </p:tgtEl>
                                        <p:attrNameLst>
                                          <p:attrName>style.visibility</p:attrName>
                                        </p:attrNameLst>
                                      </p:cBhvr>
                                      <p:to>
                                        <p:strVal val="visible"/>
                                      </p:to>
                                    </p:set>
                                    <p:animEffect transition="in" filter="wipe(up)">
                                      <p:cBhvr>
                                        <p:cTn id="215" dur="2000"/>
                                        <p:tgtEl>
                                          <p:spTgt spid="27"/>
                                        </p:tgtEl>
                                      </p:cBhvr>
                                    </p:animEffect>
                                  </p:childTnLst>
                                </p:cTn>
                              </p:par>
                            </p:childTnLst>
                          </p:cTn>
                        </p:par>
                      </p:childTnLst>
                    </p:cTn>
                  </p:par>
                  <p:par>
                    <p:cTn id="216" fill="hold">
                      <p:stCondLst>
                        <p:cond delay="indefinite"/>
                      </p:stCondLst>
                      <p:childTnLst>
                        <p:par>
                          <p:cTn id="217" fill="hold">
                            <p:stCondLst>
                              <p:cond delay="0"/>
                            </p:stCondLst>
                            <p:childTnLst>
                              <p:par>
                                <p:cTn id="218" presetID="53" presetClass="entr" presetSubtype="16" fill="hold" grpId="0" nodeType="clickEffect">
                                  <p:stCondLst>
                                    <p:cond delay="0"/>
                                  </p:stCondLst>
                                  <p:childTnLst>
                                    <p:set>
                                      <p:cBhvr>
                                        <p:cTn id="219" dur="1" fill="hold">
                                          <p:stCondLst>
                                            <p:cond delay="0"/>
                                          </p:stCondLst>
                                        </p:cTn>
                                        <p:tgtEl>
                                          <p:spTgt spid="30"/>
                                        </p:tgtEl>
                                        <p:attrNameLst>
                                          <p:attrName>style.visibility</p:attrName>
                                        </p:attrNameLst>
                                      </p:cBhvr>
                                      <p:to>
                                        <p:strVal val="visible"/>
                                      </p:to>
                                    </p:set>
                                    <p:anim calcmode="lin" valueType="num">
                                      <p:cBhvr>
                                        <p:cTn id="220" dur="2000" fill="hold"/>
                                        <p:tgtEl>
                                          <p:spTgt spid="30"/>
                                        </p:tgtEl>
                                        <p:attrNameLst>
                                          <p:attrName>ppt_w</p:attrName>
                                        </p:attrNameLst>
                                      </p:cBhvr>
                                      <p:tavLst>
                                        <p:tav tm="0">
                                          <p:val>
                                            <p:fltVal val="0"/>
                                          </p:val>
                                        </p:tav>
                                        <p:tav tm="100000">
                                          <p:val>
                                            <p:strVal val="#ppt_w"/>
                                          </p:val>
                                        </p:tav>
                                      </p:tavLst>
                                    </p:anim>
                                    <p:anim calcmode="lin" valueType="num">
                                      <p:cBhvr>
                                        <p:cTn id="221" dur="2000" fill="hold"/>
                                        <p:tgtEl>
                                          <p:spTgt spid="30"/>
                                        </p:tgtEl>
                                        <p:attrNameLst>
                                          <p:attrName>ppt_h</p:attrName>
                                        </p:attrNameLst>
                                      </p:cBhvr>
                                      <p:tavLst>
                                        <p:tav tm="0">
                                          <p:val>
                                            <p:fltVal val="0"/>
                                          </p:val>
                                        </p:tav>
                                        <p:tav tm="100000">
                                          <p:val>
                                            <p:strVal val="#ppt_h"/>
                                          </p:val>
                                        </p:tav>
                                      </p:tavLst>
                                    </p:anim>
                                    <p:animEffect transition="in" filter="fade">
                                      <p:cBhvr>
                                        <p:cTn id="222" dur="2000"/>
                                        <p:tgtEl>
                                          <p:spTgt spid="30"/>
                                        </p:tgtEl>
                                      </p:cBhvr>
                                    </p:animEffect>
                                  </p:childTnLst>
                                </p:cTn>
                              </p:par>
                            </p:childTnLst>
                          </p:cTn>
                        </p:par>
                        <p:par>
                          <p:cTn id="223" fill="hold">
                            <p:stCondLst>
                              <p:cond delay="2000"/>
                            </p:stCondLst>
                            <p:childTnLst>
                              <p:par>
                                <p:cTn id="224" presetID="22" presetClass="entr" presetSubtype="1" fill="hold" grpId="0" nodeType="afterEffect">
                                  <p:stCondLst>
                                    <p:cond delay="0"/>
                                  </p:stCondLst>
                                  <p:childTnLst>
                                    <p:set>
                                      <p:cBhvr>
                                        <p:cTn id="225" dur="1" fill="hold">
                                          <p:stCondLst>
                                            <p:cond delay="0"/>
                                          </p:stCondLst>
                                        </p:cTn>
                                        <p:tgtEl>
                                          <p:spTgt spid="31"/>
                                        </p:tgtEl>
                                        <p:attrNameLst>
                                          <p:attrName>style.visibility</p:attrName>
                                        </p:attrNameLst>
                                      </p:cBhvr>
                                      <p:to>
                                        <p:strVal val="visible"/>
                                      </p:to>
                                    </p:set>
                                    <p:animEffect transition="in" filter="wipe(up)">
                                      <p:cBhvr>
                                        <p:cTn id="226" dur="2000"/>
                                        <p:tgtEl>
                                          <p:spTgt spid="31"/>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16" fill="hold" grpId="0" nodeType="clickEffect">
                                  <p:stCondLst>
                                    <p:cond delay="0"/>
                                  </p:stCondLst>
                                  <p:childTnLst>
                                    <p:set>
                                      <p:cBhvr>
                                        <p:cTn id="230" dur="1" fill="hold">
                                          <p:stCondLst>
                                            <p:cond delay="0"/>
                                          </p:stCondLst>
                                        </p:cTn>
                                        <p:tgtEl>
                                          <p:spTgt spid="34"/>
                                        </p:tgtEl>
                                        <p:attrNameLst>
                                          <p:attrName>style.visibility</p:attrName>
                                        </p:attrNameLst>
                                      </p:cBhvr>
                                      <p:to>
                                        <p:strVal val="visible"/>
                                      </p:to>
                                    </p:set>
                                    <p:anim calcmode="lin" valueType="num">
                                      <p:cBhvr>
                                        <p:cTn id="231" dur="2000" fill="hold"/>
                                        <p:tgtEl>
                                          <p:spTgt spid="34"/>
                                        </p:tgtEl>
                                        <p:attrNameLst>
                                          <p:attrName>ppt_w</p:attrName>
                                        </p:attrNameLst>
                                      </p:cBhvr>
                                      <p:tavLst>
                                        <p:tav tm="0">
                                          <p:val>
                                            <p:fltVal val="0"/>
                                          </p:val>
                                        </p:tav>
                                        <p:tav tm="100000">
                                          <p:val>
                                            <p:strVal val="#ppt_w"/>
                                          </p:val>
                                        </p:tav>
                                      </p:tavLst>
                                    </p:anim>
                                    <p:anim calcmode="lin" valueType="num">
                                      <p:cBhvr>
                                        <p:cTn id="232" dur="2000" fill="hold"/>
                                        <p:tgtEl>
                                          <p:spTgt spid="34"/>
                                        </p:tgtEl>
                                        <p:attrNameLst>
                                          <p:attrName>ppt_h</p:attrName>
                                        </p:attrNameLst>
                                      </p:cBhvr>
                                      <p:tavLst>
                                        <p:tav tm="0">
                                          <p:val>
                                            <p:fltVal val="0"/>
                                          </p:val>
                                        </p:tav>
                                        <p:tav tm="100000">
                                          <p:val>
                                            <p:strVal val="#ppt_h"/>
                                          </p:val>
                                        </p:tav>
                                      </p:tavLst>
                                    </p:anim>
                                    <p:animEffect transition="in" filter="fade">
                                      <p:cBhvr>
                                        <p:cTn id="233" dur="2000"/>
                                        <p:tgtEl>
                                          <p:spTgt spid="34"/>
                                        </p:tgtEl>
                                      </p:cBhvr>
                                    </p:animEffect>
                                  </p:childTnLst>
                                </p:cTn>
                              </p:par>
                            </p:childTnLst>
                          </p:cTn>
                        </p:par>
                        <p:par>
                          <p:cTn id="234" fill="hold">
                            <p:stCondLst>
                              <p:cond delay="2000"/>
                            </p:stCondLst>
                            <p:childTnLst>
                              <p:par>
                                <p:cTn id="235" presetID="22" presetClass="entr" presetSubtype="1" fill="hold" grpId="0" nodeType="afterEffect">
                                  <p:stCondLst>
                                    <p:cond delay="0"/>
                                  </p:stCondLst>
                                  <p:childTnLst>
                                    <p:set>
                                      <p:cBhvr>
                                        <p:cTn id="236" dur="1" fill="hold">
                                          <p:stCondLst>
                                            <p:cond delay="0"/>
                                          </p:stCondLst>
                                        </p:cTn>
                                        <p:tgtEl>
                                          <p:spTgt spid="35"/>
                                        </p:tgtEl>
                                        <p:attrNameLst>
                                          <p:attrName>style.visibility</p:attrName>
                                        </p:attrNameLst>
                                      </p:cBhvr>
                                      <p:to>
                                        <p:strVal val="visible"/>
                                      </p:to>
                                    </p:set>
                                    <p:animEffect transition="in" filter="wipe(up)">
                                      <p:cBhvr>
                                        <p:cTn id="237" dur="2000"/>
                                        <p:tgtEl>
                                          <p:spTgt spid="35"/>
                                        </p:tgtEl>
                                      </p:cBhvr>
                                    </p:animEffect>
                                  </p:childTnLst>
                                </p:cTn>
                              </p:par>
                            </p:childTnLst>
                          </p:cTn>
                        </p:par>
                      </p:childTnLst>
                    </p:cTn>
                  </p:par>
                  <p:par>
                    <p:cTn id="238" fill="hold">
                      <p:stCondLst>
                        <p:cond delay="indefinite"/>
                      </p:stCondLst>
                      <p:childTnLst>
                        <p:par>
                          <p:cTn id="239" fill="hold">
                            <p:stCondLst>
                              <p:cond delay="0"/>
                            </p:stCondLst>
                            <p:childTnLst>
                              <p:par>
                                <p:cTn id="240" presetID="53" presetClass="entr" presetSubtype="16" fill="hold" grpId="0" nodeType="clickEffect">
                                  <p:stCondLst>
                                    <p:cond delay="0"/>
                                  </p:stCondLst>
                                  <p:childTnLst>
                                    <p:set>
                                      <p:cBhvr>
                                        <p:cTn id="241" dur="1" fill="hold">
                                          <p:stCondLst>
                                            <p:cond delay="0"/>
                                          </p:stCondLst>
                                        </p:cTn>
                                        <p:tgtEl>
                                          <p:spTgt spid="74"/>
                                        </p:tgtEl>
                                        <p:attrNameLst>
                                          <p:attrName>style.visibility</p:attrName>
                                        </p:attrNameLst>
                                      </p:cBhvr>
                                      <p:to>
                                        <p:strVal val="visible"/>
                                      </p:to>
                                    </p:set>
                                    <p:anim calcmode="lin" valueType="num">
                                      <p:cBhvr>
                                        <p:cTn id="242" dur="2000" fill="hold"/>
                                        <p:tgtEl>
                                          <p:spTgt spid="74"/>
                                        </p:tgtEl>
                                        <p:attrNameLst>
                                          <p:attrName>ppt_w</p:attrName>
                                        </p:attrNameLst>
                                      </p:cBhvr>
                                      <p:tavLst>
                                        <p:tav tm="0">
                                          <p:val>
                                            <p:fltVal val="0"/>
                                          </p:val>
                                        </p:tav>
                                        <p:tav tm="100000">
                                          <p:val>
                                            <p:strVal val="#ppt_w"/>
                                          </p:val>
                                        </p:tav>
                                      </p:tavLst>
                                    </p:anim>
                                    <p:anim calcmode="lin" valueType="num">
                                      <p:cBhvr>
                                        <p:cTn id="243" dur="2000" fill="hold"/>
                                        <p:tgtEl>
                                          <p:spTgt spid="74"/>
                                        </p:tgtEl>
                                        <p:attrNameLst>
                                          <p:attrName>ppt_h</p:attrName>
                                        </p:attrNameLst>
                                      </p:cBhvr>
                                      <p:tavLst>
                                        <p:tav tm="0">
                                          <p:val>
                                            <p:fltVal val="0"/>
                                          </p:val>
                                        </p:tav>
                                        <p:tav tm="100000">
                                          <p:val>
                                            <p:strVal val="#ppt_h"/>
                                          </p:val>
                                        </p:tav>
                                      </p:tavLst>
                                    </p:anim>
                                    <p:animEffect transition="in" filter="fade">
                                      <p:cBhvr>
                                        <p:cTn id="244"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9" grpId="0"/>
      <p:bldP spid="40" grpId="0"/>
      <p:bldP spid="41" grpId="0"/>
      <p:bldP spid="43" grpId="0"/>
      <p:bldP spid="44" grpId="0"/>
      <p:bldP spid="45" grpId="0"/>
      <p:bldP spid="46" grpId="0"/>
      <p:bldP spid="7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133850" y="441900"/>
            <a:ext cx="386715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Presents a False Near Future</a:t>
            </a:r>
          </a:p>
        </p:txBody>
      </p:sp>
      <p:sp>
        <p:nvSpPr>
          <p:cNvPr id="9" name="TextBox 8"/>
          <p:cNvSpPr txBox="1"/>
          <p:nvPr/>
        </p:nvSpPr>
        <p:spPr>
          <a:xfrm>
            <a:off x="250031" y="807720"/>
            <a:ext cx="5626894" cy="1015663"/>
          </a:xfrm>
          <a:prstGeom prst="rect">
            <a:avLst/>
          </a:prstGeom>
          <a:noFill/>
        </p:spPr>
        <p:txBody>
          <a:bodyPr wrap="square" rtlCol="0">
            <a:spAutoFit/>
          </a:bodyPr>
          <a:lstStyle/>
          <a:p>
            <a:pPr algn="just"/>
            <a:r>
              <a:rPr lang="en-US" sz="1600" b="1" dirty="0"/>
              <a:t>Some preachers have us in the Tribulation right now</a:t>
            </a:r>
            <a:r>
              <a:rPr lang="en-US" b="1" dirty="0"/>
              <a:t>!  </a:t>
            </a:r>
            <a:r>
              <a:rPr lang="en-US" sz="1400" dirty="0"/>
              <a:t>Have they not read the biblical description in </a:t>
            </a:r>
            <a:r>
              <a:rPr lang="en-US" sz="1400" b="1" dirty="0">
                <a:solidFill>
                  <a:srgbClr val="FF0000"/>
                </a:solidFill>
              </a:rPr>
              <a:t>Matthew</a:t>
            </a:r>
            <a:r>
              <a:rPr lang="en-US" sz="1400" dirty="0"/>
              <a:t> and </a:t>
            </a:r>
            <a:r>
              <a:rPr lang="en-US" sz="1400" b="1" dirty="0">
                <a:solidFill>
                  <a:srgbClr val="FF0000"/>
                </a:solidFill>
              </a:rPr>
              <a:t>Revelation</a:t>
            </a:r>
            <a:r>
              <a:rPr lang="en-US" sz="1400" dirty="0"/>
              <a:t>?  Do they not know the difference between the ‘what’ and ‘when’ of the severity of God, the Great Commission and God’s goodness, Paul’s Commission?</a:t>
            </a:r>
            <a:endParaRPr lang="en-US" sz="1600" dirty="0"/>
          </a:p>
        </p:txBody>
      </p:sp>
      <p:sp>
        <p:nvSpPr>
          <p:cNvPr id="10" name="TextBox 9"/>
          <p:cNvSpPr txBox="1"/>
          <p:nvPr/>
        </p:nvSpPr>
        <p:spPr>
          <a:xfrm>
            <a:off x="250031" y="1740840"/>
            <a:ext cx="5595939" cy="830997"/>
          </a:xfrm>
          <a:prstGeom prst="rect">
            <a:avLst/>
          </a:prstGeom>
          <a:noFill/>
        </p:spPr>
        <p:txBody>
          <a:bodyPr wrap="square" rtlCol="0">
            <a:spAutoFit/>
          </a:bodyPr>
          <a:lstStyle/>
          <a:p>
            <a:pPr algn="just"/>
            <a:r>
              <a:rPr lang="en-US" sz="1600" b="1" dirty="0"/>
              <a:t>Some preachers are telling folks they all will have to still go through the Tribulation as Christians!  </a:t>
            </a:r>
            <a:r>
              <a:rPr lang="en-US" sz="1400" dirty="0"/>
              <a:t>They have no clue about the doctrinal change that has to take place.  </a:t>
            </a:r>
            <a:r>
              <a:rPr lang="en-US" sz="1100" dirty="0"/>
              <a:t>See</a:t>
            </a:r>
            <a:r>
              <a:rPr lang="en-US" sz="1400" dirty="0"/>
              <a:t> </a:t>
            </a:r>
            <a:r>
              <a:rPr lang="en-US" sz="1100" b="1" dirty="0">
                <a:solidFill>
                  <a:srgbClr val="FF0000"/>
                </a:solidFill>
              </a:rPr>
              <a:t>Romans 11:22</a:t>
            </a:r>
            <a:endParaRPr lang="en-US" sz="1600" b="1" dirty="0">
              <a:solidFill>
                <a:srgbClr val="FF0000"/>
              </a:solidFill>
            </a:endParaRPr>
          </a:p>
        </p:txBody>
      </p:sp>
      <p:sp>
        <p:nvSpPr>
          <p:cNvPr id="11" name="TextBox 10"/>
          <p:cNvSpPr txBox="1"/>
          <p:nvPr/>
        </p:nvSpPr>
        <p:spPr>
          <a:xfrm>
            <a:off x="259555" y="2466704"/>
            <a:ext cx="5576890" cy="800219"/>
          </a:xfrm>
          <a:prstGeom prst="rect">
            <a:avLst/>
          </a:prstGeom>
          <a:noFill/>
        </p:spPr>
        <p:txBody>
          <a:bodyPr wrap="square" rtlCol="0">
            <a:spAutoFit/>
          </a:bodyPr>
          <a:lstStyle/>
          <a:p>
            <a:pPr algn="just"/>
            <a:r>
              <a:rPr lang="en-US" sz="1600" b="1" dirty="0"/>
              <a:t>More and more are losing ‘hope’ in the rapture as their ‘escape</a:t>
            </a:r>
            <a:r>
              <a:rPr lang="en-US" sz="1600" dirty="0"/>
              <a:t>’, </a:t>
            </a:r>
            <a:r>
              <a:rPr lang="en-US" sz="1400" dirty="0"/>
              <a:t>but they apparently don’t love His appearing, just their disappearing. </a:t>
            </a:r>
            <a:r>
              <a:rPr lang="en-US" sz="1100" dirty="0"/>
              <a:t>See</a:t>
            </a:r>
            <a:r>
              <a:rPr lang="en-US" sz="1100" dirty="0">
                <a:solidFill>
                  <a:srgbClr val="FF0000"/>
                </a:solidFill>
              </a:rPr>
              <a:t> </a:t>
            </a:r>
            <a:r>
              <a:rPr lang="en-US" sz="1100" b="1" dirty="0">
                <a:solidFill>
                  <a:srgbClr val="FF0000"/>
                </a:solidFill>
              </a:rPr>
              <a:t>II Timothy 4:8</a:t>
            </a:r>
            <a:r>
              <a:rPr lang="en-US" sz="1400" b="1" dirty="0">
                <a:solidFill>
                  <a:srgbClr val="FF0000"/>
                </a:solidFill>
              </a:rPr>
              <a:t>  </a:t>
            </a:r>
            <a:endParaRPr lang="en-US" sz="1600" b="1" dirty="0">
              <a:solidFill>
                <a:srgbClr val="FF0000"/>
              </a:solidFill>
            </a:endParaRPr>
          </a:p>
        </p:txBody>
      </p:sp>
      <p:sp>
        <p:nvSpPr>
          <p:cNvPr id="12" name="TextBox 11"/>
          <p:cNvSpPr txBox="1"/>
          <p:nvPr/>
        </p:nvSpPr>
        <p:spPr>
          <a:xfrm>
            <a:off x="259555" y="3198669"/>
            <a:ext cx="5576890" cy="1446550"/>
          </a:xfrm>
          <a:prstGeom prst="rect">
            <a:avLst/>
          </a:prstGeom>
          <a:noFill/>
        </p:spPr>
        <p:txBody>
          <a:bodyPr wrap="square" rtlCol="0">
            <a:spAutoFit/>
          </a:bodyPr>
          <a:lstStyle/>
          <a:p>
            <a:pPr algn="just"/>
            <a:r>
              <a:rPr lang="en-US" sz="1600" b="1" dirty="0"/>
              <a:t>Just about all the preachers of any and all denominations are unknowingly prepping their people for ‘a’ soon coming, </a:t>
            </a:r>
            <a:r>
              <a:rPr lang="en-US" sz="1600" dirty="0"/>
              <a:t>etc</a:t>
            </a:r>
            <a:r>
              <a:rPr lang="en-US" sz="1400" dirty="0"/>
              <a:t>.  They seem to have forgotten </a:t>
            </a:r>
            <a:r>
              <a:rPr lang="en-US" sz="1400" b="1" dirty="0">
                <a:solidFill>
                  <a:srgbClr val="FF0000"/>
                </a:solidFill>
              </a:rPr>
              <a:t>Rev 6</a:t>
            </a:r>
            <a:r>
              <a:rPr lang="en-US" sz="1400" dirty="0"/>
              <a:t> must come before </a:t>
            </a:r>
            <a:r>
              <a:rPr lang="en-US" sz="1400" b="1" dirty="0">
                <a:solidFill>
                  <a:srgbClr val="FF0000"/>
                </a:solidFill>
              </a:rPr>
              <a:t>Rev 19</a:t>
            </a:r>
            <a:r>
              <a:rPr lang="en-US" sz="1400" dirty="0"/>
              <a:t>.  They are doing a good job, though, as they preach the Great Commission, which is exactly what they will be preaching during the Tribulation.  So at least their congregation will be ready when it does come’s first for them.</a:t>
            </a:r>
            <a:endParaRPr lang="en-US" sz="1600" dirty="0"/>
          </a:p>
        </p:txBody>
      </p:sp>
      <p:sp>
        <p:nvSpPr>
          <p:cNvPr id="13" name="TextBox 12"/>
          <p:cNvSpPr txBox="1"/>
          <p:nvPr/>
        </p:nvSpPr>
        <p:spPr>
          <a:xfrm>
            <a:off x="6257924" y="5275259"/>
            <a:ext cx="5667376" cy="1015663"/>
          </a:xfrm>
          <a:prstGeom prst="rect">
            <a:avLst/>
          </a:prstGeom>
          <a:noFill/>
        </p:spPr>
        <p:txBody>
          <a:bodyPr wrap="square" rtlCol="0">
            <a:spAutoFit/>
          </a:bodyPr>
          <a:lstStyle/>
          <a:p>
            <a:pPr algn="just"/>
            <a:r>
              <a:rPr lang="en-US" sz="1600" b="1" dirty="0"/>
              <a:t>Most Christians, according to the Scriptures, etc. will soon be finding themselves in the wrong army during Revelation 19, at the wrong judgment, on the wrong side of the ‘fence’.  </a:t>
            </a:r>
            <a:r>
              <a:rPr lang="en-US" sz="1200" dirty="0"/>
              <a:t>See</a:t>
            </a:r>
            <a:r>
              <a:rPr lang="en-US" sz="1200" b="1" dirty="0"/>
              <a:t> </a:t>
            </a:r>
            <a:r>
              <a:rPr lang="en-US" sz="1200" b="1" dirty="0">
                <a:solidFill>
                  <a:srgbClr val="FF0000"/>
                </a:solidFill>
              </a:rPr>
              <a:t>Revelation 16:14; I Corinthians 11:1-4; Daniel 7:9,10 </a:t>
            </a:r>
            <a:endParaRPr lang="en-US" sz="1600" dirty="0">
              <a:solidFill>
                <a:srgbClr val="FF0000"/>
              </a:solidFill>
            </a:endParaRPr>
          </a:p>
        </p:txBody>
      </p:sp>
      <p:sp>
        <p:nvSpPr>
          <p:cNvPr id="14" name="TextBox 13"/>
          <p:cNvSpPr txBox="1"/>
          <p:nvPr/>
        </p:nvSpPr>
        <p:spPr>
          <a:xfrm>
            <a:off x="6243637" y="2004653"/>
            <a:ext cx="5843588" cy="1015663"/>
          </a:xfrm>
          <a:prstGeom prst="rect">
            <a:avLst/>
          </a:prstGeom>
          <a:noFill/>
        </p:spPr>
        <p:txBody>
          <a:bodyPr wrap="square" rtlCol="0">
            <a:spAutoFit/>
          </a:bodyPr>
          <a:lstStyle/>
          <a:p>
            <a:pPr algn="just"/>
            <a:r>
              <a:rPr lang="en-US" sz="1600" b="1" dirty="0"/>
              <a:t>Lots of preachers teach their folks that if they want to receive God’s blessings and money…</a:t>
            </a:r>
            <a:r>
              <a:rPr lang="en-US" sz="1600" dirty="0"/>
              <a:t> </a:t>
            </a:r>
            <a:r>
              <a:rPr lang="en-US" sz="1400" dirty="0"/>
              <a:t>they need to start giving more, coming to church more often, be better with visitation, be nicer and more tolerant to others with ‘God’s love’, etc.  </a:t>
            </a:r>
            <a:r>
              <a:rPr lang="en-US" sz="1100" dirty="0"/>
              <a:t>See </a:t>
            </a:r>
            <a:r>
              <a:rPr lang="en-US" sz="1100" b="1" dirty="0">
                <a:solidFill>
                  <a:srgbClr val="FF0000"/>
                </a:solidFill>
              </a:rPr>
              <a:t>Malachi 3:8 </a:t>
            </a:r>
            <a:r>
              <a:rPr lang="en-US" sz="1100" dirty="0"/>
              <a:t>with Great Commission sermons.</a:t>
            </a:r>
            <a:endParaRPr lang="en-US" sz="1600" dirty="0"/>
          </a:p>
        </p:txBody>
      </p:sp>
      <p:sp>
        <p:nvSpPr>
          <p:cNvPr id="21" name="TextBox 20"/>
          <p:cNvSpPr txBox="1"/>
          <p:nvPr/>
        </p:nvSpPr>
        <p:spPr>
          <a:xfrm>
            <a:off x="6238875" y="2950664"/>
            <a:ext cx="5800725" cy="1446550"/>
          </a:xfrm>
          <a:prstGeom prst="rect">
            <a:avLst/>
          </a:prstGeom>
          <a:noFill/>
        </p:spPr>
        <p:txBody>
          <a:bodyPr wrap="square" rtlCol="0">
            <a:spAutoFit/>
          </a:bodyPr>
          <a:lstStyle/>
          <a:p>
            <a:pPr algn="just"/>
            <a:r>
              <a:rPr lang="en-US" sz="1600" b="1" dirty="0"/>
              <a:t>Lots of preachers teach their folks that if they would start taking and giving harder preaching to folks, </a:t>
            </a:r>
            <a:r>
              <a:rPr lang="en-US" sz="1400" dirty="0"/>
              <a:t>get into people’s faces more, scream louder on the street corner, care even less about their fatness and sloppy appearance, beat their kids more into obedience, argue at work more, do whatever they can do to conquer the lost and win them to the Lord, etc. they would receive God’s blessings and money. </a:t>
            </a:r>
            <a:r>
              <a:rPr lang="en-US" sz="1100" dirty="0"/>
              <a:t>See </a:t>
            </a:r>
            <a:r>
              <a:rPr lang="en-US" sz="1100" b="1" dirty="0">
                <a:solidFill>
                  <a:srgbClr val="FF0000"/>
                </a:solidFill>
              </a:rPr>
              <a:t>Jeremiah </a:t>
            </a:r>
            <a:r>
              <a:rPr lang="en-US" sz="1100" dirty="0"/>
              <a:t>and other OT prophets</a:t>
            </a:r>
            <a:endParaRPr lang="en-US" sz="1600" dirty="0"/>
          </a:p>
        </p:txBody>
      </p:sp>
      <p:sp>
        <p:nvSpPr>
          <p:cNvPr id="15" name="TextBox 14"/>
          <p:cNvSpPr txBox="1"/>
          <p:nvPr/>
        </p:nvSpPr>
        <p:spPr>
          <a:xfrm>
            <a:off x="259555" y="5336027"/>
            <a:ext cx="5576890" cy="1077218"/>
          </a:xfrm>
          <a:prstGeom prst="rect">
            <a:avLst/>
          </a:prstGeom>
          <a:noFill/>
        </p:spPr>
        <p:txBody>
          <a:bodyPr wrap="square" rtlCol="0">
            <a:spAutoFit/>
          </a:bodyPr>
          <a:lstStyle/>
          <a:p>
            <a:pPr algn="just"/>
            <a:r>
              <a:rPr lang="en-US" sz="1600" b="1" dirty="0"/>
              <a:t>It seems those preachers who tend to lean on Paul’s teachings in their ‘Grace’ churches still tend to ignore the ‘manner of life’ preaching from Paul. </a:t>
            </a:r>
            <a:r>
              <a:rPr lang="en-US" sz="1400" b="1" dirty="0"/>
              <a:t> </a:t>
            </a:r>
            <a:r>
              <a:rPr lang="en-US" sz="1400" dirty="0"/>
              <a:t>I have heard folks flat out say they don’t want the persecution that comes with it.  </a:t>
            </a:r>
            <a:r>
              <a:rPr lang="en-US" sz="1200" dirty="0"/>
              <a:t>See</a:t>
            </a:r>
            <a:r>
              <a:rPr lang="en-US" sz="1400" dirty="0"/>
              <a:t> </a:t>
            </a:r>
            <a:r>
              <a:rPr lang="en-US" sz="1100" b="1" dirty="0">
                <a:solidFill>
                  <a:srgbClr val="FF0000"/>
                </a:solidFill>
              </a:rPr>
              <a:t>II Timothy 2:12</a:t>
            </a:r>
            <a:endParaRPr lang="en-US" sz="1600" b="1" dirty="0">
              <a:solidFill>
                <a:srgbClr val="FF0000"/>
              </a:solidFill>
            </a:endParaRPr>
          </a:p>
        </p:txBody>
      </p:sp>
      <p:sp>
        <p:nvSpPr>
          <p:cNvPr id="16" name="TextBox 15"/>
          <p:cNvSpPr txBox="1"/>
          <p:nvPr/>
        </p:nvSpPr>
        <p:spPr>
          <a:xfrm>
            <a:off x="6257925" y="832899"/>
            <a:ext cx="5762625" cy="1261884"/>
          </a:xfrm>
          <a:prstGeom prst="rect">
            <a:avLst/>
          </a:prstGeom>
          <a:noFill/>
        </p:spPr>
        <p:txBody>
          <a:bodyPr wrap="square" rtlCol="0">
            <a:spAutoFit/>
          </a:bodyPr>
          <a:lstStyle/>
          <a:p>
            <a:pPr algn="just"/>
            <a:r>
              <a:rPr lang="en-US" sz="1600" b="1" dirty="0"/>
              <a:t>Sincere Christians don’t seem to realize their next event - after either the rapture or their death - will be their personal judgment seat.  </a:t>
            </a:r>
            <a:r>
              <a:rPr lang="en-US" sz="1400" dirty="0"/>
              <a:t>They seem to be more interested in preparing for the tribulation instead than prepping now with their manner of life for their judgment seat of Christ</a:t>
            </a:r>
            <a:r>
              <a:rPr lang="en-US" sz="1100" dirty="0"/>
              <a:t>.  See </a:t>
            </a:r>
            <a:r>
              <a:rPr lang="en-US" sz="1100" b="1" dirty="0">
                <a:solidFill>
                  <a:srgbClr val="FF0000"/>
                </a:solidFill>
              </a:rPr>
              <a:t>Romans 2:16</a:t>
            </a:r>
            <a:endParaRPr lang="en-US" sz="1600" b="1" dirty="0">
              <a:solidFill>
                <a:srgbClr val="FF0000"/>
              </a:solidFill>
            </a:endParaRPr>
          </a:p>
        </p:txBody>
      </p:sp>
      <p:sp>
        <p:nvSpPr>
          <p:cNvPr id="17" name="TextBox 16"/>
          <p:cNvSpPr txBox="1"/>
          <p:nvPr/>
        </p:nvSpPr>
        <p:spPr>
          <a:xfrm>
            <a:off x="278604" y="4566011"/>
            <a:ext cx="5586416" cy="830997"/>
          </a:xfrm>
          <a:prstGeom prst="rect">
            <a:avLst/>
          </a:prstGeom>
          <a:noFill/>
        </p:spPr>
        <p:txBody>
          <a:bodyPr wrap="square" rtlCol="0">
            <a:spAutoFit/>
          </a:bodyPr>
          <a:lstStyle/>
          <a:p>
            <a:pPr algn="just"/>
            <a:r>
              <a:rPr lang="en-US" sz="1600" b="1" dirty="0"/>
              <a:t>Even though most ‘Christians’ believe that Jesus died and rose again</a:t>
            </a:r>
            <a:r>
              <a:rPr lang="en-US" sz="1600" dirty="0"/>
              <a:t>, </a:t>
            </a:r>
            <a:r>
              <a:rPr lang="en-US" sz="1600" b="1" dirty="0"/>
              <a:t>they insist on ignoring what He taught after He rose!  </a:t>
            </a:r>
            <a:r>
              <a:rPr lang="en-US" sz="1400" dirty="0"/>
              <a:t>It is Paul that presents the ‘new testament’ today.  </a:t>
            </a:r>
            <a:r>
              <a:rPr lang="en-US" sz="1100" dirty="0"/>
              <a:t>See </a:t>
            </a:r>
            <a:r>
              <a:rPr lang="en-US" sz="1100" b="1" dirty="0">
                <a:solidFill>
                  <a:srgbClr val="FF0000"/>
                </a:solidFill>
              </a:rPr>
              <a:t>Hebrews 9:16,17</a:t>
            </a:r>
            <a:endParaRPr lang="en-US" sz="1600" dirty="0"/>
          </a:p>
        </p:txBody>
      </p:sp>
      <p:sp>
        <p:nvSpPr>
          <p:cNvPr id="25" name="TextBox 24"/>
          <p:cNvSpPr txBox="1"/>
          <p:nvPr/>
        </p:nvSpPr>
        <p:spPr>
          <a:xfrm>
            <a:off x="6229348" y="4321014"/>
            <a:ext cx="5791201" cy="1015663"/>
          </a:xfrm>
          <a:prstGeom prst="rect">
            <a:avLst/>
          </a:prstGeom>
          <a:noFill/>
        </p:spPr>
        <p:txBody>
          <a:bodyPr wrap="square" rtlCol="0">
            <a:spAutoFit/>
          </a:bodyPr>
          <a:lstStyle/>
          <a:p>
            <a:pPr algn="just"/>
            <a:r>
              <a:rPr lang="en-US" sz="1600" b="1" dirty="0"/>
              <a:t>Preachers still tell Americans to seek his face and pray… and God will heal this nation.  </a:t>
            </a:r>
            <a:r>
              <a:rPr lang="en-US" sz="1400" dirty="0"/>
              <a:t>That is an OT bogus claim!  Just one more Pastoral lie exposed by rightly dividing the word of truth instead of listening to their profane and vain babblings.  </a:t>
            </a:r>
            <a:r>
              <a:rPr lang="en-US" sz="1100" dirty="0"/>
              <a:t>See </a:t>
            </a:r>
            <a:r>
              <a:rPr lang="en-US" sz="1100" b="1" dirty="0">
                <a:solidFill>
                  <a:srgbClr val="FF0000"/>
                </a:solidFill>
              </a:rPr>
              <a:t>I Chronicles 16:11; II Timothy 2:15,16</a:t>
            </a:r>
            <a:endParaRPr lang="en-US" b="1" dirty="0">
              <a:solidFill>
                <a:srgbClr val="FF0000"/>
              </a:solidFill>
            </a:endParaRPr>
          </a:p>
        </p:txBody>
      </p:sp>
      <p:sp>
        <p:nvSpPr>
          <p:cNvPr id="26" name="TextBox 25"/>
          <p:cNvSpPr txBox="1"/>
          <p:nvPr/>
        </p:nvSpPr>
        <p:spPr>
          <a:xfrm>
            <a:off x="288131" y="6266769"/>
            <a:ext cx="11570494" cy="584775"/>
          </a:xfrm>
          <a:prstGeom prst="rect">
            <a:avLst/>
          </a:prstGeom>
          <a:noFill/>
        </p:spPr>
        <p:txBody>
          <a:bodyPr wrap="square" rtlCol="0">
            <a:spAutoFit/>
          </a:bodyPr>
          <a:lstStyle/>
          <a:p>
            <a:r>
              <a:rPr lang="en-US" sz="1600" b="1" i="1" dirty="0">
                <a:solidFill>
                  <a:srgbClr val="CC6600"/>
                </a:solidFill>
              </a:rPr>
              <a:t>That ye be not soon shaken in mind, or be troubled, neither by spirit, nor by word, nor by letter as from us, as that the day of Christ is at hand. Let no man deceive you by any means: for that day shall not come, except there come a falling away first…   </a:t>
            </a:r>
            <a:r>
              <a:rPr lang="en-US" sz="1200" i="1" dirty="0"/>
              <a:t>See</a:t>
            </a:r>
            <a:r>
              <a:rPr lang="en-US" sz="1600" b="1" i="1" dirty="0"/>
              <a:t>  </a:t>
            </a:r>
            <a:r>
              <a:rPr lang="en-US" sz="1200" b="1" dirty="0">
                <a:solidFill>
                  <a:srgbClr val="FF0000"/>
                </a:solidFill>
              </a:rPr>
              <a:t>II Thessalonians 2</a:t>
            </a:r>
            <a:endParaRPr lang="en-US" sz="1600" b="1" dirty="0">
              <a:solidFill>
                <a:srgbClr val="FF0000"/>
              </a:solidFill>
            </a:endParaRPr>
          </a:p>
        </p:txBody>
      </p:sp>
    </p:spTree>
    <p:extLst>
      <p:ext uri="{BB962C8B-B14F-4D97-AF65-F5344CB8AC3E}">
        <p14:creationId xmlns:p14="http://schemas.microsoft.com/office/powerpoint/2010/main" val="25474076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75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7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75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175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75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175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175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175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175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175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2000" fill="hold"/>
                                        <p:tgtEl>
                                          <p:spTgt spid="26"/>
                                        </p:tgtEl>
                                        <p:attrNameLst>
                                          <p:attrName>ppt_w</p:attrName>
                                        </p:attrNameLst>
                                      </p:cBhvr>
                                      <p:tavLst>
                                        <p:tav tm="0">
                                          <p:val>
                                            <p:fltVal val="0"/>
                                          </p:val>
                                        </p:tav>
                                        <p:tav tm="100000">
                                          <p:val>
                                            <p:strVal val="#ppt_w"/>
                                          </p:val>
                                        </p:tav>
                                      </p:tavLst>
                                    </p:anim>
                                    <p:anim calcmode="lin" valueType="num">
                                      <p:cBhvr>
                                        <p:cTn id="70" dur="2000" fill="hold"/>
                                        <p:tgtEl>
                                          <p:spTgt spid="26"/>
                                        </p:tgtEl>
                                        <p:attrNameLst>
                                          <p:attrName>ppt_h</p:attrName>
                                        </p:attrNameLst>
                                      </p:cBhvr>
                                      <p:tavLst>
                                        <p:tav tm="0">
                                          <p:val>
                                            <p:fltVal val="0"/>
                                          </p:val>
                                        </p:tav>
                                        <p:tav tm="100000">
                                          <p:val>
                                            <p:strVal val="#ppt_h"/>
                                          </p:val>
                                        </p:tav>
                                      </p:tavLst>
                                    </p:anim>
                                    <p:animEffect transition="in" filter="fade">
                                      <p:cBhvr>
                                        <p:cTn id="7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21" grpId="0"/>
      <p:bldP spid="15" grpId="0"/>
      <p:bldP spid="16" grpId="0"/>
      <p:bldP spid="17"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0"/>
            <a:ext cx="3667125"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RELIGION</a:t>
            </a:r>
          </a:p>
        </p:txBody>
      </p:sp>
      <p:sp>
        <p:nvSpPr>
          <p:cNvPr id="3" name="TextBox 2"/>
          <p:cNvSpPr txBox="1"/>
          <p:nvPr/>
        </p:nvSpPr>
        <p:spPr>
          <a:xfrm>
            <a:off x="4133850" y="441900"/>
            <a:ext cx="386715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Presents a False Eternal Future</a:t>
            </a:r>
          </a:p>
        </p:txBody>
      </p:sp>
      <p:pic>
        <p:nvPicPr>
          <p:cNvPr id="5122" name="Picture 2" descr="http://rinconpastor.files.wordpress.com/2012/03/mormonheav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84137"/>
            <a:ext cx="4025899" cy="27852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muslimahlifestyle.com/wp-content/uploads/2013/04/parad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4138"/>
            <a:ext cx="4117343" cy="278524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blog.onlineprasad.com/wp-content/uploads/2015/03/Tien-avatars-van-Vishno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3" y="3467099"/>
            <a:ext cx="4041777" cy="276893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4.bp.blogspot.com/-sDImuEghFvs/UInfVeuWTrI/AAAAAAAAAQU/5GE7NAv3FKE/s1600/18th+C+Virgin+with+Souls+in+Purgato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425" y="965120"/>
            <a:ext cx="2860674" cy="340595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media-cache-ak0.pinimg.com/736x/ea/16/8a/ea168a1b37e7c11fc2dabbafeea5758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3467100"/>
            <a:ext cx="4072919" cy="276893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justbegood.net/Buddh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6275" y="4741474"/>
            <a:ext cx="3362325" cy="1816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6325" y="2869383"/>
            <a:ext cx="2419350" cy="338554"/>
          </a:xfrm>
          <a:prstGeom prst="rect">
            <a:avLst/>
          </a:prstGeom>
          <a:noFill/>
        </p:spPr>
        <p:txBody>
          <a:bodyPr wrap="square" rtlCol="0">
            <a:spAutoFit/>
          </a:bodyPr>
          <a:lstStyle/>
          <a:p>
            <a:pPr algn="ctr"/>
            <a:r>
              <a:rPr lang="en-US" sz="1600" b="1" dirty="0"/>
              <a:t>Mormon’s Plan</a:t>
            </a:r>
          </a:p>
        </p:txBody>
      </p:sp>
      <p:sp>
        <p:nvSpPr>
          <p:cNvPr id="5" name="TextBox 4"/>
          <p:cNvSpPr txBox="1"/>
          <p:nvPr/>
        </p:nvSpPr>
        <p:spPr>
          <a:xfrm>
            <a:off x="1111249" y="6236038"/>
            <a:ext cx="1971675" cy="338554"/>
          </a:xfrm>
          <a:prstGeom prst="rect">
            <a:avLst/>
          </a:prstGeom>
          <a:noFill/>
        </p:spPr>
        <p:txBody>
          <a:bodyPr wrap="square" rtlCol="0">
            <a:spAutoFit/>
          </a:bodyPr>
          <a:lstStyle/>
          <a:p>
            <a:pPr algn="ctr"/>
            <a:r>
              <a:rPr lang="en-US" sz="1600" b="1" dirty="0"/>
              <a:t>Hinduism Plan</a:t>
            </a:r>
          </a:p>
        </p:txBody>
      </p:sp>
      <p:sp>
        <p:nvSpPr>
          <p:cNvPr id="6" name="TextBox 5"/>
          <p:cNvSpPr txBox="1"/>
          <p:nvPr/>
        </p:nvSpPr>
        <p:spPr>
          <a:xfrm>
            <a:off x="4886325" y="4371078"/>
            <a:ext cx="2428875" cy="338554"/>
          </a:xfrm>
          <a:prstGeom prst="rect">
            <a:avLst/>
          </a:prstGeom>
          <a:noFill/>
        </p:spPr>
        <p:txBody>
          <a:bodyPr wrap="square" rtlCol="0">
            <a:spAutoFit/>
          </a:bodyPr>
          <a:lstStyle/>
          <a:p>
            <a:pPr algn="ctr"/>
            <a:r>
              <a:rPr lang="en-US" sz="1600" b="1" dirty="0"/>
              <a:t>Catholics Purgatory Plan</a:t>
            </a:r>
          </a:p>
        </p:txBody>
      </p:sp>
      <p:sp>
        <p:nvSpPr>
          <p:cNvPr id="7" name="TextBox 6"/>
          <p:cNvSpPr txBox="1"/>
          <p:nvPr/>
        </p:nvSpPr>
        <p:spPr>
          <a:xfrm>
            <a:off x="9467850" y="2914989"/>
            <a:ext cx="1409700" cy="338554"/>
          </a:xfrm>
          <a:prstGeom prst="rect">
            <a:avLst/>
          </a:prstGeom>
          <a:noFill/>
        </p:spPr>
        <p:txBody>
          <a:bodyPr wrap="square" rtlCol="0">
            <a:spAutoFit/>
          </a:bodyPr>
          <a:lstStyle/>
          <a:p>
            <a:pPr algn="ctr"/>
            <a:r>
              <a:rPr lang="en-US" sz="1600" b="1" dirty="0"/>
              <a:t>Islam’s Plan</a:t>
            </a:r>
          </a:p>
        </p:txBody>
      </p:sp>
      <p:sp>
        <p:nvSpPr>
          <p:cNvPr id="8" name="TextBox 7"/>
          <p:cNvSpPr txBox="1"/>
          <p:nvPr/>
        </p:nvSpPr>
        <p:spPr>
          <a:xfrm>
            <a:off x="8365822" y="6242219"/>
            <a:ext cx="3343274" cy="338554"/>
          </a:xfrm>
          <a:prstGeom prst="rect">
            <a:avLst/>
          </a:prstGeom>
          <a:noFill/>
        </p:spPr>
        <p:txBody>
          <a:bodyPr wrap="square" rtlCol="0">
            <a:spAutoFit/>
          </a:bodyPr>
          <a:lstStyle/>
          <a:p>
            <a:pPr algn="ctr"/>
            <a:r>
              <a:rPr lang="en-US" sz="1600" b="1" dirty="0"/>
              <a:t>Seventh Day Adventist’s Plan</a:t>
            </a:r>
          </a:p>
        </p:txBody>
      </p:sp>
      <p:sp>
        <p:nvSpPr>
          <p:cNvPr id="9" name="TextBox 8"/>
          <p:cNvSpPr txBox="1"/>
          <p:nvPr/>
        </p:nvSpPr>
        <p:spPr>
          <a:xfrm>
            <a:off x="4200524" y="6536492"/>
            <a:ext cx="3762375" cy="338554"/>
          </a:xfrm>
          <a:prstGeom prst="rect">
            <a:avLst/>
          </a:prstGeom>
          <a:noFill/>
        </p:spPr>
        <p:txBody>
          <a:bodyPr wrap="square" rtlCol="0">
            <a:spAutoFit/>
          </a:bodyPr>
          <a:lstStyle/>
          <a:p>
            <a:pPr algn="ctr"/>
            <a:r>
              <a:rPr lang="en-US" sz="1600" b="1" dirty="0"/>
              <a:t>Most Everybody’s Religion Plan Today</a:t>
            </a:r>
          </a:p>
        </p:txBody>
      </p:sp>
    </p:spTree>
    <p:extLst>
      <p:ext uri="{BB962C8B-B14F-4D97-AF65-F5344CB8AC3E}">
        <p14:creationId xmlns:p14="http://schemas.microsoft.com/office/powerpoint/2010/main" val="3667039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30"/>
                                        </p:tgtEl>
                                        <p:attrNameLst>
                                          <p:attrName>style.visibility</p:attrName>
                                        </p:attrNameLst>
                                      </p:cBhvr>
                                      <p:to>
                                        <p:strVal val="visible"/>
                                      </p:to>
                                    </p:set>
                                    <p:animEffect transition="in" filter="fade">
                                      <p:cBhvr>
                                        <p:cTn id="14" dur="2000"/>
                                        <p:tgtEl>
                                          <p:spTgt spid="513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2000"/>
                                        <p:tgtEl>
                                          <p:spTgt spid="512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fade">
                                      <p:cBhvr>
                                        <p:cTn id="30" dur="2000"/>
                                        <p:tgtEl>
                                          <p:spTgt spid="512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28"/>
                                        </p:tgtEl>
                                        <p:attrNameLst>
                                          <p:attrName>style.visibility</p:attrName>
                                        </p:attrNameLst>
                                      </p:cBhvr>
                                      <p:to>
                                        <p:strVal val="visible"/>
                                      </p:to>
                                    </p:set>
                                    <p:animEffect transition="in" filter="fade">
                                      <p:cBhvr>
                                        <p:cTn id="38" dur="2000"/>
                                        <p:tgtEl>
                                          <p:spTgt spid="512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132"/>
                                        </p:tgtEl>
                                        <p:attrNameLst>
                                          <p:attrName>style.visibility</p:attrName>
                                        </p:attrNameLst>
                                      </p:cBhvr>
                                      <p:to>
                                        <p:strVal val="visible"/>
                                      </p:to>
                                    </p:set>
                                    <p:animEffect transition="in" filter="fade">
                                      <p:cBhvr>
                                        <p:cTn id="46" dur="2000"/>
                                        <p:tgtEl>
                                          <p:spTgt spid="513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134"/>
                                        </p:tgtEl>
                                        <p:attrNameLst>
                                          <p:attrName>style.visibility</p:attrName>
                                        </p:attrNameLst>
                                      </p:cBhvr>
                                      <p:to>
                                        <p:strVal val="visible"/>
                                      </p:to>
                                    </p:set>
                                    <p:animEffect transition="in" filter="fade">
                                      <p:cBhvr>
                                        <p:cTn id="54" dur="2000"/>
                                        <p:tgtEl>
                                          <p:spTgt spid="51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1028" name="Picture 4" descr="http://3.bp.blogspot.com/-ACngZdD5OPI/TtJihhWlIMI/AAAAAAAAEW8/Ox2J13Mxee8/s1600/libraryBookshel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2496" cy="52337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96" y="-1"/>
            <a:ext cx="6669505" cy="5233737"/>
          </a:xfrm>
          <a:prstGeom prst="rect">
            <a:avLst/>
          </a:prstGeom>
          <a:ln w="38100">
            <a:solidFill>
              <a:schemeClr val="tx1"/>
            </a:solidFill>
          </a:ln>
        </p:spPr>
      </p:pic>
      <p:sp>
        <p:nvSpPr>
          <p:cNvPr id="5" name="TextBox 4"/>
          <p:cNvSpPr txBox="1"/>
          <p:nvPr/>
        </p:nvSpPr>
        <p:spPr>
          <a:xfrm>
            <a:off x="0" y="5342021"/>
            <a:ext cx="5414211" cy="1569660"/>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Ever learning, and never able to come to the knowledge</a:t>
            </a:r>
          </a:p>
          <a:p>
            <a:pPr algn="ctr"/>
            <a:r>
              <a:rPr lang="en-US" sz="3200" b="1" i="1" dirty="0">
                <a:latin typeface="Times New Roman" panose="02020603050405020304" pitchFamily="18" charset="0"/>
                <a:cs typeface="Times New Roman" panose="02020603050405020304" pitchFamily="18" charset="0"/>
              </a:rPr>
              <a:t>of the truth.</a:t>
            </a:r>
          </a:p>
        </p:txBody>
      </p:sp>
      <p:sp>
        <p:nvSpPr>
          <p:cNvPr id="6" name="TextBox 5"/>
          <p:cNvSpPr txBox="1"/>
          <p:nvPr/>
        </p:nvSpPr>
        <p:spPr>
          <a:xfrm>
            <a:off x="6342648" y="5342021"/>
            <a:ext cx="5029200" cy="1446550"/>
          </a:xfrm>
          <a:prstGeom prst="rect">
            <a:avLst/>
          </a:prstGeom>
          <a:noFill/>
        </p:spPr>
        <p:txBody>
          <a:bodyPr wrap="square" rtlCol="0">
            <a:spAutoFit/>
          </a:bodyPr>
          <a:lstStyle/>
          <a:p>
            <a:pPr algn="ctr"/>
            <a:r>
              <a:rPr lang="en-US" sz="8800" b="1" dirty="0">
                <a:latin typeface="Old English Text MT" panose="03040902040508030806" pitchFamily="66" charset="0"/>
              </a:rPr>
              <a:t>The Truth</a:t>
            </a:r>
          </a:p>
        </p:txBody>
      </p:sp>
      <p:sp>
        <p:nvSpPr>
          <p:cNvPr id="7" name="TextBox 6"/>
          <p:cNvSpPr txBox="1"/>
          <p:nvPr/>
        </p:nvSpPr>
        <p:spPr>
          <a:xfrm>
            <a:off x="5895474" y="123825"/>
            <a:ext cx="6015789"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King James 1611 Bible</a:t>
            </a:r>
          </a:p>
        </p:txBody>
      </p:sp>
      <p:sp>
        <p:nvSpPr>
          <p:cNvPr id="8" name="Right Arrow 7"/>
          <p:cNvSpPr/>
          <p:nvPr/>
        </p:nvSpPr>
        <p:spPr>
          <a:xfrm rot="20880065">
            <a:off x="4823660" y="6232437"/>
            <a:ext cx="1181100" cy="4381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6600"/>
              </a:solidFill>
            </a:endParaRPr>
          </a:p>
        </p:txBody>
      </p:sp>
      <p:sp>
        <p:nvSpPr>
          <p:cNvPr id="3" name="TextBox 2"/>
          <p:cNvSpPr txBox="1"/>
          <p:nvPr/>
        </p:nvSpPr>
        <p:spPr>
          <a:xfrm>
            <a:off x="466725" y="561975"/>
            <a:ext cx="4562475" cy="2677656"/>
          </a:xfrm>
          <a:prstGeom prst="rect">
            <a:avLst/>
          </a:prstGeom>
          <a:noFill/>
        </p:spPr>
        <p:txBody>
          <a:bodyPr wrap="square" rtlCol="0">
            <a:spAutoFit/>
          </a:bodyPr>
          <a:lstStyle/>
          <a:p>
            <a:pPr algn="ctr"/>
            <a:r>
              <a:rPr lang="en-US" sz="2800" b="1" dirty="0">
                <a:solidFill>
                  <a:srgbClr val="FFFF00"/>
                </a:solidFill>
                <a:effectLst>
                  <a:outerShdw blurRad="38100" dist="38100" dir="2700000" algn="tl">
                    <a:srgbClr val="000000">
                      <a:alpha val="43137"/>
                    </a:srgbClr>
                  </a:outerShdw>
                </a:effectLst>
              </a:rPr>
              <a:t>Scholarship, Education, Degrees, Bible Institutes, Courses, Workshops, Retreats, Conventions – books, books, books, </a:t>
            </a:r>
          </a:p>
          <a:p>
            <a:pPr algn="ctr"/>
            <a:r>
              <a:rPr lang="en-US" sz="2800" b="1" dirty="0">
                <a:solidFill>
                  <a:srgbClr val="FFFF00"/>
                </a:solidFill>
                <a:effectLst>
                  <a:outerShdw blurRad="38100" dist="38100" dir="2700000" algn="tl">
                    <a:srgbClr val="000000">
                      <a:alpha val="43137"/>
                    </a:srgbClr>
                  </a:outerShdw>
                </a:effectLst>
              </a:rPr>
              <a:t>and more books…</a:t>
            </a:r>
          </a:p>
        </p:txBody>
      </p:sp>
      <p:sp>
        <p:nvSpPr>
          <p:cNvPr id="9" name="TextBox 8"/>
          <p:cNvSpPr txBox="1"/>
          <p:nvPr/>
        </p:nvSpPr>
        <p:spPr>
          <a:xfrm>
            <a:off x="133350" y="3695587"/>
            <a:ext cx="4791075" cy="1107996"/>
          </a:xfrm>
          <a:prstGeom prst="rect">
            <a:avLst/>
          </a:prstGeom>
          <a:noFill/>
        </p:spPr>
        <p:txBody>
          <a:bodyPr wrap="square" rtlCol="0">
            <a:spAutoFit/>
          </a:bodyPr>
          <a:lstStyle/>
          <a:p>
            <a:pPr algn="ctr"/>
            <a:r>
              <a:rPr lang="en-US" sz="6600" b="1" dirty="0">
                <a:latin typeface="Algerian" panose="04020705040A02060702" pitchFamily="82" charset="0"/>
              </a:rPr>
              <a:t>Religion</a:t>
            </a:r>
          </a:p>
        </p:txBody>
      </p:sp>
      <p:sp>
        <p:nvSpPr>
          <p:cNvPr id="10" name="TextBox 9"/>
          <p:cNvSpPr txBox="1"/>
          <p:nvPr/>
        </p:nvSpPr>
        <p:spPr>
          <a:xfrm>
            <a:off x="4267200" y="3705225"/>
            <a:ext cx="733425" cy="1107996"/>
          </a:xfrm>
          <a:prstGeom prst="rect">
            <a:avLst/>
          </a:prstGeom>
          <a:noFill/>
        </p:spPr>
        <p:txBody>
          <a:bodyPr wrap="square" rtlCol="0">
            <a:spAutoFit/>
          </a:bodyPr>
          <a:lstStyle/>
          <a:p>
            <a:pPr algn="ctr"/>
            <a:r>
              <a:rPr lang="en-US" sz="6600" dirty="0">
                <a:latin typeface="Algerian" panose="04020705040A02060702" pitchFamily="82" charset="0"/>
              </a:rPr>
              <a:t>S</a:t>
            </a:r>
          </a:p>
        </p:txBody>
      </p:sp>
    </p:spTree>
    <p:extLst>
      <p:ext uri="{BB962C8B-B14F-4D97-AF65-F5344CB8AC3E}">
        <p14:creationId xmlns:p14="http://schemas.microsoft.com/office/powerpoint/2010/main" val="998703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500"/>
                                        <p:tgtEl>
                                          <p:spTgt spid="3"/>
                                        </p:tgtEl>
                                      </p:cBhvr>
                                    </p:animEffect>
                                  </p:childTnLst>
                                </p:cTn>
                              </p:par>
                            </p:childTnLst>
                          </p:cTn>
                        </p:par>
                        <p:par>
                          <p:cTn id="8" fill="hold">
                            <p:stCondLst>
                              <p:cond delay="1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3500"/>
                            </p:stCondLst>
                            <p:childTnLst>
                              <p:par>
                                <p:cTn id="14" presetID="26"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80">
                                          <p:stCondLst>
                                            <p:cond delay="0"/>
                                          </p:stCondLst>
                                        </p:cTn>
                                        <p:tgtEl>
                                          <p:spTgt spid="10"/>
                                        </p:tgtEl>
                                      </p:cBhvr>
                                    </p:animEffect>
                                    <p:anim calcmode="lin" valueType="num">
                                      <p:cBhvr>
                                        <p:cTn id="1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2" dur="26">
                                          <p:stCondLst>
                                            <p:cond delay="650"/>
                                          </p:stCondLst>
                                        </p:cTn>
                                        <p:tgtEl>
                                          <p:spTgt spid="10"/>
                                        </p:tgtEl>
                                      </p:cBhvr>
                                      <p:to x="100000" y="60000"/>
                                    </p:animScale>
                                    <p:animScale>
                                      <p:cBhvr>
                                        <p:cTn id="23" dur="166" decel="50000">
                                          <p:stCondLst>
                                            <p:cond delay="676"/>
                                          </p:stCondLst>
                                        </p:cTn>
                                        <p:tgtEl>
                                          <p:spTgt spid="10"/>
                                        </p:tgtEl>
                                      </p:cBhvr>
                                      <p:to x="100000" y="100000"/>
                                    </p:animScale>
                                    <p:animScale>
                                      <p:cBhvr>
                                        <p:cTn id="24" dur="26">
                                          <p:stCondLst>
                                            <p:cond delay="1312"/>
                                          </p:stCondLst>
                                        </p:cTn>
                                        <p:tgtEl>
                                          <p:spTgt spid="10"/>
                                        </p:tgtEl>
                                      </p:cBhvr>
                                      <p:to x="100000" y="80000"/>
                                    </p:animScale>
                                    <p:animScale>
                                      <p:cBhvr>
                                        <p:cTn id="25" dur="166" decel="50000">
                                          <p:stCondLst>
                                            <p:cond delay="1338"/>
                                          </p:stCondLst>
                                        </p:cTn>
                                        <p:tgtEl>
                                          <p:spTgt spid="10"/>
                                        </p:tgtEl>
                                      </p:cBhvr>
                                      <p:to x="100000" y="100000"/>
                                    </p:animScale>
                                    <p:animScale>
                                      <p:cBhvr>
                                        <p:cTn id="26" dur="26">
                                          <p:stCondLst>
                                            <p:cond delay="1642"/>
                                          </p:stCondLst>
                                        </p:cTn>
                                        <p:tgtEl>
                                          <p:spTgt spid="10"/>
                                        </p:tgtEl>
                                      </p:cBhvr>
                                      <p:to x="100000" y="90000"/>
                                    </p:animScale>
                                    <p:animScale>
                                      <p:cBhvr>
                                        <p:cTn id="27" dur="166" decel="50000">
                                          <p:stCondLst>
                                            <p:cond delay="1668"/>
                                          </p:stCondLst>
                                        </p:cTn>
                                        <p:tgtEl>
                                          <p:spTgt spid="10"/>
                                        </p:tgtEl>
                                      </p:cBhvr>
                                      <p:to x="100000" y="100000"/>
                                    </p:animScale>
                                    <p:animScale>
                                      <p:cBhvr>
                                        <p:cTn id="28" dur="26">
                                          <p:stCondLst>
                                            <p:cond delay="1808"/>
                                          </p:stCondLst>
                                        </p:cTn>
                                        <p:tgtEl>
                                          <p:spTgt spid="10"/>
                                        </p:tgtEl>
                                      </p:cBhvr>
                                      <p:to x="100000" y="95000"/>
                                    </p:animScale>
                                    <p:animScale>
                                      <p:cBhvr>
                                        <p:cTn id="29" dur="166" decel="50000">
                                          <p:stCondLst>
                                            <p:cond delay="1834"/>
                                          </p:stCondLst>
                                        </p:cTn>
                                        <p:tgtEl>
                                          <p:spTgt spid="10"/>
                                        </p:tgtEl>
                                      </p:cBhvr>
                                      <p:to x="100000" y="100000"/>
                                    </p:animScale>
                                  </p:childTnLst>
                                </p:cTn>
                              </p:par>
                            </p:childTnLst>
                          </p:cTn>
                        </p:par>
                        <p:par>
                          <p:cTn id="30" fill="hold">
                            <p:stCondLst>
                              <p:cond delay="55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Effect transition="in" filter="fade">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750"/>
                                        <p:tgtEl>
                                          <p:spTgt spid="8"/>
                                        </p:tgtEl>
                                      </p:cBhvr>
                                    </p:animEffect>
                                  </p:childTnLst>
                                </p:cTn>
                              </p:par>
                            </p:childTnLst>
                          </p:cTn>
                        </p:par>
                        <p:par>
                          <p:cTn id="41" fill="hold">
                            <p:stCondLst>
                              <p:cond delay="750"/>
                            </p:stCondLst>
                            <p:childTnLst>
                              <p:par>
                                <p:cTn id="42" presetID="21"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8)">
                                      <p:cBhvr>
                                        <p:cTn id="44" dur="1500"/>
                                        <p:tgtEl>
                                          <p:spTgt spid="6"/>
                                        </p:tgtEl>
                                      </p:cBhvr>
                                    </p:animEffect>
                                  </p:childTnLst>
                                </p:cTn>
                              </p:par>
                            </p:childTnLst>
                          </p:cTn>
                        </p:par>
                        <p:par>
                          <p:cTn id="45" fill="hold">
                            <p:stCondLst>
                              <p:cond delay="2250"/>
                            </p:stCondLst>
                            <p:childTnLst>
                              <p:par>
                                <p:cTn id="46" presetID="42"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anim calcmode="lin" valueType="num">
                                      <p:cBhvr>
                                        <p:cTn id="49" dur="2000" fill="hold"/>
                                        <p:tgtEl>
                                          <p:spTgt spid="7"/>
                                        </p:tgtEl>
                                        <p:attrNameLst>
                                          <p:attrName>ppt_x</p:attrName>
                                        </p:attrNameLst>
                                      </p:cBhvr>
                                      <p:tavLst>
                                        <p:tav tm="0">
                                          <p:val>
                                            <p:strVal val="#ppt_x"/>
                                          </p:val>
                                        </p:tav>
                                        <p:tav tm="100000">
                                          <p:val>
                                            <p:strVal val="#ppt_x"/>
                                          </p:val>
                                        </p:tav>
                                      </p:tavLst>
                                    </p:anim>
                                    <p:anim calcmode="lin" valueType="num">
                                      <p:cBhvr>
                                        <p:cTn id="5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3"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858001"/>
          </a:xfrm>
          <a:prstGeom prst="rect">
            <a:avLst/>
          </a:prstGeom>
          <a:ln w="38100">
            <a:solidFill>
              <a:schemeClr val="tx1"/>
            </a:solidFill>
          </a:ln>
        </p:spPr>
      </p:pic>
      <p:sp>
        <p:nvSpPr>
          <p:cNvPr id="5" name="TextBox 4"/>
          <p:cNvSpPr txBox="1"/>
          <p:nvPr/>
        </p:nvSpPr>
        <p:spPr>
          <a:xfrm>
            <a:off x="852738" y="0"/>
            <a:ext cx="10924674" cy="1107996"/>
          </a:xfrm>
          <a:prstGeom prst="rect">
            <a:avLst/>
          </a:prstGeom>
          <a:noFill/>
        </p:spPr>
        <p:txBody>
          <a:bodyPr wrap="square" rtlCol="0">
            <a:spAutoFit/>
          </a:bodyPr>
          <a:lstStyle/>
          <a:p>
            <a:pPr algn="ctr"/>
            <a:r>
              <a:rPr lang="en-US" sz="6600" dirty="0">
                <a:solidFill>
                  <a:srgbClr val="FFFF00"/>
                </a:solidFill>
              </a:rPr>
              <a:t>Get one </a:t>
            </a:r>
            <a:r>
              <a:rPr lang="en-US" sz="6600" dirty="0">
                <a:solidFill>
                  <a:srgbClr val="FFFF00"/>
                </a:solidFill>
                <a:effectLst>
                  <a:outerShdw blurRad="38100" dist="38100" dir="2700000" algn="tl">
                    <a:srgbClr val="000000">
                      <a:alpha val="43137"/>
                    </a:srgbClr>
                  </a:outerShdw>
                </a:effectLst>
              </a:rPr>
              <a:t>while</a:t>
            </a:r>
            <a:r>
              <a:rPr lang="en-US" sz="6600" dirty="0">
                <a:solidFill>
                  <a:srgbClr val="FFFF00"/>
                </a:solidFill>
              </a:rPr>
              <a:t> you still can!</a:t>
            </a:r>
          </a:p>
        </p:txBody>
      </p:sp>
    </p:spTree>
    <p:extLst>
      <p:ext uri="{BB962C8B-B14F-4D97-AF65-F5344CB8AC3E}">
        <p14:creationId xmlns:p14="http://schemas.microsoft.com/office/powerpoint/2010/main" val="36649985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1" y="514419"/>
            <a:ext cx="99441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Behold, the days come, saith the Lord GOD, that I will send a famine in the land, not a famine of bread, nor a thirst for water...   </a:t>
            </a:r>
          </a:p>
        </p:txBody>
      </p:sp>
      <p:sp>
        <p:nvSpPr>
          <p:cNvPr id="12" name="TextBox 11"/>
          <p:cNvSpPr txBox="1"/>
          <p:nvPr/>
        </p:nvSpPr>
        <p:spPr>
          <a:xfrm>
            <a:off x="1000126" y="3367775"/>
            <a:ext cx="10172700" cy="954107"/>
          </a:xfrm>
          <a:prstGeom prst="rect">
            <a:avLst/>
          </a:prstGeom>
          <a:noFill/>
        </p:spPr>
        <p:txBody>
          <a:bodyPr wrap="square" rtlCol="0">
            <a:spAutoFit/>
          </a:bodyPr>
          <a:lstStyle/>
          <a:p>
            <a:pPr algn="just"/>
            <a:r>
              <a:rPr lang="en-US" sz="2800" b="1" i="1" dirty="0">
                <a:solidFill>
                  <a:srgbClr val="CC6600"/>
                </a:solidFill>
                <a:latin typeface="Times New Roman" panose="02020603050405020304" pitchFamily="18" charset="0"/>
                <a:cs typeface="Times New Roman" panose="02020603050405020304" pitchFamily="18" charset="0"/>
              </a:rPr>
              <a:t>And they shall wander from sea to sea, and from the north even to the east, they shall run to and fro to seek the word of the LORD, </a:t>
            </a:r>
          </a:p>
        </p:txBody>
      </p:sp>
      <p:sp>
        <p:nvSpPr>
          <p:cNvPr id="13" name="TextBox 12"/>
          <p:cNvSpPr txBox="1"/>
          <p:nvPr/>
        </p:nvSpPr>
        <p:spPr>
          <a:xfrm>
            <a:off x="4367463" y="6274311"/>
            <a:ext cx="3380874" cy="372979"/>
          </a:xfrm>
          <a:prstGeom prst="rect">
            <a:avLst/>
          </a:prstGeom>
          <a:noFill/>
        </p:spPr>
        <p:txBody>
          <a:bodyPr wrap="square" rtlCol="0">
            <a:spAutoFit/>
          </a:bodyPr>
          <a:lstStyle/>
          <a:p>
            <a:pPr algn="ctr"/>
            <a:r>
              <a:rPr lang="en-US" b="1" dirty="0">
                <a:hlinkClick r:id="rId2"/>
              </a:rPr>
              <a:t>www.scatteredchristians.org</a:t>
            </a:r>
            <a:endParaRPr lang="en-US" b="1" dirty="0"/>
          </a:p>
        </p:txBody>
      </p:sp>
      <p:sp>
        <p:nvSpPr>
          <p:cNvPr id="3" name="TextBox 2"/>
          <p:cNvSpPr txBox="1"/>
          <p:nvPr/>
        </p:nvSpPr>
        <p:spPr>
          <a:xfrm>
            <a:off x="209550" y="1935251"/>
            <a:ext cx="1174432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…but of hearing the words of the LORD</a:t>
            </a:r>
            <a:endParaRPr lang="en-US" sz="5400" dirty="0"/>
          </a:p>
        </p:txBody>
      </p:sp>
      <p:sp>
        <p:nvSpPr>
          <p:cNvPr id="4" name="TextBox 3"/>
          <p:cNvSpPr txBox="1"/>
          <p:nvPr/>
        </p:nvSpPr>
        <p:spPr>
          <a:xfrm>
            <a:off x="2543175" y="4581525"/>
            <a:ext cx="7115175" cy="923330"/>
          </a:xfrm>
          <a:prstGeom prst="rect">
            <a:avLst/>
          </a:prstGeom>
          <a:noFill/>
        </p:spPr>
        <p:txBody>
          <a:bodyPr wrap="square" rtlCol="0">
            <a:spAutoFit/>
          </a:bodyPr>
          <a:lstStyle/>
          <a:p>
            <a:pPr algn="ctr"/>
            <a:r>
              <a:rPr lang="en-US" sz="5400" b="1" i="1" dirty="0">
                <a:solidFill>
                  <a:srgbClr val="CC6600"/>
                </a:solidFill>
                <a:latin typeface="Times New Roman" panose="02020603050405020304" pitchFamily="18" charset="0"/>
                <a:cs typeface="Times New Roman" panose="02020603050405020304" pitchFamily="18" charset="0"/>
              </a:rPr>
              <a:t>…and shall not find it.</a:t>
            </a:r>
            <a:endParaRPr lang="en-US" sz="5400" dirty="0"/>
          </a:p>
        </p:txBody>
      </p:sp>
      <p:sp>
        <p:nvSpPr>
          <p:cNvPr id="5" name="TextBox 4"/>
          <p:cNvSpPr txBox="1"/>
          <p:nvPr/>
        </p:nvSpPr>
        <p:spPr>
          <a:xfrm>
            <a:off x="5591175" y="5762625"/>
            <a:ext cx="962025" cy="253916"/>
          </a:xfrm>
          <a:prstGeom prst="rect">
            <a:avLst/>
          </a:prstGeom>
          <a:noFill/>
        </p:spPr>
        <p:txBody>
          <a:bodyPr wrap="square" rtlCol="0">
            <a:spAutoFit/>
          </a:bodyPr>
          <a:lstStyle/>
          <a:p>
            <a:r>
              <a:rPr lang="en-US" sz="1050" b="1" dirty="0">
                <a:solidFill>
                  <a:srgbClr val="FF0000"/>
                </a:solidFill>
              </a:rPr>
              <a:t>Amos 8:11,12</a:t>
            </a:r>
          </a:p>
        </p:txBody>
      </p:sp>
    </p:spTree>
    <p:extLst>
      <p:ext uri="{BB962C8B-B14F-4D97-AF65-F5344CB8AC3E}">
        <p14:creationId xmlns:p14="http://schemas.microsoft.com/office/powerpoint/2010/main" val="372399537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0" fill="hold"/>
                                        <p:tgtEl>
                                          <p:spTgt spid="10"/>
                                        </p:tgtEl>
                                        <p:attrNameLst>
                                          <p:attrName>ppt_w</p:attrName>
                                        </p:attrNameLst>
                                      </p:cBhvr>
                                      <p:tavLst>
                                        <p:tav tm="0">
                                          <p:val>
                                            <p:fltVal val="0"/>
                                          </p:val>
                                        </p:tav>
                                        <p:tav tm="100000">
                                          <p:val>
                                            <p:strVal val="#ppt_w"/>
                                          </p:val>
                                        </p:tav>
                                      </p:tavLst>
                                    </p:anim>
                                    <p:anim calcmode="lin" valueType="num">
                                      <p:cBhvr>
                                        <p:cTn id="8" dur="2500" fill="hold"/>
                                        <p:tgtEl>
                                          <p:spTgt spid="10"/>
                                        </p:tgtEl>
                                        <p:attrNameLst>
                                          <p:attrName>ppt_h</p:attrName>
                                        </p:attrNameLst>
                                      </p:cBhvr>
                                      <p:tavLst>
                                        <p:tav tm="0">
                                          <p:val>
                                            <p:fltVal val="0"/>
                                          </p:val>
                                        </p:tav>
                                        <p:tav tm="100000">
                                          <p:val>
                                            <p:strVal val="#ppt_h"/>
                                          </p:val>
                                        </p:tav>
                                      </p:tavLst>
                                    </p:anim>
                                    <p:animEffect transition="in" filter="fade">
                                      <p:cBhvr>
                                        <p:cTn id="9" dur="2500"/>
                                        <p:tgtEl>
                                          <p:spTgt spid="10"/>
                                        </p:tgtEl>
                                      </p:cBhvr>
                                    </p:animEffect>
                                  </p:childTnLst>
                                </p:cTn>
                              </p:par>
                            </p:childTnLst>
                          </p:cTn>
                        </p:par>
                        <p:par>
                          <p:cTn id="10" fill="hold">
                            <p:stCondLst>
                              <p:cond delay="2500"/>
                            </p:stCondLst>
                            <p:childTnLst>
                              <p:par>
                                <p:cTn id="11" presetID="6" presetClass="entr" presetSubtype="3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par>
                          <p:cTn id="14" fill="hold">
                            <p:stCondLst>
                              <p:cond delay="4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2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750"/>
                                        <p:tgtEl>
                                          <p:spTgt spid="5">
                                            <p:txEl>
                                              <p:pRg st="0" end="0"/>
                                            </p:txEl>
                                          </p:spTgt>
                                        </p:tgtEl>
                                      </p:cBhvr>
                                    </p:animEffect>
                                  </p:childTnLst>
                                </p:cTn>
                              </p:par>
                            </p:childTnLst>
                          </p:cTn>
                        </p:par>
                        <p:par>
                          <p:cTn id="29" fill="hold">
                            <p:stCondLst>
                              <p:cond delay="275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9" y="2014347"/>
            <a:ext cx="10144125" cy="4839786"/>
          </a:xfrm>
          <a:prstGeom prst="rect">
            <a:avLst/>
          </a:prstGeom>
          <a:noFill/>
        </p:spPr>
        <p:txBody>
          <a:bodyPr wrap="square" rtlCol="0">
            <a:spAutoFit/>
          </a:bodyPr>
          <a:lstStyle/>
          <a:p>
            <a:pPr algn="ctr"/>
            <a:r>
              <a:rPr lang="en-US" sz="1600" dirty="0"/>
              <a:t>This is just a friendly reminder that this PowerPoint was designed by Mikel Paulson,</a:t>
            </a:r>
          </a:p>
          <a:p>
            <a:pPr algn="ctr"/>
            <a:r>
              <a:rPr lang="en-US" sz="1200" dirty="0"/>
              <a:t>June, 2016 – </a:t>
            </a:r>
            <a:r>
              <a:rPr lang="en-US" sz="1200" dirty="0">
                <a:hlinkClick r:id="rId2"/>
              </a:rPr>
              <a:t>www.scatteredchristians.org</a:t>
            </a:r>
            <a:endParaRPr lang="en-US" sz="1200" dirty="0"/>
          </a:p>
          <a:p>
            <a:endParaRPr lang="en-US" sz="1200" dirty="0"/>
          </a:p>
          <a:p>
            <a:endParaRPr lang="en-US" sz="1200" dirty="0"/>
          </a:p>
          <a:p>
            <a:endParaRPr lang="en-US" sz="1200" dirty="0"/>
          </a:p>
          <a:p>
            <a:pPr algn="ctr"/>
            <a:endParaRPr lang="en-US" sz="1200" dirty="0"/>
          </a:p>
          <a:p>
            <a:endParaRPr lang="en-US" sz="1200" dirty="0"/>
          </a:p>
          <a:p>
            <a:endParaRPr lang="en-US" sz="1200" dirty="0"/>
          </a:p>
          <a:p>
            <a:endParaRPr lang="en-US" sz="1200" dirty="0"/>
          </a:p>
          <a:p>
            <a:endParaRPr lang="en-US" sz="1200" dirty="0"/>
          </a:p>
          <a:p>
            <a:pPr algn="just"/>
            <a:r>
              <a:rPr lang="en-US" sz="1600" dirty="0"/>
              <a:t>This presentation is not copyrighted, of course, so if you can add more information, and there is a lot more that I am sure can be added to this, feel free to do so.  My only expectation and requirement is that you use ONLY a King James 1611 Bible.  Actually, that can’t be a big problem because if you tried to use any other modern bibles, you would find they wouldn’t work with this anyway, thus we see once again the importance of a rightly divided 1611 KJB ONLY.  </a:t>
            </a:r>
            <a:r>
              <a:rPr lang="en-US" sz="1600" dirty="0">
                <a:sym typeface="Wingdings" panose="05000000000000000000" pitchFamily="2" charset="2"/>
              </a:rPr>
              <a:t></a:t>
            </a:r>
          </a:p>
          <a:p>
            <a:endParaRPr lang="en-US" sz="1200" dirty="0">
              <a:sym typeface="Wingdings" panose="05000000000000000000" pitchFamily="2" charset="2"/>
            </a:endParaRPr>
          </a:p>
          <a:p>
            <a:pPr algn="ctr"/>
            <a:r>
              <a:rPr lang="en-US" sz="1050" dirty="0">
                <a:sym typeface="Wingdings" panose="05000000000000000000" pitchFamily="2" charset="2"/>
              </a:rPr>
              <a:t>If you do add more comments, scripture references, etc. for your own use – or to pass on to others,</a:t>
            </a:r>
          </a:p>
          <a:p>
            <a:pPr algn="ctr"/>
            <a:r>
              <a:rPr lang="en-US" sz="1050" dirty="0">
                <a:sym typeface="Wingdings" panose="05000000000000000000" pitchFamily="2" charset="2"/>
              </a:rPr>
              <a:t> please pass it on to me, as well.  I would be glad to update yours to the website</a:t>
            </a:r>
            <a:r>
              <a:rPr lang="en-US" sz="1200" dirty="0">
                <a:sym typeface="Wingdings" panose="05000000000000000000" pitchFamily="2" charset="2"/>
              </a:rPr>
              <a:t>.</a:t>
            </a:r>
          </a:p>
          <a:p>
            <a:pPr algn="ctr"/>
            <a:endParaRPr lang="en-US" sz="1200" dirty="0">
              <a:sym typeface="Wingdings" panose="05000000000000000000" pitchFamily="2" charset="2"/>
            </a:endParaRPr>
          </a:p>
          <a:p>
            <a:pPr algn="ctr"/>
            <a:r>
              <a:rPr lang="en-US" sz="1400" b="1" i="1" dirty="0">
                <a:solidFill>
                  <a:srgbClr val="CC6600"/>
                </a:solidFill>
                <a:sym typeface="Wingdings" panose="05000000000000000000" pitchFamily="2" charset="2"/>
              </a:rPr>
              <a:t>But watch thou in all things, endure afflictions,</a:t>
            </a:r>
          </a:p>
          <a:p>
            <a:pPr algn="ctr"/>
            <a:r>
              <a:rPr lang="en-US" sz="1400" b="1" i="1" dirty="0">
                <a:solidFill>
                  <a:srgbClr val="CC6600"/>
                </a:solidFill>
                <a:sym typeface="Wingdings" panose="05000000000000000000" pitchFamily="2" charset="2"/>
              </a:rPr>
              <a:t>do the work of an evangelist, make full proof of thy ministry</a:t>
            </a:r>
            <a:r>
              <a:rPr lang="en-US" sz="1400" dirty="0">
                <a:solidFill>
                  <a:srgbClr val="CC6600"/>
                </a:solidFill>
                <a:sym typeface="Wingdings" panose="05000000000000000000" pitchFamily="2" charset="2"/>
              </a:rPr>
              <a:t>.</a:t>
            </a:r>
          </a:p>
          <a:p>
            <a:pPr algn="ctr"/>
            <a:endParaRPr lang="en-US" sz="1200" dirty="0">
              <a:sym typeface="Wingdings" panose="05000000000000000000" pitchFamily="2" charset="2"/>
            </a:endParaRPr>
          </a:p>
          <a:p>
            <a:r>
              <a:rPr lang="en-US" sz="1200" dirty="0">
                <a:sym typeface="Wingdings" panose="05000000000000000000" pitchFamily="2" charset="2"/>
              </a:rPr>
              <a:t>One more thing:  everything stated within this presentation is supported by KJB Scripture.  If you want to know the specific verses used, then contact me, or look them up yourself.  They are in there, and they are taken from the correct books written TO us today – Paul’s!!</a:t>
            </a:r>
          </a:p>
          <a:p>
            <a:pPr algn="ctr"/>
            <a:r>
              <a:rPr lang="en-US" sz="1200" dirty="0">
                <a:sym typeface="Wingdings" panose="05000000000000000000" pitchFamily="2" charset="2"/>
              </a:rPr>
              <a:t>- KJB1611  ONLY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50" y="2598835"/>
            <a:ext cx="974130" cy="1298380"/>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11" y="147081"/>
            <a:ext cx="3109890" cy="1759836"/>
          </a:xfrm>
          <a:prstGeom prst="rect">
            <a:avLst/>
          </a:prstGeom>
          <a:ln w="57150">
            <a:solidFill>
              <a:srgbClr val="CC6600"/>
            </a:solidFill>
          </a:ln>
        </p:spPr>
      </p:pic>
    </p:spTree>
    <p:extLst>
      <p:ext uri="{BB962C8B-B14F-4D97-AF65-F5344CB8AC3E}">
        <p14:creationId xmlns:p14="http://schemas.microsoft.com/office/powerpoint/2010/main" val="370115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hestar.com/content/dam/thestar/opinion/commentary/2013/03/10/freedom_of_religion_and_freedom_of_speech_often_in_tension/paul_lachine_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1915775" y="6372225"/>
            <a:ext cx="276225" cy="485775"/>
          </a:xfrm>
          <a:prstGeom prst="rect">
            <a:avLst/>
          </a:prstGeom>
          <a:solidFill>
            <a:srgbClr val="FBFCCC">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20051" y="0"/>
            <a:ext cx="5067300" cy="1446550"/>
          </a:xfrm>
          <a:prstGeom prst="rect">
            <a:avLst/>
          </a:prstGeom>
          <a:noFill/>
        </p:spPr>
        <p:txBody>
          <a:bodyPr wrap="square" rtlCol="0">
            <a:spAutoFit/>
          </a:bodyPr>
          <a:lstStyle/>
          <a:p>
            <a:pPr algn="ctr"/>
            <a:r>
              <a:rPr lang="en-US" sz="8800" b="1" dirty="0">
                <a:latin typeface="Algerian" panose="04020705040A02060702" pitchFamily="82" charset="0"/>
              </a:rPr>
              <a:t>RELIGION</a:t>
            </a:r>
            <a:endParaRPr lang="en-US" b="1" dirty="0">
              <a:latin typeface="Algerian" panose="04020705040A02060702" pitchFamily="82" charset="0"/>
            </a:endParaRPr>
          </a:p>
        </p:txBody>
      </p:sp>
      <p:sp>
        <p:nvSpPr>
          <p:cNvPr id="4" name="TextBox 3"/>
          <p:cNvSpPr txBox="1"/>
          <p:nvPr/>
        </p:nvSpPr>
        <p:spPr>
          <a:xfrm>
            <a:off x="8114401" y="5507116"/>
            <a:ext cx="3496574" cy="1107996"/>
          </a:xfrm>
          <a:prstGeom prst="rect">
            <a:avLst/>
          </a:prstGeom>
          <a:noFill/>
        </p:spPr>
        <p:txBody>
          <a:bodyPr wrap="square" rtlCol="0">
            <a:spAutoFit/>
          </a:bodyPr>
          <a:lstStyle/>
          <a:p>
            <a:pPr algn="ctr"/>
            <a:r>
              <a:rPr lang="en-US" sz="6600" b="1" dirty="0">
                <a:latin typeface="Chiller" panose="04020404031007020602" pitchFamily="82" charset="0"/>
              </a:rPr>
              <a:t>What a Mess</a:t>
            </a:r>
          </a:p>
        </p:txBody>
      </p:sp>
      <p:sp>
        <p:nvSpPr>
          <p:cNvPr id="5" name="TextBox 4"/>
          <p:cNvSpPr txBox="1"/>
          <p:nvPr/>
        </p:nvSpPr>
        <p:spPr>
          <a:xfrm>
            <a:off x="5172075" y="0"/>
            <a:ext cx="600075" cy="1446550"/>
          </a:xfrm>
          <a:prstGeom prst="rect">
            <a:avLst/>
          </a:prstGeom>
          <a:noFill/>
        </p:spPr>
        <p:txBody>
          <a:bodyPr wrap="square" rtlCol="0">
            <a:spAutoFit/>
          </a:bodyPr>
          <a:lstStyle/>
          <a:p>
            <a:pPr algn="ctr"/>
            <a:r>
              <a:rPr lang="en-US" sz="8800" dirty="0">
                <a:latin typeface="Algerian" panose="04020705040A02060702" pitchFamily="82" charset="0"/>
              </a:rPr>
              <a:t>S</a:t>
            </a:r>
          </a:p>
        </p:txBody>
      </p:sp>
    </p:spTree>
    <p:extLst>
      <p:ext uri="{BB962C8B-B14F-4D97-AF65-F5344CB8AC3E}">
        <p14:creationId xmlns:p14="http://schemas.microsoft.com/office/powerpoint/2010/main" val="83519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par>
                          <p:cTn id="8" fill="hold">
                            <p:stCondLst>
                              <p:cond delay="1500"/>
                            </p:stCondLst>
                            <p:childTnLst>
                              <p:par>
                                <p:cTn id="9" presetID="2" presetClass="entr" presetSubtype="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4192" y="1259456"/>
            <a:ext cx="6797973" cy="769441"/>
          </a:xfrm>
          <a:prstGeom prst="rect">
            <a:avLst/>
          </a:prstGeom>
          <a:noFill/>
        </p:spPr>
        <p:txBody>
          <a:bodyPr wrap="square" rtlCol="0">
            <a:spAutoFit/>
          </a:bodyPr>
          <a:lstStyle/>
          <a:p>
            <a:pPr algn="ctr"/>
            <a:r>
              <a:rPr lang="en-US" sz="4400" dirty="0">
                <a:latin typeface="Britannic Bold" panose="020B0903060703020204" pitchFamily="34" charset="0"/>
              </a:rPr>
              <a:t>Religion is Never the Truth</a:t>
            </a:r>
          </a:p>
        </p:txBody>
      </p:sp>
      <p:sp>
        <p:nvSpPr>
          <p:cNvPr id="4" name="TextBox 3"/>
          <p:cNvSpPr txBox="1"/>
          <p:nvPr/>
        </p:nvSpPr>
        <p:spPr>
          <a:xfrm>
            <a:off x="2374793" y="4638135"/>
            <a:ext cx="7398948" cy="769441"/>
          </a:xfrm>
          <a:prstGeom prst="rect">
            <a:avLst/>
          </a:prstGeom>
          <a:noFill/>
        </p:spPr>
        <p:txBody>
          <a:bodyPr wrap="square" rtlCol="0">
            <a:spAutoFit/>
          </a:bodyPr>
          <a:lstStyle/>
          <a:p>
            <a:pPr algn="ctr"/>
            <a:r>
              <a:rPr lang="en-US" sz="4400" dirty="0">
                <a:latin typeface="Britannic Bold" panose="020B0903060703020204" pitchFamily="34" charset="0"/>
              </a:rPr>
              <a:t>The Truth is Never a Religion</a:t>
            </a:r>
          </a:p>
        </p:txBody>
      </p:sp>
    </p:spTree>
    <p:extLst>
      <p:ext uri="{BB962C8B-B14F-4D97-AF65-F5344CB8AC3E}">
        <p14:creationId xmlns:p14="http://schemas.microsoft.com/office/powerpoint/2010/main" val="2909291172"/>
      </p:ext>
    </p:extLst>
  </p:cSld>
  <p:clrMapOvr>
    <a:masterClrMapping/>
  </p:clrMapOvr>
  <mc:AlternateContent xmlns:mc="http://schemas.openxmlformats.org/markup-compatibility/2006" xmlns:p14="http://schemas.microsoft.com/office/powerpoint/2010/main">
    <mc:Choice Requires="p14">
      <p:transition spd="slow" p14:dur="30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825" y="3320534"/>
            <a:ext cx="5848350" cy="338554"/>
          </a:xfrm>
          <a:prstGeom prst="rect">
            <a:avLst/>
          </a:prstGeom>
          <a:noFill/>
        </p:spPr>
        <p:txBody>
          <a:bodyPr wrap="square" rtlCol="0">
            <a:spAutoFit/>
          </a:bodyPr>
          <a:lstStyle/>
          <a:p>
            <a:pPr algn="ctr"/>
            <a:r>
              <a:rPr lang="en-US" sz="1600" b="1" i="1" dirty="0">
                <a:solidFill>
                  <a:srgbClr val="CC6600"/>
                </a:solidFill>
              </a:rPr>
              <a:t>The grace of our Lord Jesus Christ be with your spirit.  Amen</a:t>
            </a:r>
          </a:p>
        </p:txBody>
      </p:sp>
    </p:spTree>
    <p:extLst>
      <p:ext uri="{BB962C8B-B14F-4D97-AF65-F5344CB8AC3E}">
        <p14:creationId xmlns:p14="http://schemas.microsoft.com/office/powerpoint/2010/main" val="32946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cartoonmovement.com/depot/cartoons/2012/12/25/freedom_in_the_middle__saad_murtadh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8" y="0"/>
            <a:ext cx="12077702" cy="685800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0372725" y="0"/>
            <a:ext cx="1819275"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68100" y="0"/>
            <a:ext cx="723900" cy="6972300"/>
          </a:xfrm>
          <a:prstGeom prst="rect">
            <a:avLst/>
          </a:prstGeom>
        </p:spPr>
        <p:txBody>
          <a:bodyPr wrap="square">
            <a:spAutoFit/>
          </a:bodyPr>
          <a:lstStyle/>
          <a:p>
            <a:pPr algn="ctr"/>
            <a:r>
              <a:rPr lang="en-US" sz="5400" b="1" dirty="0">
                <a:latin typeface="Algerian" panose="04020705040A02060702" pitchFamily="82" charset="0"/>
              </a:rPr>
              <a:t>RELIGION</a:t>
            </a:r>
            <a:endParaRPr lang="en-US" sz="6000" b="1" dirty="0">
              <a:latin typeface="Algerian" panose="04020705040A02060702" pitchFamily="82" charset="0"/>
            </a:endParaRPr>
          </a:p>
        </p:txBody>
      </p:sp>
      <p:sp>
        <p:nvSpPr>
          <p:cNvPr id="7" name="Rectangle 6"/>
          <p:cNvSpPr/>
          <p:nvPr/>
        </p:nvSpPr>
        <p:spPr>
          <a:xfrm>
            <a:off x="0" y="0"/>
            <a:ext cx="723900" cy="6972300"/>
          </a:xfrm>
          <a:prstGeom prst="rect">
            <a:avLst/>
          </a:prstGeom>
        </p:spPr>
        <p:txBody>
          <a:bodyPr wrap="square">
            <a:spAutoFit/>
          </a:bodyPr>
          <a:lstStyle/>
          <a:p>
            <a:pPr algn="ctr"/>
            <a:r>
              <a:rPr lang="en-US" sz="5400" b="1" dirty="0">
                <a:latin typeface="Algerian" panose="04020705040A02060702" pitchFamily="82" charset="0"/>
              </a:rPr>
              <a:t>RELIGION</a:t>
            </a:r>
            <a:endParaRPr lang="en-US" sz="6000" b="1" dirty="0">
              <a:latin typeface="Algerian" panose="04020705040A02060702" pitchFamily="82" charset="0"/>
            </a:endParaRPr>
          </a:p>
        </p:txBody>
      </p:sp>
    </p:spTree>
    <p:extLst>
      <p:ext uri="{BB962C8B-B14F-4D97-AF65-F5344CB8AC3E}">
        <p14:creationId xmlns:p14="http://schemas.microsoft.com/office/powerpoint/2010/main" val="18190431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ve A Little Faith: The Role of Religion and History in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7359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appiness-after-midlife.com/images/Relig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577" y="0"/>
            <a:ext cx="4100422" cy="34515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ollege.wfu.edu/religion/wp-content/uploads/religious_diversity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491" y="0"/>
            <a:ext cx="3831086" cy="34515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humbs.dreamstime.com/z/world-religion-symbols-8129331.jpg"/>
          <p:cNvPicPr>
            <a:picLocks noChangeAspect="1" noChangeArrowheads="1"/>
          </p:cNvPicPr>
          <p:nvPr/>
        </p:nvPicPr>
        <p:blipFill rotWithShape="1">
          <a:blip r:embed="rId5">
            <a:extLst>
              <a:ext uri="{28A0092B-C50C-407E-A947-70E740481C1C}">
                <a14:useLocalDpi xmlns:a14="http://schemas.microsoft.com/office/drawing/2010/main" val="0"/>
              </a:ext>
            </a:extLst>
          </a:blip>
          <a:srcRect b="6607"/>
          <a:stretch/>
        </p:blipFill>
        <p:spPr bwMode="auto">
          <a:xfrm>
            <a:off x="60385" y="3429000"/>
            <a:ext cx="4313207" cy="32823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6. DISCOVER WHY SO MANY RELIGIONS IF GOD IS ONE : The Most ..."/>
          <p:cNvPicPr>
            <a:picLocks noChangeAspect="1" noChangeArrowheads="1"/>
          </p:cNvPicPr>
          <p:nvPr/>
        </p:nvPicPr>
        <p:blipFill rotWithShape="1">
          <a:blip r:embed="rId6">
            <a:extLst>
              <a:ext uri="{28A0092B-C50C-407E-A947-70E740481C1C}">
                <a14:useLocalDpi xmlns:a14="http://schemas.microsoft.com/office/drawing/2010/main" val="0"/>
              </a:ext>
            </a:extLst>
          </a:blip>
          <a:srcRect b="26228"/>
          <a:stretch/>
        </p:blipFill>
        <p:spPr bwMode="auto">
          <a:xfrm>
            <a:off x="4631392" y="3451524"/>
            <a:ext cx="2929216" cy="19214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earch shows that Americans are religious, increasing in diversity ..."/>
          <p:cNvPicPr>
            <a:picLocks noChangeAspect="1" noChangeArrowheads="1"/>
          </p:cNvPicPr>
          <p:nvPr/>
        </p:nvPicPr>
        <p:blipFill rotWithShape="1">
          <a:blip r:embed="rId7">
            <a:extLst>
              <a:ext uri="{28A0092B-C50C-407E-A947-70E740481C1C}">
                <a14:useLocalDpi xmlns:a14="http://schemas.microsoft.com/office/drawing/2010/main" val="0"/>
              </a:ext>
            </a:extLst>
          </a:blip>
          <a:srcRect l="3742" t="10198" r="3610" b="14123"/>
          <a:stretch/>
        </p:blipFill>
        <p:spPr bwMode="auto">
          <a:xfrm>
            <a:off x="7952763" y="3467100"/>
            <a:ext cx="4239236"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 confused one of them said that i m just so confused their faces a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8015" y="5419615"/>
            <a:ext cx="2155970" cy="144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8311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2000"/>
                                        <p:tgtEl>
                                          <p:spTgt spid="1026"/>
                                        </p:tgtEl>
                                      </p:cBhvr>
                                    </p:animEffect>
                                  </p:childTnLst>
                                </p:cTn>
                              </p:par>
                            </p:childTnLst>
                          </p:cTn>
                        </p:par>
                        <p:par>
                          <p:cTn id="8" fill="hold">
                            <p:stCondLst>
                              <p:cond delay="2000"/>
                            </p:stCondLst>
                            <p:childTnLst>
                              <p:par>
                                <p:cTn id="9" presetID="53" presetClass="entr" presetSubtype="528"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fltVal val="0.5"/>
                                          </p:val>
                                        </p:tav>
                                        <p:tav tm="100000">
                                          <p:val>
                                            <p:strVal val="#ppt_x"/>
                                          </p:val>
                                        </p:tav>
                                      </p:tavLst>
                                    </p:anim>
                                    <p:anim calcmode="lin" valueType="num">
                                      <p:cBhvr>
                                        <p:cTn id="15" dur="1000" fill="hold"/>
                                        <p:tgtEl>
                                          <p:spTgt spid="205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cBhvr>
                                        <p:cTn id="18" dur="1000" fill="hold"/>
                                        <p:tgtEl>
                                          <p:spTgt spid="2054"/>
                                        </p:tgtEl>
                                        <p:attrNameLst>
                                          <p:attrName>ppt_w</p:attrName>
                                        </p:attrNameLst>
                                      </p:cBhvr>
                                      <p:tavLst>
                                        <p:tav tm="0">
                                          <p:val>
                                            <p:fltVal val="0"/>
                                          </p:val>
                                        </p:tav>
                                        <p:tav tm="100000">
                                          <p:val>
                                            <p:strVal val="#ppt_w"/>
                                          </p:val>
                                        </p:tav>
                                      </p:tavLst>
                                    </p:anim>
                                    <p:anim calcmode="lin" valueType="num">
                                      <p:cBhvr>
                                        <p:cTn id="19" dur="1000" fill="hold"/>
                                        <p:tgtEl>
                                          <p:spTgt spid="2054"/>
                                        </p:tgtEl>
                                        <p:attrNameLst>
                                          <p:attrName>ppt_h</p:attrName>
                                        </p:attrNameLst>
                                      </p:cBhvr>
                                      <p:tavLst>
                                        <p:tav tm="0">
                                          <p:val>
                                            <p:fltVal val="0"/>
                                          </p:val>
                                        </p:tav>
                                        <p:tav tm="100000">
                                          <p:val>
                                            <p:strVal val="#ppt_h"/>
                                          </p:val>
                                        </p:tav>
                                      </p:tavLst>
                                    </p:anim>
                                    <p:animEffect transition="in" filter="fade">
                                      <p:cBhvr>
                                        <p:cTn id="20" dur="1000"/>
                                        <p:tgtEl>
                                          <p:spTgt spid="2054"/>
                                        </p:tgtEl>
                                      </p:cBhvr>
                                    </p:animEffect>
                                    <p:anim calcmode="lin" valueType="num">
                                      <p:cBhvr>
                                        <p:cTn id="21" dur="1000" fill="hold"/>
                                        <p:tgtEl>
                                          <p:spTgt spid="2054"/>
                                        </p:tgtEl>
                                        <p:attrNameLst>
                                          <p:attrName>ppt_x</p:attrName>
                                        </p:attrNameLst>
                                      </p:cBhvr>
                                      <p:tavLst>
                                        <p:tav tm="0">
                                          <p:val>
                                            <p:fltVal val="0.5"/>
                                          </p:val>
                                        </p:tav>
                                        <p:tav tm="100000">
                                          <p:val>
                                            <p:strVal val="#ppt_x"/>
                                          </p:val>
                                        </p:tav>
                                      </p:tavLst>
                                    </p:anim>
                                    <p:anim calcmode="lin" valueType="num">
                                      <p:cBhvr>
                                        <p:cTn id="22" dur="1000" fill="hold"/>
                                        <p:tgtEl>
                                          <p:spTgt spid="2054"/>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1000" fill="hold"/>
                                        <p:tgtEl>
                                          <p:spTgt spid="2052"/>
                                        </p:tgtEl>
                                        <p:attrNameLst>
                                          <p:attrName>ppt_w</p:attrName>
                                        </p:attrNameLst>
                                      </p:cBhvr>
                                      <p:tavLst>
                                        <p:tav tm="0">
                                          <p:val>
                                            <p:fltVal val="0"/>
                                          </p:val>
                                        </p:tav>
                                        <p:tav tm="100000">
                                          <p:val>
                                            <p:strVal val="#ppt_w"/>
                                          </p:val>
                                        </p:tav>
                                      </p:tavLst>
                                    </p:anim>
                                    <p:anim calcmode="lin" valueType="num">
                                      <p:cBhvr>
                                        <p:cTn id="26" dur="1000" fill="hold"/>
                                        <p:tgtEl>
                                          <p:spTgt spid="2052"/>
                                        </p:tgtEl>
                                        <p:attrNameLst>
                                          <p:attrName>ppt_h</p:attrName>
                                        </p:attrNameLst>
                                      </p:cBhvr>
                                      <p:tavLst>
                                        <p:tav tm="0">
                                          <p:val>
                                            <p:fltVal val="0"/>
                                          </p:val>
                                        </p:tav>
                                        <p:tav tm="100000">
                                          <p:val>
                                            <p:strVal val="#ppt_h"/>
                                          </p:val>
                                        </p:tav>
                                      </p:tavLst>
                                    </p:anim>
                                    <p:animEffect transition="in" filter="fade">
                                      <p:cBhvr>
                                        <p:cTn id="27" dur="1000"/>
                                        <p:tgtEl>
                                          <p:spTgt spid="2052"/>
                                        </p:tgtEl>
                                      </p:cBhvr>
                                    </p:animEffect>
                                    <p:anim calcmode="lin" valueType="num">
                                      <p:cBhvr>
                                        <p:cTn id="28" dur="1000" fill="hold"/>
                                        <p:tgtEl>
                                          <p:spTgt spid="2052"/>
                                        </p:tgtEl>
                                        <p:attrNameLst>
                                          <p:attrName>ppt_x</p:attrName>
                                        </p:attrNameLst>
                                      </p:cBhvr>
                                      <p:tavLst>
                                        <p:tav tm="0">
                                          <p:val>
                                            <p:fltVal val="0.5"/>
                                          </p:val>
                                        </p:tav>
                                        <p:tav tm="100000">
                                          <p:val>
                                            <p:strVal val="#ppt_x"/>
                                          </p:val>
                                        </p:tav>
                                      </p:tavLst>
                                    </p:anim>
                                    <p:anim calcmode="lin" valueType="num">
                                      <p:cBhvr>
                                        <p:cTn id="29" dur="1000" fill="hold"/>
                                        <p:tgtEl>
                                          <p:spTgt spid="2052"/>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034"/>
                                        </p:tgtEl>
                                        <p:attrNameLst>
                                          <p:attrName>style.visibility</p:attrName>
                                        </p:attrNameLst>
                                      </p:cBhvr>
                                      <p:to>
                                        <p:strVal val="visible"/>
                                      </p:to>
                                    </p:set>
                                    <p:anim calcmode="lin" valueType="num">
                                      <p:cBhvr>
                                        <p:cTn id="32" dur="1000" fill="hold"/>
                                        <p:tgtEl>
                                          <p:spTgt spid="1034"/>
                                        </p:tgtEl>
                                        <p:attrNameLst>
                                          <p:attrName>ppt_w</p:attrName>
                                        </p:attrNameLst>
                                      </p:cBhvr>
                                      <p:tavLst>
                                        <p:tav tm="0">
                                          <p:val>
                                            <p:fltVal val="0"/>
                                          </p:val>
                                        </p:tav>
                                        <p:tav tm="100000">
                                          <p:val>
                                            <p:strVal val="#ppt_w"/>
                                          </p:val>
                                        </p:tav>
                                      </p:tavLst>
                                    </p:anim>
                                    <p:anim calcmode="lin" valueType="num">
                                      <p:cBhvr>
                                        <p:cTn id="33" dur="1000" fill="hold"/>
                                        <p:tgtEl>
                                          <p:spTgt spid="1034"/>
                                        </p:tgtEl>
                                        <p:attrNameLst>
                                          <p:attrName>ppt_h</p:attrName>
                                        </p:attrNameLst>
                                      </p:cBhvr>
                                      <p:tavLst>
                                        <p:tav tm="0">
                                          <p:val>
                                            <p:fltVal val="0"/>
                                          </p:val>
                                        </p:tav>
                                        <p:tav tm="100000">
                                          <p:val>
                                            <p:strVal val="#ppt_h"/>
                                          </p:val>
                                        </p:tav>
                                      </p:tavLst>
                                    </p:anim>
                                    <p:animEffect transition="in" filter="fade">
                                      <p:cBhvr>
                                        <p:cTn id="34" dur="1000"/>
                                        <p:tgtEl>
                                          <p:spTgt spid="1034"/>
                                        </p:tgtEl>
                                      </p:cBhvr>
                                    </p:animEffect>
                                    <p:anim calcmode="lin" valueType="num">
                                      <p:cBhvr>
                                        <p:cTn id="35" dur="1000" fill="hold"/>
                                        <p:tgtEl>
                                          <p:spTgt spid="1034"/>
                                        </p:tgtEl>
                                        <p:attrNameLst>
                                          <p:attrName>ppt_x</p:attrName>
                                        </p:attrNameLst>
                                      </p:cBhvr>
                                      <p:tavLst>
                                        <p:tav tm="0">
                                          <p:val>
                                            <p:fltVal val="0.5"/>
                                          </p:val>
                                        </p:tav>
                                        <p:tav tm="100000">
                                          <p:val>
                                            <p:strVal val="#ppt_x"/>
                                          </p:val>
                                        </p:tav>
                                      </p:tavLst>
                                    </p:anim>
                                    <p:anim calcmode="lin" valueType="num">
                                      <p:cBhvr>
                                        <p:cTn id="36" dur="1000" fill="hold"/>
                                        <p:tgtEl>
                                          <p:spTgt spid="1034"/>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56"/>
                                        </p:tgtEl>
                                        <p:attrNameLst>
                                          <p:attrName>style.visibility</p:attrName>
                                        </p:attrNameLst>
                                      </p:cBhvr>
                                      <p:to>
                                        <p:strVal val="visible"/>
                                      </p:to>
                                    </p:set>
                                    <p:anim calcmode="lin" valueType="num">
                                      <p:cBhvr>
                                        <p:cTn id="39" dur="1000" fill="hold"/>
                                        <p:tgtEl>
                                          <p:spTgt spid="2056"/>
                                        </p:tgtEl>
                                        <p:attrNameLst>
                                          <p:attrName>ppt_w</p:attrName>
                                        </p:attrNameLst>
                                      </p:cBhvr>
                                      <p:tavLst>
                                        <p:tav tm="0">
                                          <p:val>
                                            <p:fltVal val="0"/>
                                          </p:val>
                                        </p:tav>
                                        <p:tav tm="100000">
                                          <p:val>
                                            <p:strVal val="#ppt_w"/>
                                          </p:val>
                                        </p:tav>
                                      </p:tavLst>
                                    </p:anim>
                                    <p:anim calcmode="lin" valueType="num">
                                      <p:cBhvr>
                                        <p:cTn id="40" dur="1000" fill="hold"/>
                                        <p:tgtEl>
                                          <p:spTgt spid="2056"/>
                                        </p:tgtEl>
                                        <p:attrNameLst>
                                          <p:attrName>ppt_h</p:attrName>
                                        </p:attrNameLst>
                                      </p:cBhvr>
                                      <p:tavLst>
                                        <p:tav tm="0">
                                          <p:val>
                                            <p:fltVal val="0"/>
                                          </p:val>
                                        </p:tav>
                                        <p:tav tm="100000">
                                          <p:val>
                                            <p:strVal val="#ppt_h"/>
                                          </p:val>
                                        </p:tav>
                                      </p:tavLst>
                                    </p:anim>
                                    <p:animEffect transition="in" filter="fade">
                                      <p:cBhvr>
                                        <p:cTn id="41" dur="1000"/>
                                        <p:tgtEl>
                                          <p:spTgt spid="2056"/>
                                        </p:tgtEl>
                                      </p:cBhvr>
                                    </p:animEffect>
                                    <p:anim calcmode="lin" valueType="num">
                                      <p:cBhvr>
                                        <p:cTn id="42" dur="1000" fill="hold"/>
                                        <p:tgtEl>
                                          <p:spTgt spid="2056"/>
                                        </p:tgtEl>
                                        <p:attrNameLst>
                                          <p:attrName>ppt_x</p:attrName>
                                        </p:attrNameLst>
                                      </p:cBhvr>
                                      <p:tavLst>
                                        <p:tav tm="0">
                                          <p:val>
                                            <p:fltVal val="0.5"/>
                                          </p:val>
                                        </p:tav>
                                        <p:tav tm="100000">
                                          <p:val>
                                            <p:strVal val="#ppt_x"/>
                                          </p:val>
                                        </p:tav>
                                      </p:tavLst>
                                    </p:anim>
                                    <p:anim calcmode="lin" valueType="num">
                                      <p:cBhvr>
                                        <p:cTn id="43" dur="1000" fill="hold"/>
                                        <p:tgtEl>
                                          <p:spTgt spid="205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1036"/>
                                        </p:tgtEl>
                                        <p:attrNameLst>
                                          <p:attrName>style.visibility</p:attrName>
                                        </p:attrNameLst>
                                      </p:cBhvr>
                                      <p:to>
                                        <p:strVal val="visible"/>
                                      </p:to>
                                    </p:set>
                                    <p:animEffect transition="in" filter="fade">
                                      <p:cBhvr>
                                        <p:cTn id="47" dur="2000"/>
                                        <p:tgtEl>
                                          <p:spTgt spid="1036"/>
                                        </p:tgtEl>
                                      </p:cBhvr>
                                    </p:animEffect>
                                  </p:childTnLst>
                                </p:cTn>
                              </p:par>
                              <p:par>
                                <p:cTn id="48" presetID="32" presetClass="emph" presetSubtype="0" fill="hold" nodeType="withEffect">
                                  <p:stCondLst>
                                    <p:cond delay="0"/>
                                  </p:stCondLst>
                                  <p:childTnLst>
                                    <p:animRot by="120000">
                                      <p:cBhvr>
                                        <p:cTn id="49" dur="200" fill="hold">
                                          <p:stCondLst>
                                            <p:cond delay="0"/>
                                          </p:stCondLst>
                                        </p:cTn>
                                        <p:tgtEl>
                                          <p:spTgt spid="1036"/>
                                        </p:tgtEl>
                                        <p:attrNameLst>
                                          <p:attrName>r</p:attrName>
                                        </p:attrNameLst>
                                      </p:cBhvr>
                                    </p:animRot>
                                    <p:animRot by="-240000">
                                      <p:cBhvr>
                                        <p:cTn id="50" dur="400" fill="hold">
                                          <p:stCondLst>
                                            <p:cond delay="400"/>
                                          </p:stCondLst>
                                        </p:cTn>
                                        <p:tgtEl>
                                          <p:spTgt spid="1036"/>
                                        </p:tgtEl>
                                        <p:attrNameLst>
                                          <p:attrName>r</p:attrName>
                                        </p:attrNameLst>
                                      </p:cBhvr>
                                    </p:animRot>
                                    <p:animRot by="240000">
                                      <p:cBhvr>
                                        <p:cTn id="51" dur="400" fill="hold">
                                          <p:stCondLst>
                                            <p:cond delay="800"/>
                                          </p:stCondLst>
                                        </p:cTn>
                                        <p:tgtEl>
                                          <p:spTgt spid="1036"/>
                                        </p:tgtEl>
                                        <p:attrNameLst>
                                          <p:attrName>r</p:attrName>
                                        </p:attrNameLst>
                                      </p:cBhvr>
                                    </p:animRot>
                                    <p:animRot by="-240000">
                                      <p:cBhvr>
                                        <p:cTn id="52" dur="400" fill="hold">
                                          <p:stCondLst>
                                            <p:cond delay="1200"/>
                                          </p:stCondLst>
                                        </p:cTn>
                                        <p:tgtEl>
                                          <p:spTgt spid="1036"/>
                                        </p:tgtEl>
                                        <p:attrNameLst>
                                          <p:attrName>r</p:attrName>
                                        </p:attrNameLst>
                                      </p:cBhvr>
                                    </p:animRot>
                                    <p:animRot by="120000">
                                      <p:cBhvr>
                                        <p:cTn id="53" dur="400" fill="hold">
                                          <p:stCondLst>
                                            <p:cond delay="1600"/>
                                          </p:stCondLst>
                                        </p:cTn>
                                        <p:tgtEl>
                                          <p:spTgt spid="10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9b30fAn2fXg/UE0-IUNgQuI/AAAAAAAAACA/NNYUJ2D04Bo/s1600/Church-christian-world-denominations.jpg"/>
          <p:cNvPicPr>
            <a:picLocks noChangeAspect="1" noChangeArrowheads="1"/>
          </p:cNvPicPr>
          <p:nvPr/>
        </p:nvPicPr>
        <p:blipFill rotWithShape="1">
          <a:blip r:embed="rId2">
            <a:extLst>
              <a:ext uri="{28A0092B-C50C-407E-A947-70E740481C1C}">
                <a14:useLocalDpi xmlns:a14="http://schemas.microsoft.com/office/drawing/2010/main" val="0"/>
              </a:ext>
            </a:extLst>
          </a:blip>
          <a:srcRect r="4178" b="3670"/>
          <a:stretch/>
        </p:blipFill>
        <p:spPr bwMode="auto">
          <a:xfrm>
            <a:off x="4605555" y="2290194"/>
            <a:ext cx="7586445" cy="22314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openbible.info/blog/2010-06-churches-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554" y="4521665"/>
            <a:ext cx="7586445" cy="23363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a.openbible.info/blog/2010-06-churches-no-denominations-b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503" y="1"/>
            <a:ext cx="7331978" cy="22901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liturgy.co.nz/blog/wp-content/uploads/2008/11/denominations.jpg"/>
          <p:cNvPicPr>
            <a:picLocks noChangeAspect="1" noChangeArrowheads="1"/>
          </p:cNvPicPr>
          <p:nvPr/>
        </p:nvPicPr>
        <p:blipFill rotWithShape="1">
          <a:blip r:embed="rId5">
            <a:extLst>
              <a:ext uri="{28A0092B-C50C-407E-A947-70E740481C1C}">
                <a14:useLocalDpi xmlns:a14="http://schemas.microsoft.com/office/drawing/2010/main" val="0"/>
              </a:ext>
            </a:extLst>
          </a:blip>
          <a:srcRect l="13220" t="9924" r="14188" b="26645"/>
          <a:stretch/>
        </p:blipFill>
        <p:spPr bwMode="auto">
          <a:xfrm>
            <a:off x="-3686" y="1"/>
            <a:ext cx="4705715" cy="68496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029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2000"/>
                                        <p:tgtEl>
                                          <p:spTgt spid="205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left)">
                                      <p:cBhvr>
                                        <p:cTn id="14" dur="2000"/>
                                        <p:tgtEl>
                                          <p:spTgt spid="4098"/>
                                        </p:tgtEl>
                                      </p:cBhvr>
                                    </p:animEffect>
                                  </p:childTnLst>
                                </p:cTn>
                              </p:par>
                              <p:par>
                                <p:cTn id="15" presetID="22" presetClass="entr" presetSubtype="8"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nside.sfuhs.org/dept/history/US_History_reader/Chapter1/religionschart008.jpg"/>
          <p:cNvPicPr>
            <a:picLocks noChangeAspect="1" noChangeArrowheads="1"/>
          </p:cNvPicPr>
          <p:nvPr/>
        </p:nvPicPr>
        <p:blipFill rotWithShape="1">
          <a:blip r:embed="rId2">
            <a:extLst>
              <a:ext uri="{28A0092B-C50C-407E-A947-70E740481C1C}">
                <a14:useLocalDpi xmlns:a14="http://schemas.microsoft.com/office/drawing/2010/main" val="0"/>
              </a:ext>
            </a:extLst>
          </a:blip>
          <a:srcRect t="1155" r="8198" b="2061"/>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9576" y="1354347"/>
            <a:ext cx="10345271" cy="3416320"/>
          </a:xfrm>
          <a:prstGeom prst="rect">
            <a:avLst/>
          </a:prstGeom>
          <a:solidFill>
            <a:schemeClr val="bg1">
              <a:lumMod val="95000"/>
            </a:schemeClr>
          </a:solidFill>
        </p:spPr>
        <p:txBody>
          <a:bodyPr wrap="square" rtlCol="0">
            <a:spAutoFit/>
          </a:bodyPr>
          <a:lstStyle/>
          <a:p>
            <a:pPr algn="just"/>
            <a:r>
              <a:rPr lang="en-US" sz="2800" dirty="0"/>
              <a:t>“Christian” denominationalism began when Paul noticed differences developing and said, “</a:t>
            </a:r>
            <a:r>
              <a:rPr lang="en-US" sz="2800" b="1" i="1" dirty="0">
                <a:solidFill>
                  <a:srgbClr val="CC6600"/>
                </a:solidFill>
              </a:rPr>
              <a:t>Now I beseech you, brethren, by the name of our Lord Jesus Christ, that ye all speak the same thing, and that there be no divisions among you; but that ye be perfectly joined together in the same mind and in the same judgment.  </a:t>
            </a:r>
          </a:p>
          <a:p>
            <a:pPr algn="just"/>
            <a:r>
              <a:rPr lang="en-US" sz="2800" b="1" i="1" dirty="0">
                <a:solidFill>
                  <a:srgbClr val="CC6600"/>
                </a:solidFill>
              </a:rPr>
              <a:t>For it has been declared unto me of you, my brethren, by them which are of the house of Chloe, that there are contentions among you.  </a:t>
            </a:r>
          </a:p>
          <a:p>
            <a:pPr algn="just"/>
            <a:r>
              <a:rPr lang="en-US" sz="2000" b="1" dirty="0">
                <a:solidFill>
                  <a:srgbClr val="FF0000"/>
                </a:solidFill>
              </a:rPr>
              <a:t>I Corinthians 1:10-11</a:t>
            </a:r>
            <a:endParaRPr lang="en-US" sz="2800" b="1" dirty="0">
              <a:solidFill>
                <a:srgbClr val="FF0000"/>
              </a:solidFill>
            </a:endParaRPr>
          </a:p>
        </p:txBody>
      </p:sp>
    </p:spTree>
    <p:extLst>
      <p:ext uri="{BB962C8B-B14F-4D97-AF65-F5344CB8AC3E}">
        <p14:creationId xmlns:p14="http://schemas.microsoft.com/office/powerpoint/2010/main" val="4035952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1400" y="1718198"/>
            <a:ext cx="4638675" cy="5170646"/>
          </a:xfrm>
          <a:prstGeom prst="rect">
            <a:avLst/>
          </a:prstGeom>
        </p:spPr>
        <p:txBody>
          <a:bodyPr wrap="square">
            <a:spAutoFit/>
          </a:bodyPr>
          <a:lstStyle/>
          <a:p>
            <a:pPr algn="ctr"/>
            <a:r>
              <a:rPr lang="en-US" sz="1000" b="1" dirty="0">
                <a:latin typeface="Times New Roman" panose="02020603050405020304" pitchFamily="18" charset="0"/>
                <a:cs typeface="Times New Roman" panose="02020603050405020304" pitchFamily="18" charset="0"/>
              </a:rPr>
              <a:t>O</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Ohio Valley Association of the Christian Baptist Churches of God</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Old Regular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Original Free Will Baptist Convention</a:t>
            </a:r>
          </a:p>
          <a:p>
            <a:pPr algn="ctr"/>
            <a:r>
              <a:rPr lang="en-US" sz="1000" b="1" dirty="0">
                <a:latin typeface="Times New Roman" panose="02020603050405020304" pitchFamily="18" charset="0"/>
                <a:cs typeface="Times New Roman" panose="02020603050405020304" pitchFamily="18" charset="0"/>
              </a:rPr>
              <a:t>P</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Pentecostal Free Will Baptist Church</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Primitive Baptist Conference of New Brunswick, Maine and Nova Scotia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Primitive Baptist Universalist</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Primitive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Progressive National Baptist Convention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Progressive Primitive Baptists</a:t>
            </a:r>
          </a:p>
          <a:p>
            <a:pPr algn="ctr"/>
            <a:r>
              <a:rPr lang="en-US" sz="1000" b="1" dirty="0">
                <a:latin typeface="Times New Roman" panose="02020603050405020304" pitchFamily="18" charset="0"/>
                <a:cs typeface="Times New Roman" panose="02020603050405020304" pitchFamily="18" charset="0"/>
              </a:rPr>
              <a: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Separate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Separate Baptists in Christ</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Seventh Day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Southwide Baptist Fellowship</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Sovereign Grace Fellowship of Canada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The Spiritual Baptist Archdiocese of New York, Inc.</a:t>
            </a:r>
          </a:p>
          <a:p>
            <a:pPr algn="ctr"/>
            <a:r>
              <a:rPr lang="en-US" sz="1000" b="1" dirty="0">
                <a:latin typeface="Times New Roman" panose="02020603050405020304" pitchFamily="18" charset="0"/>
                <a:cs typeface="Times New Roman" panose="02020603050405020304" pitchFamily="18" charset="0"/>
              </a:rPr>
              <a:t>T</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Transformation Ministries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Triennial Convention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Two-Seed-in-the-Spirit Predestinarian Baptists</a:t>
            </a:r>
          </a:p>
          <a:p>
            <a:pPr algn="ctr"/>
            <a:r>
              <a:rPr lang="en-US" sz="1000" b="1" dirty="0">
                <a:latin typeface="Times New Roman" panose="02020603050405020304" pitchFamily="18" charset="0"/>
                <a:cs typeface="Times New Roman" panose="02020603050405020304" pitchFamily="18" charset="0"/>
              </a:rPr>
              <a:t>U</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Ukrainian Evangelical Baptist Convention of Canada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Union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Union of French Baptist Churches of Canada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Union of Slavic Churches of Evangelical Christians and Slavic Baptists of Canada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United American Free Will Baptist Church</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United American Free Will Baptist Conference</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Template:US Baptist denominations</a:t>
            </a:r>
          </a:p>
          <a:p>
            <a:pPr algn="ctr"/>
            <a:r>
              <a:rPr lang="en-US" sz="1000" b="1" dirty="0">
                <a:latin typeface="Times New Roman" panose="02020603050405020304" pitchFamily="18" charset="0"/>
                <a:cs typeface="Times New Roman" panose="02020603050405020304" pitchFamily="18" charset="0"/>
              </a:rPr>
              <a:t>W</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Wisconsin Fellowship of Baptist Churches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World Baptist Fellowship</a:t>
            </a:r>
          </a:p>
        </p:txBody>
      </p:sp>
      <p:sp>
        <p:nvSpPr>
          <p:cNvPr id="3" name="TextBox 2"/>
          <p:cNvSpPr txBox="1"/>
          <p:nvPr/>
        </p:nvSpPr>
        <p:spPr>
          <a:xfrm>
            <a:off x="288131" y="118363"/>
            <a:ext cx="3505200" cy="6555641"/>
          </a:xfrm>
          <a:prstGeom prst="rect">
            <a:avLst/>
          </a:prstGeom>
          <a:noFill/>
        </p:spPr>
        <p:txBody>
          <a:bodyPr wrap="square" rtlCol="0">
            <a:spAutoFit/>
          </a:bodyPr>
          <a:lstStyle/>
          <a:p>
            <a:pPr algn="ctr"/>
            <a:endParaRPr lang="en-US" sz="1000" b="1" dirty="0">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Alliance of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American Baptist Association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American Baptist Churches USA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Association of Reformed Baptist Churches of America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Association of Regular Baptist Churches</a:t>
            </a:r>
          </a:p>
          <a:p>
            <a:pPr algn="ctr"/>
            <a:r>
              <a:rPr lang="en-US" sz="1000" b="1" dirty="0">
                <a:latin typeface="Times New Roman" panose="02020603050405020304" pitchFamily="18" charset="0"/>
                <a:cs typeface="Times New Roman" panose="02020603050405020304" pitchFamily="18" charset="0"/>
              </a:rPr>
              <a:t>B</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Baptist Bible Fellowship International</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Baptist Church of Christ</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Baptist Convention of Costa Rica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Baptist Convention of Western Cuba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Baptist General Conference</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Baptist General Conference of Canada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Baptist Missionary Association of America</a:t>
            </a:r>
          </a:p>
          <a:p>
            <a:pPr algn="ctr"/>
            <a:r>
              <a:rPr lang="en-US" sz="1000" b="1" dirty="0">
                <a:latin typeface="Times New Roman" panose="02020603050405020304" pitchFamily="18" charset="0"/>
                <a:cs typeface="Times New Roman" panose="02020603050405020304" pitchFamily="18" charset="0"/>
              </a:rPr>
              <a:t>C</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Canadian Baptists of Ontario and Quebec</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Canadian Baptists of Western Canada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Canadian National Baptist Convention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Central Baptist Association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Christian Unity Baptist Association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Church of Christ, Instrumental</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Conservative Baptist Association of America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Conservative Baptist Association of the Southeast</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Continental Baptist Churches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Convention of Atlantic Baptist Churches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Cooperative Baptist Fellowship</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Covenanted Baptist Church of Canada</a:t>
            </a:r>
          </a:p>
          <a:p>
            <a:pPr algn="ctr"/>
            <a:r>
              <a:rPr lang="en-US" sz="1000" b="1" dirty="0">
                <a:latin typeface="Times New Roman" panose="02020603050405020304" pitchFamily="18" charset="0"/>
                <a:cs typeface="Times New Roman" panose="02020603050405020304" pitchFamily="18" charset="0"/>
              </a:rPr>
              <a:t>E</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Baptist Convention of Eastern Cuba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Enterprise Association of Regular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Evangelical Free Baptist Church</a:t>
            </a:r>
          </a:p>
          <a:p>
            <a:pPr algn="ctr"/>
            <a:r>
              <a:rPr lang="en-US" sz="1000" b="1" dirty="0">
                <a:latin typeface="Times New Roman" panose="02020603050405020304" pitchFamily="18" charset="0"/>
                <a:cs typeface="Times New Roman" panose="02020603050405020304" pitchFamily="18" charset="0"/>
              </a:rPr>
              <a:t>F</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Fellowship of Evangelical Baptist Churches in Canada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Fellowship of Independent Reformed Evangelicals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Free Will Baptist</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Full Gospel Baptist Church Fellowship</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Fundamental Baptist Fellowship Association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Fundamental Baptist Fellowship International</a:t>
            </a:r>
          </a:p>
          <a:p>
            <a:pPr algn="ctr"/>
            <a:r>
              <a:rPr lang="en-US" sz="1000" b="1" dirty="0">
                <a:latin typeface="Times New Roman" panose="02020603050405020304" pitchFamily="18" charset="0"/>
                <a:cs typeface="Times New Roman" panose="02020603050405020304" pitchFamily="18" charset="0"/>
              </a:rPr>
              <a:t>G</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General Association of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General Association of General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General Six-Principle Baptists</a:t>
            </a:r>
          </a:p>
        </p:txBody>
      </p:sp>
      <p:sp>
        <p:nvSpPr>
          <p:cNvPr id="4" name="TextBox 3"/>
          <p:cNvSpPr txBox="1"/>
          <p:nvPr/>
        </p:nvSpPr>
        <p:spPr>
          <a:xfrm>
            <a:off x="3514724" y="2126605"/>
            <a:ext cx="4343400" cy="4401205"/>
          </a:xfrm>
          <a:prstGeom prst="rect">
            <a:avLst/>
          </a:prstGeom>
          <a:noFill/>
        </p:spPr>
        <p:txBody>
          <a:bodyPr wrap="square" rtlCol="0">
            <a:spAutoFit/>
          </a:bodyPr>
          <a:lstStyle/>
          <a:p>
            <a:pPr algn="ctr"/>
            <a:r>
              <a:rPr lang="en-US" sz="1000" b="1" dirty="0">
                <a:latin typeface="Times New Roman" panose="02020603050405020304" pitchFamily="18" charset="0"/>
                <a:cs typeface="Times New Roman" panose="02020603050405020304" pitchFamily="18" charset="0"/>
              </a:rPr>
              <a:t>H</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Holiness Baptist Association</a:t>
            </a:r>
            <a:endParaRPr lang="en-US" sz="1000" b="1" dirty="0">
              <a:latin typeface="Times New Roman" panose="02020603050405020304" pitchFamily="18" charset="0"/>
              <a:cs typeface="Times New Roman" panose="02020603050405020304" pitchFamily="18" charset="0"/>
            </a:endParaRPr>
          </a:p>
          <a:p>
            <a:pPr algn="ctr"/>
            <a:r>
              <a:rPr lang="en-US" sz="1000" b="1" dirty="0">
                <a:latin typeface="Times New Roman" panose="02020603050405020304" pitchFamily="18" charset="0"/>
                <a:cs typeface="Times New Roman" panose="02020603050405020304" pitchFamily="18" charset="0"/>
              </a:rPr>
              <a:t>I</a:t>
            </a:r>
            <a:endParaRPr lang="en-US" sz="1000" dirty="0">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Independent Baptist</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Independent Baptist Church of America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Independent Baptist Fellowship International</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Independent Baptist Fellowship of North America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Institutional Missionary Baptist Conference of America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Interstate &amp; Foreign Landmark Missionary Baptist Association</a:t>
            </a:r>
          </a:p>
          <a:p>
            <a:pPr algn="ctr"/>
            <a:r>
              <a:rPr lang="en-US" sz="1000" b="1" dirty="0">
                <a:latin typeface="Times New Roman" panose="02020603050405020304" pitchFamily="18" charset="0"/>
                <a:cs typeface="Times New Roman" panose="02020603050405020304" pitchFamily="18" charset="0"/>
              </a:rPr>
              <a:t>L</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Landmark Missionary Baptist Association of Quebec</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Liberty Baptist Fellowship</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List of conventions affiliated with the National Baptist Convention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Lott Carey Foreign Mission Convention</a:t>
            </a:r>
          </a:p>
          <a:p>
            <a:pPr algn="ctr"/>
            <a:r>
              <a:rPr lang="en-US" sz="1000" b="1" dirty="0">
                <a:latin typeface="Times New Roman" panose="02020603050405020304" pitchFamily="18" charset="0"/>
                <a:cs typeface="Times New Roman" panose="02020603050405020304" pitchFamily="18" charset="0"/>
              </a:rPr>
              <a:t>M</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Missionary Baptists</a:t>
            </a:r>
          </a:p>
          <a:p>
            <a:pPr algn="ctr"/>
            <a:r>
              <a:rPr lang="en-US" sz="1000" b="1" dirty="0">
                <a:latin typeface="Times New Roman" panose="02020603050405020304" pitchFamily="18" charset="0"/>
                <a:cs typeface="Times New Roman" panose="02020603050405020304" pitchFamily="18" charset="0"/>
              </a:rPr>
              <a:t>N</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National Association of Free Will Baptists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National Baptist Convention of America, Inc.</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National Baptist Convention of Mexico</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National Baptist Convention, USA, Inc.</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National Baptist Evangelical Life and Soul Saving Assembly of the U.S.A.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National Missionary Baptist Convention of America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National Primitive Baptist Convention of the U.S.A.</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National Union of Baptist Churches</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New Baptist Covenant</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New England Evangelical Baptist Fellowship</a:t>
            </a:r>
          </a:p>
          <a:p>
            <a:pPr algn="ctr">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North American Baptist Conference</a:t>
            </a:r>
          </a:p>
        </p:txBody>
      </p:sp>
      <p:sp>
        <p:nvSpPr>
          <p:cNvPr id="5" name="TextBox 4"/>
          <p:cNvSpPr txBox="1"/>
          <p:nvPr/>
        </p:nvSpPr>
        <p:spPr>
          <a:xfrm>
            <a:off x="3662362" y="264557"/>
            <a:ext cx="4867275" cy="1862048"/>
          </a:xfrm>
          <a:prstGeom prst="rect">
            <a:avLst/>
          </a:prstGeom>
          <a:noFill/>
        </p:spPr>
        <p:txBody>
          <a:bodyPr wrap="square" rtlCol="0">
            <a:spAutoFit/>
          </a:bodyPr>
          <a:lstStyle/>
          <a:p>
            <a:pPr algn="ctr"/>
            <a:r>
              <a:rPr lang="en-US" sz="11500" b="1" dirty="0">
                <a:latin typeface="Rockwell Condensed" panose="02060603050405020104" pitchFamily="18" charset="0"/>
              </a:rPr>
              <a:t>Baptists</a:t>
            </a:r>
            <a:endParaRPr lang="en-US" sz="2400" dirty="0">
              <a:latin typeface="Rockwell Condensed" panose="02060603050405020104" pitchFamily="18" charset="0"/>
            </a:endParaRPr>
          </a:p>
        </p:txBody>
      </p:sp>
      <p:sp>
        <p:nvSpPr>
          <p:cNvPr id="6" name="TextBox 5"/>
          <p:cNvSpPr txBox="1"/>
          <p:nvPr/>
        </p:nvSpPr>
        <p:spPr>
          <a:xfrm>
            <a:off x="8403430" y="839807"/>
            <a:ext cx="3500438" cy="646331"/>
          </a:xfrm>
          <a:prstGeom prst="rect">
            <a:avLst/>
          </a:prstGeom>
          <a:noFill/>
        </p:spPr>
        <p:txBody>
          <a:bodyPr wrap="square" rtlCol="0">
            <a:spAutoFit/>
          </a:bodyPr>
          <a:lstStyle/>
          <a:p>
            <a:pPr algn="ctr"/>
            <a:r>
              <a:rPr lang="en-US" sz="3600" b="1" dirty="0">
                <a:latin typeface="Rockwell Condensed" panose="02060603050405020104" pitchFamily="18" charset="0"/>
              </a:rPr>
              <a:t>In North America</a:t>
            </a:r>
          </a:p>
        </p:txBody>
      </p:sp>
      <p:sp>
        <p:nvSpPr>
          <p:cNvPr id="7" name="TextBox 6"/>
          <p:cNvSpPr txBox="1"/>
          <p:nvPr/>
        </p:nvSpPr>
        <p:spPr>
          <a:xfrm>
            <a:off x="4231341" y="0"/>
            <a:ext cx="3505200" cy="369332"/>
          </a:xfrm>
          <a:prstGeom prst="rect">
            <a:avLst/>
          </a:prstGeom>
          <a:noFill/>
        </p:spPr>
        <p:txBody>
          <a:bodyPr wrap="square" rtlCol="0">
            <a:spAutoFit/>
          </a:bodyPr>
          <a:lstStyle/>
          <a:p>
            <a:pPr algn="ctr"/>
            <a:r>
              <a:rPr lang="en-US" dirty="0"/>
              <a:t>…and then we have the…</a:t>
            </a:r>
          </a:p>
        </p:txBody>
      </p:sp>
    </p:spTree>
    <p:extLst>
      <p:ext uri="{BB962C8B-B14F-4D97-AF65-F5344CB8AC3E}">
        <p14:creationId xmlns:p14="http://schemas.microsoft.com/office/powerpoint/2010/main" val="1438844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1500"/>
                                        <p:tgtEl>
                                          <p:spTgt spid="5"/>
                                        </p:tgtEl>
                                      </p:cBhvr>
                                    </p:animEffect>
                                  </p:childTnLst>
                                </p:cTn>
                              </p:par>
                            </p:childTnLst>
                          </p:cTn>
                        </p:par>
                        <p:par>
                          <p:cTn id="14" fill="hold">
                            <p:stCondLst>
                              <p:cond delay="2500"/>
                            </p:stCondLst>
                            <p:childTnLst>
                              <p:par>
                                <p:cTn id="15" presetID="32" presetClass="emph" presetSubtype="0" fill="hold" grpId="1" nodeType="after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par>
                          <p:cTn id="21" fill="hold">
                            <p:stCondLst>
                              <p:cond delay="3500"/>
                            </p:stCondLst>
                            <p:childTnLst>
                              <p:par>
                                <p:cTn id="22" presetID="22" presetClass="entr" presetSubtype="8" fill="hold" grpId="0" nodeType="after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par>
                          <p:cTn id="25" fill="hold">
                            <p:stCondLst>
                              <p:cond delay="5500"/>
                            </p:stCondLst>
                            <p:childTnLst>
                              <p:par>
                                <p:cTn id="26" presetID="22" presetClass="entr" presetSubtype="2" fill="hold" grpId="0" nodeType="afterEffect">
                                  <p:stCondLst>
                                    <p:cond delay="100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3000"/>
                                        <p:tgtEl>
                                          <p:spTgt spid="3"/>
                                        </p:tgtEl>
                                      </p:cBhvr>
                                    </p:animEffect>
                                  </p:childTnLst>
                                </p:cTn>
                              </p:par>
                              <p:par>
                                <p:cTn id="29" presetID="22" presetClass="entr" presetSubtype="1"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3000"/>
                                        <p:tgtEl>
                                          <p:spTgt spid="4"/>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5" grpId="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959" y="193356"/>
            <a:ext cx="9684081"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Great Reformation</a:t>
            </a:r>
            <a:r>
              <a:rPr lang="en-US" dirty="0">
                <a:latin typeface="Times New Roman" panose="02020603050405020304" pitchFamily="18" charset="0"/>
                <a:cs typeface="Times New Roman" panose="02020603050405020304" pitchFamily="18" charset="0"/>
              </a:rPr>
              <a:t>, which guided people away from the Catholic Church, which created the Lutherans, which then led to the creation of the rest of the Protestant groups, has now been officially declared ‘done’ – ‘over’ – ‘kaput’ – ‘ended’ – ‘in history only’ – ‘fine’ – ‘terminado’ – ‘fertiggestellt’.</a:t>
            </a:r>
          </a:p>
        </p:txBody>
      </p:sp>
      <p:pic>
        <p:nvPicPr>
          <p:cNvPr id="1026" name="Picture 2" descr="https://tse3.mm.bing.net/th?id=OIP.M12ad79c4b7735be754a7c8365c66b013o1&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536" y="1315390"/>
            <a:ext cx="1086928" cy="14364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hn Knox (@JohnKnox_) | Twitter"/>
          <p:cNvPicPr>
            <a:picLocks noChangeAspect="1" noChangeArrowheads="1"/>
          </p:cNvPicPr>
          <p:nvPr/>
        </p:nvPicPr>
        <p:blipFill rotWithShape="1">
          <a:blip r:embed="rId3">
            <a:extLst>
              <a:ext uri="{28A0092B-C50C-407E-A947-70E740481C1C}">
                <a14:useLocalDpi xmlns:a14="http://schemas.microsoft.com/office/drawing/2010/main" val="0"/>
              </a:ext>
            </a:extLst>
          </a:blip>
          <a:srcRect l="-426" r="9177"/>
          <a:stretch/>
        </p:blipFill>
        <p:spPr bwMode="auto">
          <a:xfrm>
            <a:off x="2483650" y="1283466"/>
            <a:ext cx="1339883" cy="14683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hann Calvin - Jean Calvin/Portrait/zeitgen.Gemälde - digital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116" y="1315389"/>
            <a:ext cx="1034258" cy="14364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examiner.com/images/blog/EXID8276/images/jwesl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959" y="1315389"/>
            <a:ext cx="1015925" cy="14452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bp.blogspot.com/-0s-WOcKU-M8/T7F8PI8gx6I/AAAAAAAACcA/KFCgH0zJHAk/s1600/Zwingli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3539" y="1339927"/>
            <a:ext cx="1354928" cy="14119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24848" y="2760638"/>
            <a:ext cx="1014616" cy="261610"/>
          </a:xfrm>
          <a:prstGeom prst="rect">
            <a:avLst/>
          </a:prstGeom>
          <a:noFill/>
        </p:spPr>
        <p:txBody>
          <a:bodyPr wrap="square" rtlCol="0">
            <a:spAutoFit/>
          </a:bodyPr>
          <a:lstStyle/>
          <a:p>
            <a:pPr algn="ctr"/>
            <a:r>
              <a:rPr lang="en-US" sz="1100" b="1" dirty="0"/>
              <a:t>Martin Luther</a:t>
            </a:r>
          </a:p>
        </p:txBody>
      </p:sp>
      <p:sp>
        <p:nvSpPr>
          <p:cNvPr id="11" name="TextBox 10"/>
          <p:cNvSpPr txBox="1"/>
          <p:nvPr/>
        </p:nvSpPr>
        <p:spPr>
          <a:xfrm>
            <a:off x="2699678" y="2751858"/>
            <a:ext cx="1014616" cy="261610"/>
          </a:xfrm>
          <a:prstGeom prst="rect">
            <a:avLst/>
          </a:prstGeom>
          <a:noFill/>
        </p:spPr>
        <p:txBody>
          <a:bodyPr wrap="square" rtlCol="0">
            <a:spAutoFit/>
          </a:bodyPr>
          <a:lstStyle/>
          <a:p>
            <a:pPr algn="ctr"/>
            <a:r>
              <a:rPr lang="en-US" sz="1100" b="1" dirty="0"/>
              <a:t>John Knox</a:t>
            </a:r>
          </a:p>
        </p:txBody>
      </p:sp>
      <p:sp>
        <p:nvSpPr>
          <p:cNvPr id="12" name="TextBox 11"/>
          <p:cNvSpPr txBox="1"/>
          <p:nvPr/>
        </p:nvSpPr>
        <p:spPr>
          <a:xfrm>
            <a:off x="4227568" y="2751858"/>
            <a:ext cx="1014616" cy="261610"/>
          </a:xfrm>
          <a:prstGeom prst="rect">
            <a:avLst/>
          </a:prstGeom>
          <a:noFill/>
        </p:spPr>
        <p:txBody>
          <a:bodyPr wrap="square" rtlCol="0">
            <a:spAutoFit/>
          </a:bodyPr>
          <a:lstStyle/>
          <a:p>
            <a:pPr algn="ctr"/>
            <a:r>
              <a:rPr lang="en-US" sz="1100" b="1" dirty="0"/>
              <a:t>John Calvin</a:t>
            </a:r>
          </a:p>
        </p:txBody>
      </p:sp>
      <p:sp>
        <p:nvSpPr>
          <p:cNvPr id="13" name="TextBox 12"/>
          <p:cNvSpPr txBox="1"/>
          <p:nvPr/>
        </p:nvSpPr>
        <p:spPr>
          <a:xfrm>
            <a:off x="1255268" y="2760638"/>
            <a:ext cx="1014616" cy="261610"/>
          </a:xfrm>
          <a:prstGeom prst="rect">
            <a:avLst/>
          </a:prstGeom>
          <a:noFill/>
        </p:spPr>
        <p:txBody>
          <a:bodyPr wrap="square" rtlCol="0">
            <a:spAutoFit/>
          </a:bodyPr>
          <a:lstStyle/>
          <a:p>
            <a:pPr algn="ctr"/>
            <a:r>
              <a:rPr lang="en-US" sz="1100" b="1" dirty="0"/>
              <a:t>John Wesley</a:t>
            </a:r>
          </a:p>
        </p:txBody>
      </p:sp>
      <p:sp>
        <p:nvSpPr>
          <p:cNvPr id="14" name="TextBox 13"/>
          <p:cNvSpPr txBox="1"/>
          <p:nvPr/>
        </p:nvSpPr>
        <p:spPr>
          <a:xfrm>
            <a:off x="7254232" y="2751858"/>
            <a:ext cx="1014616" cy="261610"/>
          </a:xfrm>
          <a:prstGeom prst="rect">
            <a:avLst/>
          </a:prstGeom>
          <a:noFill/>
        </p:spPr>
        <p:txBody>
          <a:bodyPr wrap="square" rtlCol="0">
            <a:spAutoFit/>
          </a:bodyPr>
          <a:lstStyle/>
          <a:p>
            <a:pPr algn="ctr"/>
            <a:r>
              <a:rPr lang="en-US" sz="1100" b="1" dirty="0"/>
              <a:t>Ulrich Zwingli</a:t>
            </a:r>
          </a:p>
        </p:txBody>
      </p:sp>
      <p:pic>
        <p:nvPicPr>
          <p:cNvPr id="1040" name="Picture 16" descr="http://www.baptist-tm.ro/wp-content/uploads/2012/01/John-Smyt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782" y="1327276"/>
            <a:ext cx="1307630" cy="141269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oger Williams, Founder of Rhode Island | Flickr - Photo Shar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0728" y="1325179"/>
            <a:ext cx="1112810" cy="14266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10625" y="2751858"/>
            <a:ext cx="1209675" cy="261610"/>
          </a:xfrm>
          <a:prstGeom prst="rect">
            <a:avLst/>
          </a:prstGeom>
          <a:noFill/>
        </p:spPr>
        <p:txBody>
          <a:bodyPr wrap="square" rtlCol="0">
            <a:spAutoFit/>
          </a:bodyPr>
          <a:lstStyle/>
          <a:p>
            <a:pPr algn="ctr"/>
            <a:r>
              <a:rPr lang="en-US" sz="1100" b="1" dirty="0"/>
              <a:t>John Smyth</a:t>
            </a:r>
          </a:p>
        </p:txBody>
      </p:sp>
      <p:sp>
        <p:nvSpPr>
          <p:cNvPr id="18" name="TextBox 17"/>
          <p:cNvSpPr txBox="1"/>
          <p:nvPr/>
        </p:nvSpPr>
        <p:spPr>
          <a:xfrm>
            <a:off x="10183388" y="2751858"/>
            <a:ext cx="1209675" cy="261610"/>
          </a:xfrm>
          <a:prstGeom prst="rect">
            <a:avLst/>
          </a:prstGeom>
          <a:noFill/>
        </p:spPr>
        <p:txBody>
          <a:bodyPr wrap="square" rtlCol="0">
            <a:spAutoFit/>
          </a:bodyPr>
          <a:lstStyle/>
          <a:p>
            <a:pPr algn="ctr"/>
            <a:r>
              <a:rPr lang="en-US" sz="1100" b="1" dirty="0"/>
              <a:t>Roger Williams</a:t>
            </a:r>
          </a:p>
        </p:txBody>
      </p:sp>
      <p:sp>
        <p:nvSpPr>
          <p:cNvPr id="5" name="TextBox 4"/>
          <p:cNvSpPr txBox="1"/>
          <p:nvPr/>
        </p:nvSpPr>
        <p:spPr>
          <a:xfrm>
            <a:off x="285370" y="3147429"/>
            <a:ext cx="10249280" cy="523220"/>
          </a:xfrm>
          <a:prstGeom prst="rect">
            <a:avLst/>
          </a:prstGeom>
          <a:noFill/>
        </p:spPr>
        <p:txBody>
          <a:bodyPr wrap="square" rtlCol="0">
            <a:spAutoFit/>
          </a:bodyPr>
          <a:lstStyle/>
          <a:p>
            <a:pPr algn="just"/>
            <a:r>
              <a:rPr lang="en-US" sz="1400" i="1" dirty="0"/>
              <a:t>“Today, the heirs of the acrimony and fracture, the leaders of the Lutheran and Roman Catholic Churches, </a:t>
            </a:r>
            <a:r>
              <a:rPr lang="en-US" sz="1400" b="1" i="1" u="sng" dirty="0"/>
              <a:t>signed a document </a:t>
            </a:r>
            <a:r>
              <a:rPr lang="en-US" sz="1400" i="1" dirty="0"/>
              <a:t>that officially settles the central argument about the nature of faith that Luther provoked. The agreement declares that </a:t>
            </a:r>
            <a:r>
              <a:rPr lang="en-US" sz="1400" b="1" i="1" u="sng" dirty="0"/>
              <a:t>it was all a misunderstanding</a:t>
            </a:r>
            <a:r>
              <a:rPr lang="en-US" sz="1400" i="1" dirty="0"/>
              <a:t> ... </a:t>
            </a:r>
          </a:p>
        </p:txBody>
      </p:sp>
      <p:sp>
        <p:nvSpPr>
          <p:cNvPr id="6" name="TextBox 5"/>
          <p:cNvSpPr txBox="1"/>
          <p:nvPr/>
        </p:nvSpPr>
        <p:spPr>
          <a:xfrm>
            <a:off x="146651" y="5619441"/>
            <a:ext cx="8997348" cy="523220"/>
          </a:xfrm>
          <a:prstGeom prst="rect">
            <a:avLst/>
          </a:prstGeom>
          <a:noFill/>
        </p:spPr>
        <p:txBody>
          <a:bodyPr wrap="square" rtlCol="0">
            <a:spAutoFit/>
          </a:bodyPr>
          <a:lstStyle/>
          <a:p>
            <a:pPr algn="just"/>
            <a:r>
              <a:rPr lang="en-US" sz="1400" i="1" dirty="0"/>
              <a:t>[</a:t>
            </a:r>
            <a:r>
              <a:rPr lang="en-US" sz="1400" b="1" i="1" dirty="0"/>
              <a:t>Methodists</a:t>
            </a:r>
            <a:r>
              <a:rPr lang="en-US" sz="1400" i="1" dirty="0"/>
              <a:t>] are grateful that on the basis of such an agreement as this, Lutheran and Methodist Churches…have recognized one another as belonging to the </a:t>
            </a:r>
            <a:r>
              <a:rPr lang="en-US" sz="1400" i="1" u="sng" dirty="0"/>
              <a:t>one</a:t>
            </a:r>
            <a:r>
              <a:rPr lang="en-US" sz="1400" i="1" dirty="0"/>
              <a:t> Church of Jesus Christ and have declared </a:t>
            </a:r>
            <a:r>
              <a:rPr lang="en-US" sz="1400" i="1" u="sng" dirty="0"/>
              <a:t>full communion</a:t>
            </a:r>
            <a:r>
              <a:rPr lang="en-US" sz="1400" i="1" dirty="0"/>
              <a:t> of pulpit &amp; altar. </a:t>
            </a:r>
            <a:endParaRPr lang="en-US" sz="1400" b="1" dirty="0"/>
          </a:p>
        </p:txBody>
      </p:sp>
      <p:sp>
        <p:nvSpPr>
          <p:cNvPr id="7" name="TextBox 6"/>
          <p:cNvSpPr txBox="1"/>
          <p:nvPr/>
        </p:nvSpPr>
        <p:spPr>
          <a:xfrm>
            <a:off x="226329" y="3626933"/>
            <a:ext cx="9957059" cy="954107"/>
          </a:xfrm>
          <a:prstGeom prst="rect">
            <a:avLst/>
          </a:prstGeom>
          <a:noFill/>
        </p:spPr>
        <p:txBody>
          <a:bodyPr wrap="square" rtlCol="0">
            <a:spAutoFit/>
          </a:bodyPr>
          <a:lstStyle/>
          <a:p>
            <a:pPr algn="just"/>
            <a:r>
              <a:rPr lang="en-US" sz="1400" i="1" dirty="0"/>
              <a:t>The agreement is significant beyond the dispute over doctrine that it resolves. </a:t>
            </a:r>
            <a:r>
              <a:rPr lang="en-US" sz="1400" b="1" i="1" u="sng" dirty="0"/>
              <a:t>It has deep implications for future relations among Catholics and Protestants</a:t>
            </a:r>
            <a:r>
              <a:rPr lang="en-US" sz="1400" i="1" dirty="0"/>
              <a:t>, said theologians and church leaders. Many said the accord gives added promise to the ideal of their denominations champion - of </a:t>
            </a:r>
            <a:r>
              <a:rPr lang="en-US" sz="1400" b="1" i="1" u="sng" dirty="0"/>
              <a:t>full communion, or merger, between the churches</a:t>
            </a:r>
            <a:r>
              <a:rPr lang="en-US" sz="1400" i="1" dirty="0"/>
              <a:t>.“        </a:t>
            </a:r>
            <a:r>
              <a:rPr lang="en-US" sz="1400" dirty="0"/>
              <a:t> </a:t>
            </a:r>
            <a:r>
              <a:rPr lang="en-US" sz="1100" dirty="0"/>
              <a:t>(The Washington Post, Nov.1, 1999)</a:t>
            </a:r>
          </a:p>
          <a:p>
            <a:pPr algn="just"/>
            <a:endParaRPr lang="en-US" sz="1400" dirty="0"/>
          </a:p>
        </p:txBody>
      </p:sp>
      <p:sp>
        <p:nvSpPr>
          <p:cNvPr id="9" name="TextBox 8"/>
          <p:cNvSpPr txBox="1"/>
          <p:nvPr/>
        </p:nvSpPr>
        <p:spPr>
          <a:xfrm>
            <a:off x="232914" y="4344121"/>
            <a:ext cx="8936966" cy="738664"/>
          </a:xfrm>
          <a:prstGeom prst="rect">
            <a:avLst/>
          </a:prstGeom>
          <a:noFill/>
        </p:spPr>
        <p:txBody>
          <a:bodyPr wrap="square" rtlCol="0">
            <a:spAutoFit/>
          </a:bodyPr>
          <a:lstStyle/>
          <a:p>
            <a:pPr algn="just"/>
            <a:r>
              <a:rPr lang="en-US" sz="1400" i="1" dirty="0"/>
              <a:t>“RC and Lutherans made another step toward joint commemoration of </a:t>
            </a:r>
            <a:r>
              <a:rPr lang="en-US" sz="1400" b="1" i="1" dirty="0"/>
              <a:t>the </a:t>
            </a:r>
            <a:r>
              <a:rPr lang="en-US" sz="1400" b="1" i="1" u="sng" dirty="0"/>
              <a:t>500</a:t>
            </a:r>
            <a:r>
              <a:rPr lang="en-US" sz="1400" b="1" i="1" u="sng" baseline="30000" dirty="0"/>
              <a:t>th</a:t>
            </a:r>
            <a:r>
              <a:rPr lang="en-US" sz="1400" b="1" i="1" u="sng" dirty="0"/>
              <a:t> anniversary of the Reformation </a:t>
            </a:r>
            <a:r>
              <a:rPr lang="en-US" sz="1400" i="1" dirty="0"/>
              <a:t>in 2017 by issuing common liturgical guidelines for ecumenical services to mark the occasion.  The guidelines, called “Common Prayer,” provide a template for an </a:t>
            </a:r>
            <a:r>
              <a:rPr lang="en-US" sz="1400" b="1" i="1" u="sng" dirty="0"/>
              <a:t>ecumenical</a:t>
            </a:r>
            <a:r>
              <a:rPr lang="en-US" sz="1400" i="1" dirty="0"/>
              <a:t> service complete with suggested prayers, hymns and themes for sermons.”</a:t>
            </a:r>
          </a:p>
        </p:txBody>
      </p:sp>
      <p:sp>
        <p:nvSpPr>
          <p:cNvPr id="10" name="TextBox 9"/>
          <p:cNvSpPr txBox="1"/>
          <p:nvPr/>
        </p:nvSpPr>
        <p:spPr>
          <a:xfrm>
            <a:off x="276042" y="5038756"/>
            <a:ext cx="8833455" cy="523220"/>
          </a:xfrm>
          <a:prstGeom prst="rect">
            <a:avLst/>
          </a:prstGeom>
          <a:noFill/>
        </p:spPr>
        <p:txBody>
          <a:bodyPr wrap="square" rtlCol="0">
            <a:spAutoFit/>
          </a:bodyPr>
          <a:lstStyle/>
          <a:p>
            <a:pPr algn="just"/>
            <a:r>
              <a:rPr lang="en-US" sz="1400" i="1" dirty="0"/>
              <a:t>“Common Prayer stresses the </a:t>
            </a:r>
            <a:r>
              <a:rPr lang="en-US" sz="1400" b="1" i="1" u="sng" dirty="0"/>
              <a:t>shared beliefs </a:t>
            </a:r>
            <a:r>
              <a:rPr lang="en-US" sz="1400" i="1" dirty="0"/>
              <a:t>between RC’s 2.3 billion members and the 75 million Lutherans worldwide.  It advises readers the recommendations can be </a:t>
            </a:r>
            <a:r>
              <a:rPr lang="en-US" sz="1400" b="1" i="1" u="sng" dirty="0"/>
              <a:t>adjusted</a:t>
            </a:r>
            <a:r>
              <a:rPr lang="en-US" sz="1400" i="1" dirty="0"/>
              <a:t> according to the country and language in which they are used.”</a:t>
            </a:r>
          </a:p>
        </p:txBody>
      </p:sp>
      <p:sp>
        <p:nvSpPr>
          <p:cNvPr id="15" name="TextBox 14"/>
          <p:cNvSpPr txBox="1"/>
          <p:nvPr/>
        </p:nvSpPr>
        <p:spPr>
          <a:xfrm>
            <a:off x="9213008" y="4425350"/>
            <a:ext cx="2710454" cy="1600438"/>
          </a:xfrm>
          <a:prstGeom prst="rect">
            <a:avLst/>
          </a:prstGeom>
          <a:noFill/>
          <a:ln w="38100">
            <a:solidFill>
              <a:schemeClr val="tx1"/>
            </a:solidFill>
          </a:ln>
          <a:effectLst>
            <a:glow rad="101600">
              <a:srgbClr val="FF0000">
                <a:alpha val="60000"/>
              </a:srgbClr>
            </a:glow>
          </a:effectLst>
        </p:spPr>
        <p:txBody>
          <a:bodyPr wrap="square" rtlCol="0">
            <a:spAutoFit/>
          </a:bodyPr>
          <a:lstStyle/>
          <a:p>
            <a:pPr algn="just"/>
            <a:r>
              <a:rPr lang="en-US" sz="1400" i="1" dirty="0"/>
              <a:t>“I’m carried by the profound conviction that by working toward reconciliation between Lutherans and Catholics, we are working toward justice, peace and reconciliation in a world torn apart by conflict and violence.”</a:t>
            </a:r>
          </a:p>
        </p:txBody>
      </p:sp>
      <p:sp>
        <p:nvSpPr>
          <p:cNvPr id="16" name="TextBox 15"/>
          <p:cNvSpPr txBox="1"/>
          <p:nvPr/>
        </p:nvSpPr>
        <p:spPr>
          <a:xfrm>
            <a:off x="9319598" y="6060710"/>
            <a:ext cx="2519978" cy="707886"/>
          </a:xfrm>
          <a:prstGeom prst="rect">
            <a:avLst/>
          </a:prstGeom>
          <a:noFill/>
        </p:spPr>
        <p:txBody>
          <a:bodyPr wrap="square" rtlCol="0">
            <a:spAutoFit/>
          </a:bodyPr>
          <a:lstStyle/>
          <a:p>
            <a:pPr algn="just"/>
            <a:r>
              <a:rPr lang="en-US" sz="1000" dirty="0"/>
              <a:t>Martin Junge, general secretary of the Lutheran World Federation, regarding Pope Francis’ October trip to Sweden to mark the 500</a:t>
            </a:r>
            <a:r>
              <a:rPr lang="en-US" sz="1000" baseline="30000" dirty="0"/>
              <a:t>th</a:t>
            </a:r>
            <a:r>
              <a:rPr lang="en-US" sz="1000" dirty="0"/>
              <a:t> anniversary of the Protest Reformation.</a:t>
            </a:r>
          </a:p>
        </p:txBody>
      </p:sp>
      <p:sp>
        <p:nvSpPr>
          <p:cNvPr id="17" name="TextBox 16"/>
          <p:cNvSpPr txBox="1"/>
          <p:nvPr/>
        </p:nvSpPr>
        <p:spPr>
          <a:xfrm>
            <a:off x="405443" y="6084330"/>
            <a:ext cx="8501876" cy="738664"/>
          </a:xfrm>
          <a:prstGeom prst="rect">
            <a:avLst/>
          </a:prstGeom>
          <a:noFill/>
        </p:spPr>
        <p:txBody>
          <a:bodyPr wrap="square" rtlCol="0">
            <a:spAutoFit/>
          </a:bodyPr>
          <a:lstStyle/>
          <a:p>
            <a:pPr algn="just"/>
            <a:r>
              <a:rPr lang="en-US" sz="1400" i="1" dirty="0"/>
              <a:t>It is our deep hope that in the near future we shall </a:t>
            </a:r>
            <a:r>
              <a:rPr lang="en-US" sz="1400" b="1" i="1" u="sng" dirty="0"/>
              <a:t>also</a:t>
            </a:r>
            <a:r>
              <a:rPr lang="en-US" sz="1400" i="1" dirty="0"/>
              <a:t> be able to enter into closer relationship with Lutherans in other places and with the Roman Catholic Church in accordance with this declaration of our </a:t>
            </a:r>
            <a:r>
              <a:rPr lang="en-US" sz="1400" i="1" u="sng" dirty="0"/>
              <a:t>common</a:t>
            </a:r>
            <a:r>
              <a:rPr lang="en-US" sz="1400" i="1" dirty="0"/>
              <a:t> understanding of the doctrine of justification.“    </a:t>
            </a:r>
            <a:r>
              <a:rPr lang="en-US" sz="1400" b="1" dirty="0">
                <a:hlinkClick r:id="rId9"/>
              </a:rPr>
              <a:t>http://www.protestant-reformation.org/ecumenism-today.html</a:t>
            </a:r>
            <a:endParaRPr lang="en-US" sz="1400" dirty="0"/>
          </a:p>
        </p:txBody>
      </p:sp>
      <p:cxnSp>
        <p:nvCxnSpPr>
          <p:cNvPr id="20" name="Straight Connector 19"/>
          <p:cNvCxnSpPr/>
          <p:nvPr/>
        </p:nvCxnSpPr>
        <p:spPr>
          <a:xfrm>
            <a:off x="1035170" y="5600391"/>
            <a:ext cx="7630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8" name="Picture 2" descr="Los Angeles Mission interviews Atila Guimaraes on his book Quo Vadis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34650" y="3048391"/>
            <a:ext cx="1388812" cy="131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17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2000"/>
                                  </p:stCondLst>
                                  <p:childTnLst>
                                    <p:set>
                                      <p:cBhvr>
                                        <p:cTn id="10" dur="1" fill="hold">
                                          <p:stCondLst>
                                            <p:cond delay="0"/>
                                          </p:stCondLst>
                                        </p:cTn>
                                        <p:tgtEl>
                                          <p:spTgt spid="1034"/>
                                        </p:tgtEl>
                                        <p:attrNameLst>
                                          <p:attrName>style.visibility</p:attrName>
                                        </p:attrNameLst>
                                      </p:cBhvr>
                                      <p:to>
                                        <p:strVal val="visible"/>
                                      </p:to>
                                    </p:set>
                                    <p:animEffect transition="in" filter="wipe(up)">
                                      <p:cBhvr>
                                        <p:cTn id="11" dur="2000"/>
                                        <p:tgtEl>
                                          <p:spTgt spid="1034"/>
                                        </p:tgtEl>
                                      </p:cBhvr>
                                    </p:animEffect>
                                  </p:childTnLst>
                                </p:cTn>
                              </p:par>
                              <p:par>
                                <p:cTn id="12" presetID="22" presetClass="entr" presetSubtype="1" fill="hold" nodeType="withEffect">
                                  <p:stCondLst>
                                    <p:cond delay="2000"/>
                                  </p:stCondLst>
                                  <p:childTnLst>
                                    <p:set>
                                      <p:cBhvr>
                                        <p:cTn id="13" dur="1" fill="hold">
                                          <p:stCondLst>
                                            <p:cond delay="0"/>
                                          </p:stCondLst>
                                        </p:cTn>
                                        <p:tgtEl>
                                          <p:spTgt spid="1030"/>
                                        </p:tgtEl>
                                        <p:attrNameLst>
                                          <p:attrName>style.visibility</p:attrName>
                                        </p:attrNameLst>
                                      </p:cBhvr>
                                      <p:to>
                                        <p:strVal val="visible"/>
                                      </p:to>
                                    </p:set>
                                    <p:animEffect transition="in" filter="wipe(up)">
                                      <p:cBhvr>
                                        <p:cTn id="14" dur="2000"/>
                                        <p:tgtEl>
                                          <p:spTgt spid="1030"/>
                                        </p:tgtEl>
                                      </p:cBhvr>
                                    </p:animEffect>
                                  </p:childTnLst>
                                </p:cTn>
                              </p:par>
                              <p:par>
                                <p:cTn id="15" presetID="22" presetClass="entr" presetSubtype="1" fill="hold" nodeType="withEffect">
                                  <p:stCondLst>
                                    <p:cond delay="2000"/>
                                  </p:stCondLst>
                                  <p:childTnLst>
                                    <p:set>
                                      <p:cBhvr>
                                        <p:cTn id="16" dur="1" fill="hold">
                                          <p:stCondLst>
                                            <p:cond delay="0"/>
                                          </p:stCondLst>
                                        </p:cTn>
                                        <p:tgtEl>
                                          <p:spTgt spid="1032"/>
                                        </p:tgtEl>
                                        <p:attrNameLst>
                                          <p:attrName>style.visibility</p:attrName>
                                        </p:attrNameLst>
                                      </p:cBhvr>
                                      <p:to>
                                        <p:strVal val="visible"/>
                                      </p:to>
                                    </p:set>
                                    <p:animEffect transition="in" filter="wipe(up)">
                                      <p:cBhvr>
                                        <p:cTn id="17" dur="2000"/>
                                        <p:tgtEl>
                                          <p:spTgt spid="1032"/>
                                        </p:tgtEl>
                                      </p:cBhvr>
                                    </p:animEffect>
                                  </p:childTnLst>
                                </p:cTn>
                              </p:par>
                              <p:par>
                                <p:cTn id="18" presetID="22" presetClass="entr" presetSubtype="1" fill="hold" nodeType="withEffect">
                                  <p:stCondLst>
                                    <p:cond delay="2000"/>
                                  </p:stCondLst>
                                  <p:childTnLst>
                                    <p:set>
                                      <p:cBhvr>
                                        <p:cTn id="19" dur="1" fill="hold">
                                          <p:stCondLst>
                                            <p:cond delay="0"/>
                                          </p:stCondLst>
                                        </p:cTn>
                                        <p:tgtEl>
                                          <p:spTgt spid="1026"/>
                                        </p:tgtEl>
                                        <p:attrNameLst>
                                          <p:attrName>style.visibility</p:attrName>
                                        </p:attrNameLst>
                                      </p:cBhvr>
                                      <p:to>
                                        <p:strVal val="visible"/>
                                      </p:to>
                                    </p:set>
                                    <p:animEffect transition="in" filter="wipe(up)">
                                      <p:cBhvr>
                                        <p:cTn id="20" dur="2000"/>
                                        <p:tgtEl>
                                          <p:spTgt spid="1026"/>
                                        </p:tgtEl>
                                      </p:cBhvr>
                                    </p:animEffect>
                                  </p:childTnLst>
                                </p:cTn>
                              </p:par>
                              <p:par>
                                <p:cTn id="21" presetID="22" presetClass="entr" presetSubtype="1" fill="hold" nodeType="withEffect">
                                  <p:stCondLst>
                                    <p:cond delay="2000"/>
                                  </p:stCondLst>
                                  <p:childTnLst>
                                    <p:set>
                                      <p:cBhvr>
                                        <p:cTn id="22" dur="1" fill="hold">
                                          <p:stCondLst>
                                            <p:cond delay="0"/>
                                          </p:stCondLst>
                                        </p:cTn>
                                        <p:tgtEl>
                                          <p:spTgt spid="1036"/>
                                        </p:tgtEl>
                                        <p:attrNameLst>
                                          <p:attrName>style.visibility</p:attrName>
                                        </p:attrNameLst>
                                      </p:cBhvr>
                                      <p:to>
                                        <p:strVal val="visible"/>
                                      </p:to>
                                    </p:set>
                                    <p:animEffect transition="in" filter="wipe(up)">
                                      <p:cBhvr>
                                        <p:cTn id="23" dur="2000"/>
                                        <p:tgtEl>
                                          <p:spTgt spid="1036"/>
                                        </p:tgtEl>
                                      </p:cBhvr>
                                    </p:animEffect>
                                  </p:childTnLst>
                                </p:cTn>
                              </p:par>
                              <p:par>
                                <p:cTn id="24" presetID="22" presetClass="entr" presetSubtype="1" fill="hold" nodeType="withEffect">
                                  <p:stCondLst>
                                    <p:cond delay="2000"/>
                                  </p:stCondLst>
                                  <p:childTnLst>
                                    <p:set>
                                      <p:cBhvr>
                                        <p:cTn id="25" dur="1" fill="hold">
                                          <p:stCondLst>
                                            <p:cond delay="0"/>
                                          </p:stCondLst>
                                        </p:cTn>
                                        <p:tgtEl>
                                          <p:spTgt spid="1040"/>
                                        </p:tgtEl>
                                        <p:attrNameLst>
                                          <p:attrName>style.visibility</p:attrName>
                                        </p:attrNameLst>
                                      </p:cBhvr>
                                      <p:to>
                                        <p:strVal val="visible"/>
                                      </p:to>
                                    </p:set>
                                    <p:animEffect transition="in" filter="wipe(up)">
                                      <p:cBhvr>
                                        <p:cTn id="26" dur="2000"/>
                                        <p:tgtEl>
                                          <p:spTgt spid="1040"/>
                                        </p:tgtEl>
                                      </p:cBhvr>
                                    </p:animEffect>
                                  </p:childTnLst>
                                </p:cTn>
                              </p:par>
                              <p:par>
                                <p:cTn id="27" presetID="22" presetClass="entr" presetSubtype="1" fill="hold" nodeType="withEffect">
                                  <p:stCondLst>
                                    <p:cond delay="2000"/>
                                  </p:stCondLst>
                                  <p:childTnLst>
                                    <p:set>
                                      <p:cBhvr>
                                        <p:cTn id="28" dur="1" fill="hold">
                                          <p:stCondLst>
                                            <p:cond delay="0"/>
                                          </p:stCondLst>
                                        </p:cTn>
                                        <p:tgtEl>
                                          <p:spTgt spid="1042"/>
                                        </p:tgtEl>
                                        <p:attrNameLst>
                                          <p:attrName>style.visibility</p:attrName>
                                        </p:attrNameLst>
                                      </p:cBhvr>
                                      <p:to>
                                        <p:strVal val="visible"/>
                                      </p:to>
                                    </p:set>
                                    <p:animEffect transition="in" filter="wipe(up)">
                                      <p:cBhvr>
                                        <p:cTn id="29" dur="2000"/>
                                        <p:tgtEl>
                                          <p:spTgt spid="1042"/>
                                        </p:tgtEl>
                                      </p:cBhvr>
                                    </p:animEffect>
                                  </p:childTnLst>
                                </p:cTn>
                              </p:par>
                            </p:childTnLst>
                          </p:cTn>
                        </p:par>
                        <p:par>
                          <p:cTn id="30" fill="hold">
                            <p:stCondLst>
                              <p:cond delay="6000"/>
                            </p:stCondLst>
                            <p:childTnLst>
                              <p:par>
                                <p:cTn id="31" presetID="10" presetClass="entr" presetSubtype="0" fill="hold" grpId="0" nodeType="after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4098"/>
                                        </p:tgtEl>
                                        <p:attrNameLst>
                                          <p:attrName>style.visibility</p:attrName>
                                        </p:attrNameLst>
                                      </p:cBhvr>
                                      <p:to>
                                        <p:strVal val="visible"/>
                                      </p:to>
                                    </p:set>
                                    <p:animEffect transition="in" filter="fade">
                                      <p:cBhvr>
                                        <p:cTn id="56" dur="2000"/>
                                        <p:tgtEl>
                                          <p:spTgt spid="4098"/>
                                        </p:tgtEl>
                                      </p:cBhvr>
                                    </p:animEffect>
                                    <p:anim calcmode="lin" valueType="num">
                                      <p:cBhvr>
                                        <p:cTn id="57" dur="2000" fill="hold"/>
                                        <p:tgtEl>
                                          <p:spTgt spid="4098"/>
                                        </p:tgtEl>
                                        <p:attrNameLst>
                                          <p:attrName>ppt_w</p:attrName>
                                        </p:attrNameLst>
                                      </p:cBhvr>
                                      <p:tavLst>
                                        <p:tav tm="0" fmla="#ppt_w*sin(2.5*pi*$)">
                                          <p:val>
                                            <p:fltVal val="0"/>
                                          </p:val>
                                        </p:tav>
                                        <p:tav tm="100000">
                                          <p:val>
                                            <p:fltVal val="1"/>
                                          </p:val>
                                        </p:tav>
                                      </p:tavLst>
                                    </p:anim>
                                    <p:anim calcmode="lin" valueType="num">
                                      <p:cBhvr>
                                        <p:cTn id="58" dur="2000" fill="hold"/>
                                        <p:tgtEl>
                                          <p:spTgt spid="4098"/>
                                        </p:tgtEl>
                                        <p:attrNameLst>
                                          <p:attrName>ppt_h</p:attrName>
                                        </p:attrNameLst>
                                      </p:cBhvr>
                                      <p:tavLst>
                                        <p:tav tm="0">
                                          <p:val>
                                            <p:strVal val="#ppt_h"/>
                                          </p:val>
                                        </p:tav>
                                        <p:tav tm="100000">
                                          <p:val>
                                            <p:strVal val="#ppt_h"/>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2000" fill="hold"/>
                                        <p:tgtEl>
                                          <p:spTgt spid="15"/>
                                        </p:tgtEl>
                                        <p:attrNameLst>
                                          <p:attrName>ppt_w</p:attrName>
                                        </p:attrNameLst>
                                      </p:cBhvr>
                                      <p:tavLst>
                                        <p:tav tm="0">
                                          <p:val>
                                            <p:fltVal val="0"/>
                                          </p:val>
                                        </p:tav>
                                        <p:tav tm="100000">
                                          <p:val>
                                            <p:strVal val="#ppt_w"/>
                                          </p:val>
                                        </p:tav>
                                      </p:tavLst>
                                    </p:anim>
                                    <p:anim calcmode="lin" valueType="num">
                                      <p:cBhvr>
                                        <p:cTn id="62" dur="2000" fill="hold"/>
                                        <p:tgtEl>
                                          <p:spTgt spid="15"/>
                                        </p:tgtEl>
                                        <p:attrNameLst>
                                          <p:attrName>ppt_h</p:attrName>
                                        </p:attrNameLst>
                                      </p:cBhvr>
                                      <p:tavLst>
                                        <p:tav tm="0">
                                          <p:val>
                                            <p:fltVal val="0"/>
                                          </p:val>
                                        </p:tav>
                                        <p:tav tm="100000">
                                          <p:val>
                                            <p:strVal val="#ppt_h"/>
                                          </p:val>
                                        </p:tav>
                                      </p:tavLst>
                                    </p:anim>
                                    <p:animEffect transition="in" filter="fade">
                                      <p:cBhvr>
                                        <p:cTn id="63" dur="2000"/>
                                        <p:tgtEl>
                                          <p:spTgt spid="15"/>
                                        </p:tgtEl>
                                      </p:cBhvr>
                                    </p:animEffect>
                                  </p:childTnLst>
                                </p:cTn>
                              </p:par>
                            </p:childTnLst>
                          </p:cTn>
                        </p:par>
                        <p:par>
                          <p:cTn id="64" fill="hold">
                            <p:stCondLst>
                              <p:cond delay="2000"/>
                            </p:stCondLst>
                            <p:childTnLst>
                              <p:par>
                                <p:cTn id="65" presetID="22" presetClass="entr" presetSubtype="1"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1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6"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1500" fill="hold"/>
                                        <p:tgtEl>
                                          <p:spTgt spid="5"/>
                                        </p:tgtEl>
                                        <p:attrNameLst>
                                          <p:attrName>ppt_x</p:attrName>
                                        </p:attrNameLst>
                                      </p:cBhvr>
                                      <p:tavLst>
                                        <p:tav tm="0">
                                          <p:val>
                                            <p:strVal val="1+#ppt_w/2"/>
                                          </p:val>
                                        </p:tav>
                                        <p:tav tm="100000">
                                          <p:val>
                                            <p:strVal val="#ppt_x"/>
                                          </p:val>
                                        </p:tav>
                                      </p:tavLst>
                                    </p:anim>
                                    <p:anim calcmode="lin" valueType="num">
                                      <p:cBhvr additive="base">
                                        <p:cTn id="73"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up)">
                                      <p:cBhvr>
                                        <p:cTn id="78" dur="1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up)">
                                      <p:cBhvr>
                                        <p:cTn id="83" dur="1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wipe(up)">
                                      <p:cBhvr>
                                        <p:cTn id="88" dur="1500"/>
                                        <p:tgtEl>
                                          <p:spTgt spid="10"/>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37"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barn(outVertical)">
                                      <p:cBhvr>
                                        <p:cTn id="93" dur="1000"/>
                                        <p:tgtEl>
                                          <p:spTgt spid="20"/>
                                        </p:tgtEl>
                                      </p:cBhvr>
                                    </p:animEffect>
                                  </p:childTnLst>
                                </p:cTn>
                              </p:par>
                            </p:childTnLst>
                          </p:cTn>
                        </p:par>
                        <p:par>
                          <p:cTn id="94" fill="hold">
                            <p:stCondLst>
                              <p:cond delay="1000"/>
                            </p:stCondLst>
                            <p:childTnLst>
                              <p:par>
                                <p:cTn id="95" presetID="2"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1500" fill="hold"/>
                                        <p:tgtEl>
                                          <p:spTgt spid="6"/>
                                        </p:tgtEl>
                                        <p:attrNameLst>
                                          <p:attrName>ppt_x</p:attrName>
                                        </p:attrNameLst>
                                      </p:cBhvr>
                                      <p:tavLst>
                                        <p:tav tm="0">
                                          <p:val>
                                            <p:strVal val="1+#ppt_w/2"/>
                                          </p:val>
                                        </p:tav>
                                        <p:tav tm="100000">
                                          <p:val>
                                            <p:strVal val="#ppt_x"/>
                                          </p:val>
                                        </p:tav>
                                      </p:tavLst>
                                    </p:anim>
                                    <p:anim calcmode="lin" valueType="num">
                                      <p:cBhvr additive="base">
                                        <p:cTn id="9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up)">
                                      <p:cBhvr>
                                        <p:cTn id="103"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4" grpId="0"/>
      <p:bldP spid="18" grpId="0"/>
      <p:bldP spid="5" grpId="0"/>
      <p:bldP spid="6" grpId="0"/>
      <p:bldP spid="7" grpId="0"/>
      <p:bldP spid="9" grpId="0"/>
      <p:bldP spid="10" grpId="0"/>
      <p:bldP spid="15"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Light"/>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5954</TotalTime>
  <Words>7595</Words>
  <Application>Microsoft Office PowerPoint</Application>
  <PresentationFormat>Widescreen</PresentationFormat>
  <Paragraphs>494</Paragraphs>
  <Slides>31</Slides>
  <Notes>0</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Algerian</vt:lpstr>
      <vt:lpstr>Arial</vt:lpstr>
      <vt:lpstr>Britannic Bold</vt:lpstr>
      <vt:lpstr>Calibri Light</vt:lpstr>
      <vt:lpstr>Chiller</vt:lpstr>
      <vt:lpstr>Cooper Black</vt:lpstr>
      <vt:lpstr>Lucida Handwriting</vt:lpstr>
      <vt:lpstr>Old English Text MT</vt:lpstr>
      <vt:lpstr>Ravie</vt:lpstr>
      <vt:lpstr>Rockwell Condensed</vt:lpstr>
      <vt:lpstr>Script MT Bold</vt:lpstr>
      <vt:lpstr>Times New Roman</vt:lpstr>
      <vt:lpstr>TimesNewRomanPS-BoldMT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Trout</dc:creator>
  <cp:lastModifiedBy>Rick Trout</cp:lastModifiedBy>
  <cp:revision>302</cp:revision>
  <dcterms:created xsi:type="dcterms:W3CDTF">2016-06-12T15:10:31Z</dcterms:created>
  <dcterms:modified xsi:type="dcterms:W3CDTF">2016-06-21T01:53:51Z</dcterms:modified>
</cp:coreProperties>
</file>