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5" r:id="rId4"/>
    <p:sldId id="260" r:id="rId5"/>
    <p:sldId id="261" r:id="rId6"/>
    <p:sldId id="273" r:id="rId7"/>
    <p:sldId id="276"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266" r:id="rId25"/>
    <p:sldId id="267" r:id="rId26"/>
    <p:sldId id="268" r:id="rId27"/>
    <p:sldId id="269" r:id="rId28"/>
    <p:sldId id="270" r:id="rId29"/>
    <p:sldId id="271"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9" autoAdjust="0"/>
    <p:restoredTop sz="94660"/>
  </p:normalViewPr>
  <p:slideViewPr>
    <p:cSldViewPr snapToGrid="0" showGuides="1">
      <p:cViewPr>
        <p:scale>
          <a:sx n="100" d="100"/>
          <a:sy n="100" d="100"/>
        </p:scale>
        <p:origin x="44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27843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238506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66036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69369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104466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3188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243901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23172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53154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94357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120F20-2C23-4F6E-9ECA-81598604CCDB}" type="datetimeFigureOut">
              <a:rPr lang="en-US" smtClean="0"/>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34155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20F20-2C23-4F6E-9ECA-81598604CCDB}" type="datetimeFigureOut">
              <a:rPr lang="en-US" smtClean="0"/>
              <a:t>6/27/2016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7F97F-643F-4B20-ABF6-3AFFDE157872}" type="slidenum">
              <a:rPr lang="en-US" smtClean="0"/>
              <a:t>‹#›</a:t>
            </a:fld>
            <a:endParaRPr lang="en-US" dirty="0"/>
          </a:p>
        </p:txBody>
      </p:sp>
    </p:spTree>
    <p:extLst>
      <p:ext uri="{BB962C8B-B14F-4D97-AF65-F5344CB8AC3E}">
        <p14:creationId xmlns:p14="http://schemas.microsoft.com/office/powerpoint/2010/main" val="1126462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068488" y="2659533"/>
            <a:ext cx="6055024" cy="4193456"/>
          </a:xfrm>
          <a:prstGeom prst="rect">
            <a:avLst/>
          </a:prstGeom>
          <a:noFill/>
        </p:spPr>
        <p:txBody>
          <a:bodyPr wrap="square" rtlCol="0">
            <a:spAutoFit/>
          </a:bodyPr>
          <a:lstStyle/>
          <a:p>
            <a:r>
              <a:rPr lang="en-US" sz="1200" dirty="0"/>
              <a:t>This PowerPoint was designed by Mike Paulson, 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endParaRPr lang="en-US" sz="1200" dirty="0"/>
          </a:p>
          <a:p>
            <a:pPr algn="just"/>
            <a:r>
              <a:rPr lang="en-US" sz="1400" dirty="0"/>
              <a:t>This presentation is not copyrighted, of course, so if you can add more, and there is a lot more that I am sure can be added to this; feel free to do so.  My only expectation and requirement is that you use ONLY a King James 1611 Bible for your specific scripture references.  </a:t>
            </a:r>
          </a:p>
          <a:p>
            <a:pPr algn="just"/>
            <a:endParaRPr lang="en-US" sz="1400" dirty="0"/>
          </a:p>
          <a:p>
            <a:pPr algn="just"/>
            <a:r>
              <a:rPr lang="en-US" sz="1400" dirty="0"/>
              <a:t>But truthfully, I suppose that is not a huge concern of mine because if you do try to use any other modern bibles, you will find they wouldn’t fit with this anyway; thus we see once again, the importance of a rightly divided 1611 KJB ONLY.  </a:t>
            </a:r>
            <a:r>
              <a:rPr lang="en-US" sz="12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2978708"/>
            <a:ext cx="1124199" cy="1498401"/>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810" y="204230"/>
            <a:ext cx="4162378" cy="2355421"/>
          </a:xfrm>
          <a:prstGeom prst="rect">
            <a:avLst/>
          </a:prstGeom>
          <a:ln w="57150">
            <a:solidFill>
              <a:srgbClr val="CC6600"/>
            </a:solidFill>
          </a:ln>
        </p:spPr>
      </p:pic>
    </p:spTree>
    <p:extLst>
      <p:ext uri="{BB962C8B-B14F-4D97-AF65-F5344CB8AC3E}">
        <p14:creationId xmlns:p14="http://schemas.microsoft.com/office/powerpoint/2010/main" val="134208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8" y="5"/>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40415" y="378078"/>
            <a:ext cx="4835769"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Now, before we go any further with that thought for now,</a:t>
            </a:r>
          </a:p>
          <a:p>
            <a:pPr algn="ctr"/>
            <a:r>
              <a:rPr lang="en-US" sz="1400" dirty="0">
                <a:latin typeface="Times New Roman" panose="02020603050405020304" pitchFamily="18" charset="0"/>
                <a:cs typeface="Times New Roman" panose="02020603050405020304" pitchFamily="18" charset="0"/>
              </a:rPr>
              <a:t>let’s move on to our next point - </a:t>
            </a:r>
            <a:r>
              <a:rPr lang="en-US" sz="1400" b="1" i="1" dirty="0">
                <a:solidFill>
                  <a:srgbClr val="CC6600"/>
                </a:solidFill>
                <a:latin typeface="Times New Roman" panose="02020603050405020304" pitchFamily="18" charset="0"/>
                <a:cs typeface="Times New Roman" panose="02020603050405020304" pitchFamily="18" charset="0"/>
              </a:rPr>
              <a:t>in part.</a:t>
            </a:r>
          </a:p>
        </p:txBody>
      </p:sp>
      <p:sp>
        <p:nvSpPr>
          <p:cNvPr id="6" name="TextBox 5"/>
          <p:cNvSpPr txBox="1"/>
          <p:nvPr/>
        </p:nvSpPr>
        <p:spPr>
          <a:xfrm>
            <a:off x="6778870" y="833138"/>
            <a:ext cx="498523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For this one, we just have to go back a few verses:  </a:t>
            </a:r>
            <a:r>
              <a:rPr lang="en-US" sz="1400" b="1" dirty="0">
                <a:solidFill>
                  <a:srgbClr val="FF0000"/>
                </a:solidFill>
                <a:latin typeface="Times New Roman" panose="02020603050405020304" pitchFamily="18" charset="0"/>
                <a:cs typeface="Times New Roman" panose="02020603050405020304" pitchFamily="18" charset="0"/>
              </a:rPr>
              <a:t>verses 8,9</a:t>
            </a:r>
            <a:r>
              <a:rPr lang="en-US" sz="1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957671" y="1107835"/>
            <a:ext cx="4604212" cy="738664"/>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…but whether there be prophecies, they shall fail; </a:t>
            </a:r>
          </a:p>
          <a:p>
            <a:pPr algn="ctr"/>
            <a:r>
              <a:rPr lang="en-US" sz="1400" b="1" i="1" dirty="0">
                <a:solidFill>
                  <a:srgbClr val="CC6600"/>
                </a:solidFill>
                <a:latin typeface="Times New Roman" panose="02020603050405020304" pitchFamily="18" charset="0"/>
                <a:cs typeface="Times New Roman" panose="02020603050405020304" pitchFamily="18" charset="0"/>
              </a:rPr>
              <a:t>whether there be tongues, they shall cease; </a:t>
            </a:r>
          </a:p>
          <a:p>
            <a:pPr algn="ctr"/>
            <a:r>
              <a:rPr lang="en-US" sz="1400" b="1" i="1" dirty="0">
                <a:solidFill>
                  <a:srgbClr val="CC6600"/>
                </a:solidFill>
                <a:latin typeface="Times New Roman" panose="02020603050405020304" pitchFamily="18" charset="0"/>
                <a:cs typeface="Times New Roman" panose="02020603050405020304" pitchFamily="18" charset="0"/>
              </a:rPr>
              <a:t>whether there be knowledge, it shall vanish away.</a:t>
            </a:r>
          </a:p>
        </p:txBody>
      </p:sp>
      <p:sp>
        <p:nvSpPr>
          <p:cNvPr id="8" name="TextBox 7"/>
          <p:cNvSpPr txBox="1"/>
          <p:nvPr/>
        </p:nvSpPr>
        <p:spPr>
          <a:xfrm>
            <a:off x="6638190" y="1802439"/>
            <a:ext cx="5249006"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So that which was existing during the time of Paul would someday…</a:t>
            </a:r>
            <a:endParaRPr lang="en-US" dirty="0"/>
          </a:p>
        </p:txBody>
      </p:sp>
      <p:sp>
        <p:nvSpPr>
          <p:cNvPr id="10" name="TextBox 9"/>
          <p:cNvSpPr txBox="1"/>
          <p:nvPr/>
        </p:nvSpPr>
        <p:spPr>
          <a:xfrm>
            <a:off x="6682152" y="5690903"/>
            <a:ext cx="5178668"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so was ‘all’ knowledge going to vanish away someday?  Of course not – but the means of obtaining knowledge directly from God was going to vanish when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shows up. </a:t>
            </a:r>
          </a:p>
        </p:txBody>
      </p:sp>
      <p:sp>
        <p:nvSpPr>
          <p:cNvPr id="11" name="TextBox 10"/>
          <p:cNvSpPr txBox="1"/>
          <p:nvPr/>
        </p:nvSpPr>
        <p:spPr>
          <a:xfrm>
            <a:off x="6708528" y="2257906"/>
            <a:ext cx="5152291"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dirty="0">
                <a:latin typeface="Times New Roman" panose="02020603050405020304" pitchFamily="18" charset="0"/>
                <a:cs typeface="Times New Roman" panose="02020603050405020304" pitchFamily="18" charset="0"/>
              </a:rPr>
              <a:t> - to define prophecies is to understand that it means much more than just ‘foreseeing into the future’ as folks tend to believe.</a:t>
            </a:r>
          </a:p>
        </p:txBody>
      </p:sp>
      <p:sp>
        <p:nvSpPr>
          <p:cNvPr id="12" name="TextBox 11"/>
          <p:cNvSpPr txBox="1"/>
          <p:nvPr/>
        </p:nvSpPr>
        <p:spPr>
          <a:xfrm>
            <a:off x="8861128" y="4129084"/>
            <a:ext cx="801622"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Cease</a:t>
            </a:r>
          </a:p>
        </p:txBody>
      </p:sp>
      <p:sp>
        <p:nvSpPr>
          <p:cNvPr id="13" name="TextBox 12"/>
          <p:cNvSpPr txBox="1"/>
          <p:nvPr/>
        </p:nvSpPr>
        <p:spPr>
          <a:xfrm>
            <a:off x="8579822" y="5462518"/>
            <a:ext cx="1373068"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Vanish Away</a:t>
            </a:r>
          </a:p>
        </p:txBody>
      </p:sp>
      <p:sp>
        <p:nvSpPr>
          <p:cNvPr id="14" name="TextBox 13"/>
          <p:cNvSpPr txBox="1"/>
          <p:nvPr/>
        </p:nvSpPr>
        <p:spPr>
          <a:xfrm>
            <a:off x="6822831" y="2699257"/>
            <a:ext cx="491490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Prophecies in a biblical sense is ‘speaking’ of spiritual subjects, i.e.. Preaching; speaking; teaching; sermons, etc.</a:t>
            </a:r>
          </a:p>
        </p:txBody>
      </p:sp>
      <p:sp>
        <p:nvSpPr>
          <p:cNvPr id="15" name="TextBox 14"/>
          <p:cNvSpPr txBox="1"/>
          <p:nvPr/>
        </p:nvSpPr>
        <p:spPr>
          <a:xfrm>
            <a:off x="6708528" y="3169595"/>
            <a:ext cx="5108332" cy="1015663"/>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Does this mean then that sermons are done – failed!, etc.  Nice try – the answer is NO!  It means that before </a:t>
            </a:r>
            <a:r>
              <a:rPr lang="en-US" sz="1200" b="1" i="1" dirty="0">
                <a:solidFill>
                  <a:srgbClr val="CC6600"/>
                </a:solidFill>
                <a:latin typeface="Times New Roman" panose="02020603050405020304" pitchFamily="18" charset="0"/>
                <a:cs typeface="Times New Roman" panose="02020603050405020304" pitchFamily="18" charset="0"/>
              </a:rPr>
              <a:t>that which is perfect</a:t>
            </a:r>
            <a:r>
              <a:rPr lang="en-US" sz="1200" dirty="0">
                <a:latin typeface="Times New Roman" panose="02020603050405020304" pitchFamily="18" charset="0"/>
                <a:cs typeface="Times New Roman" panose="02020603050405020304" pitchFamily="18" charset="0"/>
              </a:rPr>
              <a:t> was going to come, the ‘sermons’ and ‘teachings,’ etc. had to come from God directly – either through a prophet, preacher, pastor, teacher, or at times, even from God Himself. That was all going to ‘fail’ sometime in the future.  More on that in a few moments.</a:t>
            </a:r>
          </a:p>
        </p:txBody>
      </p:sp>
      <p:sp>
        <p:nvSpPr>
          <p:cNvPr id="16" name="TextBox 15"/>
          <p:cNvSpPr txBox="1"/>
          <p:nvPr/>
        </p:nvSpPr>
        <p:spPr>
          <a:xfrm>
            <a:off x="6682153" y="4363578"/>
            <a:ext cx="5178667"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Tongues </a:t>
            </a:r>
            <a:r>
              <a:rPr lang="en-US" sz="1400" b="1"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tongues would obviously be referring to what we call ‘speaking in tongues’ today, not just speaking period!.  Tongues was going to cease when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arrives.</a:t>
            </a:r>
          </a:p>
        </p:txBody>
      </p:sp>
      <p:sp>
        <p:nvSpPr>
          <p:cNvPr id="17" name="TextBox 16"/>
          <p:cNvSpPr txBox="1"/>
          <p:nvPr/>
        </p:nvSpPr>
        <p:spPr>
          <a:xfrm>
            <a:off x="8950571" y="2022292"/>
            <a:ext cx="635973"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Fail</a:t>
            </a:r>
          </a:p>
        </p:txBody>
      </p:sp>
      <p:sp>
        <p:nvSpPr>
          <p:cNvPr id="18" name="TextBox 17"/>
          <p:cNvSpPr txBox="1"/>
          <p:nvPr/>
        </p:nvSpPr>
        <p:spPr>
          <a:xfrm>
            <a:off x="6646991" y="5023114"/>
            <a:ext cx="5249007"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Do you see now why even Paul had a chapter on ‘tongues’?  During his day, </a:t>
            </a:r>
          </a:p>
          <a:p>
            <a:pPr algn="ctr"/>
            <a:r>
              <a:rPr lang="en-US" sz="1200" dirty="0">
                <a:latin typeface="Times New Roman" panose="02020603050405020304" pitchFamily="18" charset="0"/>
                <a:cs typeface="Times New Roman" panose="02020603050405020304" pitchFamily="18" charset="0"/>
              </a:rPr>
              <a:t>tongues took place.  But today!  NO!  Why not?  More on that in a few moments.</a:t>
            </a:r>
          </a:p>
        </p:txBody>
      </p:sp>
    </p:spTree>
    <p:extLst>
      <p:ext uri="{BB962C8B-B14F-4D97-AF65-F5344CB8AC3E}">
        <p14:creationId xmlns:p14="http://schemas.microsoft.com/office/powerpoint/2010/main" val="17496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750"/>
                                        <p:tgtEl>
                                          <p:spTgt spid="8"/>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750"/>
                                        <p:tgtEl>
                                          <p:spTgt spid="17"/>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175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175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175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750"/>
                                        <p:tgtEl>
                                          <p:spTgt spid="12"/>
                                        </p:tgtEl>
                                      </p:cBhvr>
                                    </p:animEffect>
                                  </p:childTnLst>
                                </p:cTn>
                              </p:par>
                            </p:childTnLst>
                          </p:cTn>
                        </p:par>
                        <p:par>
                          <p:cTn id="46" fill="hold">
                            <p:stCondLst>
                              <p:cond delay="1750"/>
                            </p:stCondLst>
                            <p:childTnLst>
                              <p:par>
                                <p:cTn id="47" presetID="2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175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175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750"/>
                                        <p:tgtEl>
                                          <p:spTgt spid="13"/>
                                        </p:tgtEl>
                                      </p:cBhvr>
                                    </p:animEffect>
                                  </p:childTnLst>
                                </p:cTn>
                              </p:par>
                            </p:childTnLst>
                          </p:cTn>
                        </p:par>
                        <p:par>
                          <p:cTn id="60" fill="hold">
                            <p:stCondLst>
                              <p:cond delay="1750"/>
                            </p:stCondLst>
                            <p:childTnLst>
                              <p:par>
                                <p:cTn id="61" presetID="22" presetClass="entr" presetSubtype="1"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70457" y="435443"/>
            <a:ext cx="4026878"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it goes on in </a:t>
            </a:r>
            <a:r>
              <a:rPr lang="en-US" sz="1400" b="1" dirty="0">
                <a:solidFill>
                  <a:srgbClr val="FF0000"/>
                </a:solidFill>
                <a:latin typeface="Times New Roman" panose="02020603050405020304" pitchFamily="18" charset="0"/>
                <a:cs typeface="Times New Roman" panose="02020603050405020304" pitchFamily="18" charset="0"/>
              </a:rPr>
              <a:t>verse 9</a:t>
            </a:r>
            <a:r>
              <a:rPr lang="en-US" sz="1400" dirty="0">
                <a:latin typeface="Times New Roman" panose="02020603050405020304" pitchFamily="18" charset="0"/>
                <a:cs typeface="Times New Roman" panose="02020603050405020304" pitchFamily="18" charset="0"/>
              </a:rPr>
              <a:t>…</a:t>
            </a:r>
          </a:p>
          <a:p>
            <a:pPr algn="ctr"/>
            <a:r>
              <a:rPr lang="en-US" sz="1400" b="1" i="1" dirty="0">
                <a:solidFill>
                  <a:srgbClr val="CC6600"/>
                </a:solidFill>
                <a:latin typeface="Times New Roman" panose="02020603050405020304" pitchFamily="18" charset="0"/>
                <a:cs typeface="Times New Roman" panose="02020603050405020304" pitchFamily="18" charset="0"/>
              </a:rPr>
              <a:t>For we know in part, and we prophesy in part…</a:t>
            </a:r>
          </a:p>
        </p:txBody>
      </p:sp>
      <p:sp>
        <p:nvSpPr>
          <p:cNvPr id="7" name="TextBox 6"/>
          <p:cNvSpPr txBox="1"/>
          <p:nvPr/>
        </p:nvSpPr>
        <p:spPr>
          <a:xfrm>
            <a:off x="7025466" y="958663"/>
            <a:ext cx="448147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So now, the next thing we are going to touch on is </a:t>
            </a:r>
            <a:r>
              <a:rPr lang="en-US" sz="1400" b="1" i="1" dirty="0">
                <a:solidFill>
                  <a:srgbClr val="CC6600"/>
                </a:solidFill>
                <a:latin typeface="Times New Roman" panose="02020603050405020304" pitchFamily="18" charset="0"/>
                <a:cs typeface="Times New Roman" panose="02020603050405020304" pitchFamily="18" charset="0"/>
              </a:rPr>
              <a:t>in part</a:t>
            </a:r>
            <a:r>
              <a:rPr lang="en-US" sz="14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6689767" y="1339916"/>
            <a:ext cx="5132780"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PS - Note the time frame of all this.  Paul was talking about what goes on during his day, but then he starts talking about something that is coming in the future.</a:t>
            </a:r>
          </a:p>
        </p:txBody>
      </p:sp>
      <p:sp>
        <p:nvSpPr>
          <p:cNvPr id="10" name="TextBox 9"/>
          <p:cNvSpPr txBox="1"/>
          <p:nvPr/>
        </p:nvSpPr>
        <p:spPr>
          <a:xfrm>
            <a:off x="7095539" y="1849917"/>
            <a:ext cx="4336627"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Paul mentions that what is going on during his time then will no longer take place when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comes because what they are doing then is only ‘</a:t>
            </a:r>
            <a:r>
              <a:rPr lang="en-US" sz="1400" b="1" i="1" dirty="0">
                <a:solidFill>
                  <a:srgbClr val="CC6600"/>
                </a:solidFill>
                <a:latin typeface="Times New Roman" panose="02020603050405020304" pitchFamily="18" charset="0"/>
                <a:cs typeface="Times New Roman" panose="02020603050405020304" pitchFamily="18" charset="0"/>
              </a:rPr>
              <a:t>in part.’</a:t>
            </a:r>
          </a:p>
        </p:txBody>
      </p:sp>
      <p:sp>
        <p:nvSpPr>
          <p:cNvPr id="11" name="TextBox 10"/>
          <p:cNvSpPr txBox="1"/>
          <p:nvPr/>
        </p:nvSpPr>
        <p:spPr>
          <a:xfrm>
            <a:off x="7278979" y="2570285"/>
            <a:ext cx="3983521"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He also talks about his own ‘before’ and his ‘now’ time, comparing it all to what is coming and what it will be like when </a:t>
            </a:r>
            <a:r>
              <a:rPr lang="en-US" sz="1200" b="1" i="1" dirty="0">
                <a:solidFill>
                  <a:srgbClr val="CC6600"/>
                </a:solidFill>
                <a:latin typeface="Times New Roman" panose="02020603050405020304" pitchFamily="18" charset="0"/>
                <a:cs typeface="Times New Roman" panose="02020603050405020304" pitchFamily="18" charset="0"/>
              </a:rPr>
              <a:t>that which is perfect</a:t>
            </a:r>
            <a:r>
              <a:rPr lang="en-US" sz="1200" dirty="0">
                <a:latin typeface="Times New Roman" panose="02020603050405020304" pitchFamily="18" charset="0"/>
                <a:cs typeface="Times New Roman" panose="02020603050405020304" pitchFamily="18" charset="0"/>
              </a:rPr>
              <a:t> comes’.  See </a:t>
            </a:r>
            <a:r>
              <a:rPr lang="en-US" sz="1200" b="1" dirty="0">
                <a:solidFill>
                  <a:srgbClr val="FF0000"/>
                </a:solidFill>
                <a:latin typeface="Times New Roman" panose="02020603050405020304" pitchFamily="18" charset="0"/>
                <a:cs typeface="Times New Roman" panose="02020603050405020304" pitchFamily="18" charset="0"/>
              </a:rPr>
              <a:t>verses 11,12</a:t>
            </a:r>
            <a:r>
              <a:rPr lang="en-US" sz="1200" dirty="0">
                <a:latin typeface="Times New Roman" panose="02020603050405020304" pitchFamily="18" charset="0"/>
                <a:cs typeface="Times New Roman" panose="02020603050405020304" pitchFamily="18" charset="0"/>
              </a:rPr>
              <a:t>.  But again, we will talk about that stuff later in this presentation.</a:t>
            </a:r>
          </a:p>
        </p:txBody>
      </p:sp>
      <p:sp>
        <p:nvSpPr>
          <p:cNvPr id="12" name="TextBox 11"/>
          <p:cNvSpPr txBox="1"/>
          <p:nvPr/>
        </p:nvSpPr>
        <p:spPr>
          <a:xfrm>
            <a:off x="6790082" y="3482981"/>
            <a:ext cx="4934138"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Let’s just do a quick &amp; early summary and review:</a:t>
            </a:r>
          </a:p>
        </p:txBody>
      </p:sp>
      <p:sp>
        <p:nvSpPr>
          <p:cNvPr id="13" name="TextBox 12"/>
          <p:cNvSpPr txBox="1"/>
          <p:nvPr/>
        </p:nvSpPr>
        <p:spPr>
          <a:xfrm>
            <a:off x="7143165" y="3793422"/>
            <a:ext cx="4264199"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Those things we read in Corinthians, that were  being done in Paul’s day - prophecies, tongues and knowledge - were only done </a:t>
            </a:r>
            <a:r>
              <a:rPr lang="en-US" sz="1600" b="1" i="1" dirty="0">
                <a:solidFill>
                  <a:srgbClr val="CC6600"/>
                </a:solidFill>
                <a:latin typeface="Times New Roman" panose="02020603050405020304" pitchFamily="18" charset="0"/>
                <a:cs typeface="Times New Roman" panose="02020603050405020304" pitchFamily="18" charset="0"/>
              </a:rPr>
              <a:t>in part</a:t>
            </a:r>
            <a:r>
              <a:rPr lang="en-US" sz="1600"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6509441" y="4562537"/>
            <a:ext cx="5513560"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Whenever </a:t>
            </a:r>
            <a:r>
              <a:rPr lang="en-US" sz="1600" b="1" i="1" dirty="0">
                <a:solidFill>
                  <a:srgbClr val="CC6600"/>
                </a:solidFill>
                <a:latin typeface="Times New Roman" panose="02020603050405020304" pitchFamily="18" charset="0"/>
                <a:cs typeface="Times New Roman" panose="02020603050405020304" pitchFamily="18" charset="0"/>
              </a:rPr>
              <a:t>that which is perfect</a:t>
            </a:r>
            <a:r>
              <a:rPr lang="en-US" sz="1600" dirty="0">
                <a:latin typeface="Times New Roman" panose="02020603050405020304" pitchFamily="18" charset="0"/>
                <a:cs typeface="Times New Roman" panose="02020603050405020304" pitchFamily="18" charset="0"/>
              </a:rPr>
              <a:t> were to come,</a:t>
            </a:r>
          </a:p>
          <a:p>
            <a:pPr algn="ctr"/>
            <a:r>
              <a:rPr lang="en-US" sz="1600" dirty="0">
                <a:latin typeface="Times New Roman" panose="02020603050405020304" pitchFamily="18" charset="0"/>
                <a:cs typeface="Times New Roman" panose="02020603050405020304" pitchFamily="18" charset="0"/>
              </a:rPr>
              <a:t>then all those things they were doing will stop.</a:t>
            </a:r>
            <a:endParaRPr lang="en-US" sz="1600" dirty="0"/>
          </a:p>
        </p:txBody>
      </p:sp>
      <p:sp>
        <p:nvSpPr>
          <p:cNvPr id="15" name="TextBox 14"/>
          <p:cNvSpPr txBox="1"/>
          <p:nvPr/>
        </p:nvSpPr>
        <p:spPr>
          <a:xfrm>
            <a:off x="6944006" y="5067743"/>
            <a:ext cx="4689697"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Those things will fail, cease and vanish away.</a:t>
            </a:r>
            <a:endParaRPr lang="en-US" sz="1600" dirty="0"/>
          </a:p>
        </p:txBody>
      </p:sp>
      <p:sp>
        <p:nvSpPr>
          <p:cNvPr id="16" name="TextBox 15"/>
          <p:cNvSpPr txBox="1"/>
          <p:nvPr/>
        </p:nvSpPr>
        <p:spPr>
          <a:xfrm>
            <a:off x="6527550" y="5377765"/>
            <a:ext cx="5495451" cy="1077218"/>
          </a:xfrm>
          <a:prstGeom prst="rect">
            <a:avLst/>
          </a:prstGeom>
          <a:noFill/>
        </p:spPr>
        <p:txBody>
          <a:bodyPr wrap="square" rtlCol="0">
            <a:spAutoFit/>
          </a:bodyPr>
          <a:lstStyle/>
          <a:p>
            <a:pPr algn="just"/>
            <a:r>
              <a:rPr lang="en-US" sz="1600" dirty="0"/>
              <a:t>Are you with me so far? </a:t>
            </a:r>
            <a:r>
              <a:rPr lang="en-US" sz="1600" i="1" dirty="0"/>
              <a:t>Paul is telling those folks that something will come some day that will put a stop to all that they are doing at that time that involves teaching, preaching, speaking in tongues and having God impart knowledge to them.</a:t>
            </a:r>
          </a:p>
        </p:txBody>
      </p:sp>
    </p:spTree>
    <p:extLst>
      <p:ext uri="{BB962C8B-B14F-4D97-AF65-F5344CB8AC3E}">
        <p14:creationId xmlns:p14="http://schemas.microsoft.com/office/powerpoint/2010/main" val="382096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7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750"/>
                                        <p:tgtEl>
                                          <p:spTgt spid="10"/>
                                        </p:tgtEl>
                                      </p:cBhvr>
                                    </p:animEffect>
                                  </p:childTnLst>
                                </p:cTn>
                              </p:par>
                            </p:childTnLst>
                          </p:cTn>
                        </p:par>
                        <p:par>
                          <p:cTn id="22" fill="hold">
                            <p:stCondLst>
                              <p:cond delay="1750"/>
                            </p:stCondLst>
                            <p:childTnLst>
                              <p:par>
                                <p:cTn id="23" presetID="22" presetClass="entr" presetSubtype="1" fill="hold" grpId="0" nodeType="after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175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750" fill="hold"/>
                                        <p:tgtEl>
                                          <p:spTgt spid="12"/>
                                        </p:tgtEl>
                                        <p:attrNameLst>
                                          <p:attrName>ppt_w</p:attrName>
                                        </p:attrNameLst>
                                      </p:cBhvr>
                                      <p:tavLst>
                                        <p:tav tm="0">
                                          <p:val>
                                            <p:fltVal val="0"/>
                                          </p:val>
                                        </p:tav>
                                        <p:tav tm="100000">
                                          <p:val>
                                            <p:strVal val="#ppt_w"/>
                                          </p:val>
                                        </p:tav>
                                      </p:tavLst>
                                    </p:anim>
                                    <p:anim calcmode="lin" valueType="num">
                                      <p:cBhvr>
                                        <p:cTn id="31" dur="1750" fill="hold"/>
                                        <p:tgtEl>
                                          <p:spTgt spid="12"/>
                                        </p:tgtEl>
                                        <p:attrNameLst>
                                          <p:attrName>ppt_h</p:attrName>
                                        </p:attrNameLst>
                                      </p:cBhvr>
                                      <p:tavLst>
                                        <p:tav tm="0">
                                          <p:val>
                                            <p:fltVal val="0"/>
                                          </p:val>
                                        </p:tav>
                                        <p:tav tm="100000">
                                          <p:val>
                                            <p:strVal val="#ppt_h"/>
                                          </p:val>
                                        </p:tav>
                                      </p:tavLst>
                                    </p:anim>
                                    <p:animEffect transition="in" filter="fade">
                                      <p:cBhvr>
                                        <p:cTn id="32" dur="1750"/>
                                        <p:tgtEl>
                                          <p:spTgt spid="12"/>
                                        </p:tgtEl>
                                      </p:cBhvr>
                                    </p:animEffect>
                                  </p:childTnLst>
                                </p:cTn>
                              </p:par>
                            </p:childTnLst>
                          </p:cTn>
                        </p:par>
                        <p:par>
                          <p:cTn id="33" fill="hold">
                            <p:stCondLst>
                              <p:cond delay="175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75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1750"/>
                                        <p:tgtEl>
                                          <p:spTgt spid="14"/>
                                        </p:tgtEl>
                                      </p:cBhvr>
                                    </p:animEffect>
                                  </p:childTnLst>
                                </p:cTn>
                              </p:par>
                            </p:childTnLst>
                          </p:cTn>
                        </p:par>
                        <p:par>
                          <p:cTn id="42" fill="hold">
                            <p:stCondLst>
                              <p:cond delay="1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175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15609" y="688080"/>
            <a:ext cx="407659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  If </a:t>
            </a:r>
            <a:r>
              <a:rPr lang="en-US" b="1" i="1" dirty="0">
                <a:solidFill>
                  <a:srgbClr val="CC6600"/>
                </a:solidFill>
                <a:latin typeface="Times New Roman" panose="02020603050405020304" pitchFamily="18" charset="0"/>
                <a:cs typeface="Times New Roman" panose="02020603050405020304" pitchFamily="18" charset="0"/>
              </a:rPr>
              <a:t>that which is perfect</a:t>
            </a:r>
            <a:r>
              <a:rPr lang="en-US" dirty="0">
                <a:latin typeface="Times New Roman" panose="02020603050405020304" pitchFamily="18" charset="0"/>
                <a:cs typeface="Times New Roman" panose="02020603050405020304" pitchFamily="18" charset="0"/>
              </a:rPr>
              <a:t> is…</a:t>
            </a:r>
          </a:p>
        </p:txBody>
      </p:sp>
      <p:sp>
        <p:nvSpPr>
          <p:cNvPr id="8" name="TextBox 7"/>
          <p:cNvSpPr txBox="1"/>
          <p:nvPr/>
        </p:nvSpPr>
        <p:spPr>
          <a:xfrm>
            <a:off x="6844417" y="1298283"/>
            <a:ext cx="4839081"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Then it fits all facts historically, doctrinally, spiritually and it even makes common sense!</a:t>
            </a:r>
          </a:p>
        </p:txBody>
      </p:sp>
      <p:sp>
        <p:nvSpPr>
          <p:cNvPr id="9" name="TextBox 8"/>
          <p:cNvSpPr txBox="1"/>
          <p:nvPr/>
        </p:nvSpPr>
        <p:spPr>
          <a:xfrm>
            <a:off x="6845682" y="1864088"/>
            <a:ext cx="481644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There was nothing written down that was finished until 1611.</a:t>
            </a:r>
          </a:p>
        </p:txBody>
      </p:sp>
      <p:sp>
        <p:nvSpPr>
          <p:cNvPr id="10" name="TextBox 9"/>
          <p:cNvSpPr txBox="1"/>
          <p:nvPr/>
        </p:nvSpPr>
        <p:spPr>
          <a:xfrm>
            <a:off x="6645239" y="3287252"/>
            <a:ext cx="5228388"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Contrary to all the pastors and publishers, etc. today, there has never been a need, there is still no need and there will never be a need since 1611 for any new ‘translation’ to be printed today - ever.  The KJB may be 400+ years old but it fits today as if it were just written today.</a:t>
            </a:r>
          </a:p>
        </p:txBody>
      </p:sp>
      <p:sp>
        <p:nvSpPr>
          <p:cNvPr id="11" name="TextBox 10"/>
          <p:cNvSpPr txBox="1"/>
          <p:nvPr/>
        </p:nvSpPr>
        <p:spPr>
          <a:xfrm>
            <a:off x="7129608" y="2093208"/>
            <a:ext cx="4273239"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Yes, there were many manuscripts, pieces, copies, etc. </a:t>
            </a:r>
          </a:p>
          <a:p>
            <a:pPr algn="ctr"/>
            <a:r>
              <a:rPr lang="en-US" sz="1200" dirty="0">
                <a:latin typeface="Times New Roman" panose="02020603050405020304" pitchFamily="18" charset="0"/>
                <a:cs typeface="Times New Roman" panose="02020603050405020304" pitchFamily="18" charset="0"/>
              </a:rPr>
              <a:t>that existed before 1611, but…</a:t>
            </a:r>
          </a:p>
        </p:txBody>
      </p:sp>
      <p:sp>
        <p:nvSpPr>
          <p:cNvPr id="12" name="TextBox 11"/>
          <p:cNvSpPr txBox="1"/>
          <p:nvPr/>
        </p:nvSpPr>
        <p:spPr>
          <a:xfrm>
            <a:off x="6758421" y="2485991"/>
            <a:ext cx="500657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Yes, there were 6 other English Bibles printed before 1611, but…</a:t>
            </a:r>
          </a:p>
        </p:txBody>
      </p:sp>
      <p:sp>
        <p:nvSpPr>
          <p:cNvPr id="13" name="TextBox 12"/>
          <p:cNvSpPr txBox="1"/>
          <p:nvPr/>
        </p:nvSpPr>
        <p:spPr>
          <a:xfrm>
            <a:off x="6916854" y="2749852"/>
            <a:ext cx="4680654"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NONE OF THEM WERE THE FINISHED PRODUCT!</a:t>
            </a:r>
          </a:p>
          <a:p>
            <a:pPr algn="ctr"/>
            <a:r>
              <a:rPr lang="en-US" sz="1400" b="1" dirty="0">
                <a:latin typeface="Times New Roman" panose="02020603050405020304" pitchFamily="18" charset="0"/>
                <a:cs typeface="Times New Roman" panose="02020603050405020304" pitchFamily="18" charset="0"/>
              </a:rPr>
              <a:t>They weren’t ‘perfect’!</a:t>
            </a:r>
          </a:p>
        </p:txBody>
      </p:sp>
      <p:sp>
        <p:nvSpPr>
          <p:cNvPr id="14" name="TextBox 13"/>
          <p:cNvSpPr txBox="1"/>
          <p:nvPr/>
        </p:nvSpPr>
        <p:spPr>
          <a:xfrm>
            <a:off x="6962120" y="4250415"/>
            <a:ext cx="4628847"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Since 1611, as the KJB was given out around the world, God was able to speak to anyone through the written Scriptures.  </a:t>
            </a:r>
          </a:p>
        </p:txBody>
      </p:sp>
      <p:sp>
        <p:nvSpPr>
          <p:cNvPr id="15" name="TextBox 14"/>
          <p:cNvSpPr txBox="1"/>
          <p:nvPr/>
        </p:nvSpPr>
        <p:spPr>
          <a:xfrm>
            <a:off x="6719128" y="5472348"/>
            <a:ext cx="5060895"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There has been no need for ‘speaking in </a:t>
            </a:r>
            <a:r>
              <a:rPr lang="en-US" sz="1400" b="1" i="1" dirty="0">
                <a:solidFill>
                  <a:srgbClr val="CC6600"/>
                </a:solidFill>
                <a:latin typeface="Times New Roman" panose="02020603050405020304" pitchFamily="18" charset="0"/>
                <a:cs typeface="Times New Roman" panose="02020603050405020304" pitchFamily="18" charset="0"/>
              </a:rPr>
              <a:t>tongues</a:t>
            </a:r>
            <a:r>
              <a:rPr lang="en-US" sz="1400" dirty="0">
                <a:latin typeface="Times New Roman" panose="02020603050405020304" pitchFamily="18" charset="0"/>
                <a:cs typeface="Times New Roman" panose="02020603050405020304" pitchFamily="18" charset="0"/>
              </a:rPr>
              <a:t> since 1611; they ceased doctrinally!  Since then, the devil has taken them over.</a:t>
            </a:r>
          </a:p>
        </p:txBody>
      </p:sp>
      <p:sp>
        <p:nvSpPr>
          <p:cNvPr id="16" name="TextBox 15"/>
          <p:cNvSpPr txBox="1"/>
          <p:nvPr/>
        </p:nvSpPr>
        <p:spPr>
          <a:xfrm>
            <a:off x="6581868" y="5968832"/>
            <a:ext cx="5413973"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Since 1611, if any preacher wanted, wants or will want to </a:t>
            </a:r>
            <a:r>
              <a:rPr lang="en-US" sz="1400" b="1" i="1" dirty="0">
                <a:solidFill>
                  <a:srgbClr val="CC6600"/>
                </a:solidFill>
                <a:latin typeface="Times New Roman" panose="02020603050405020304" pitchFamily="18" charset="0"/>
                <a:cs typeface="Times New Roman" panose="02020603050405020304" pitchFamily="18" charset="0"/>
              </a:rPr>
              <a:t>prophecy</a:t>
            </a:r>
            <a:r>
              <a:rPr lang="en-US" sz="1400" dirty="0">
                <a:latin typeface="Times New Roman" panose="02020603050405020304" pitchFamily="18" charset="0"/>
                <a:cs typeface="Times New Roman" panose="02020603050405020304" pitchFamily="18" charset="0"/>
              </a:rPr>
              <a:t> (preach, teach, etc.) the truth - he must get that knowledge from the KJB.</a:t>
            </a:r>
          </a:p>
        </p:txBody>
      </p:sp>
      <p:sp>
        <p:nvSpPr>
          <p:cNvPr id="17" name="TextBox 16"/>
          <p:cNvSpPr txBox="1"/>
          <p:nvPr/>
        </p:nvSpPr>
        <p:spPr>
          <a:xfrm>
            <a:off x="6762943" y="380246"/>
            <a:ext cx="5006571" cy="369332"/>
          </a:xfrm>
          <a:prstGeom prst="rect">
            <a:avLst/>
          </a:prstGeom>
          <a:noFill/>
        </p:spPr>
        <p:txBody>
          <a:bodyPr wrap="square" rtlCol="0">
            <a:spAutoFit/>
          </a:bodyPr>
          <a:lstStyle/>
          <a:p>
            <a:r>
              <a:rPr lang="en-US" dirty="0"/>
              <a:t>Let’s take a short look at three possible conclusions:</a:t>
            </a:r>
          </a:p>
        </p:txBody>
      </p:sp>
      <p:sp>
        <p:nvSpPr>
          <p:cNvPr id="18" name="TextBox 17"/>
          <p:cNvSpPr txBox="1"/>
          <p:nvPr/>
        </p:nvSpPr>
        <p:spPr>
          <a:xfrm>
            <a:off x="7659226" y="984988"/>
            <a:ext cx="320492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The 1611 King James Bible</a:t>
            </a:r>
            <a:endParaRPr lang="en-US" sz="2000" dirty="0"/>
          </a:p>
        </p:txBody>
      </p:sp>
      <p:sp>
        <p:nvSpPr>
          <p:cNvPr id="19" name="TextBox 18"/>
          <p:cNvSpPr txBox="1"/>
          <p:nvPr/>
        </p:nvSpPr>
        <p:spPr>
          <a:xfrm>
            <a:off x="7152233" y="4764582"/>
            <a:ext cx="4246085"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of and from God vanished away unless it was located within the KJB.  The devil took on the new bibles and his new doctrines were taught from them.</a:t>
            </a:r>
            <a:endParaRPr lang="en-US" sz="1400" dirty="0"/>
          </a:p>
        </p:txBody>
      </p:sp>
    </p:spTree>
    <p:extLst>
      <p:ext uri="{BB962C8B-B14F-4D97-AF65-F5344CB8AC3E}">
        <p14:creationId xmlns:p14="http://schemas.microsoft.com/office/powerpoint/2010/main" val="260060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750"/>
                                        <p:tgtEl>
                                          <p:spTgt spid="6"/>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75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7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7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75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75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out)">
                                      <p:cBhvr>
                                        <p:cTn id="46" dur="175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ircle(out)">
                                      <p:cBhvr>
                                        <p:cTn id="51" dur="17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32"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ircle(out)">
                                      <p:cBhvr>
                                        <p:cTn id="56" dur="175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3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ircle(out)">
                                      <p:cBhvr>
                                        <p:cTn id="61" dur="175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32"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out)">
                                      <p:cBhvr>
                                        <p:cTn id="66"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62938" y="486132"/>
            <a:ext cx="5051834" cy="800219"/>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 wonder pastors, professors, teachers, etc. today </a:t>
            </a:r>
          </a:p>
          <a:p>
            <a:pPr algn="ctr"/>
            <a:r>
              <a:rPr lang="en-US" sz="1600" b="1" dirty="0">
                <a:latin typeface="Times New Roman" panose="02020603050405020304" pitchFamily="18" charset="0"/>
                <a:cs typeface="Times New Roman" panose="02020603050405020304" pitchFamily="18" charset="0"/>
              </a:rPr>
              <a:t>change &amp; disobey the 1611 King James Bible!</a:t>
            </a:r>
          </a:p>
          <a:p>
            <a:pPr algn="ctr"/>
            <a:r>
              <a:rPr lang="en-US" sz="1400" dirty="0">
                <a:latin typeface="Times New Roman" panose="02020603050405020304" pitchFamily="18" charset="0"/>
                <a:cs typeface="Times New Roman" panose="02020603050405020304" pitchFamily="18" charset="0"/>
              </a:rPr>
              <a:t>The 1611 KJB tells pastors to:</a:t>
            </a:r>
          </a:p>
        </p:txBody>
      </p:sp>
      <p:sp>
        <p:nvSpPr>
          <p:cNvPr id="7" name="TextBox 6"/>
          <p:cNvSpPr txBox="1"/>
          <p:nvPr/>
        </p:nvSpPr>
        <p:spPr>
          <a:xfrm>
            <a:off x="6948540" y="1193206"/>
            <a:ext cx="4635375"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Preach the word; be instant in season, out of season; reprove, rebuke, exhort with all longsuffering and doctrine. </a:t>
            </a:r>
            <a:endParaRPr lang="en-US" sz="11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41377" y="3914135"/>
            <a:ext cx="4846631"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the time will come when they will not endure sound doctrine; but after their own lusts shall they heap to themselves teachers, having itching ears; And they shall turn away their ears from the truth, and shall be turned unto fables.</a:t>
            </a:r>
          </a:p>
        </p:txBody>
      </p:sp>
      <p:sp>
        <p:nvSpPr>
          <p:cNvPr id="9" name="TextBox 8"/>
          <p:cNvSpPr txBox="1"/>
          <p:nvPr/>
        </p:nvSpPr>
        <p:spPr>
          <a:xfrm>
            <a:off x="7398940" y="3383678"/>
            <a:ext cx="3730034"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 wonder people today </a:t>
            </a:r>
          </a:p>
          <a:p>
            <a:pPr algn="ctr"/>
            <a:r>
              <a:rPr lang="en-US" sz="1600" b="1" dirty="0">
                <a:latin typeface="Times New Roman" panose="02020603050405020304" pitchFamily="18" charset="0"/>
                <a:cs typeface="Times New Roman" panose="02020603050405020304" pitchFamily="18" charset="0"/>
              </a:rPr>
              <a:t>hate the 1611 King James Bible!</a:t>
            </a:r>
          </a:p>
        </p:txBody>
      </p:sp>
      <p:sp>
        <p:nvSpPr>
          <p:cNvPr id="10" name="TextBox 9"/>
          <p:cNvSpPr txBox="1"/>
          <p:nvPr/>
        </p:nvSpPr>
        <p:spPr>
          <a:xfrm>
            <a:off x="6853469" y="1698320"/>
            <a:ext cx="4820976" cy="800219"/>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 wonder pastors, professors, teachers, etc. today </a:t>
            </a:r>
          </a:p>
          <a:p>
            <a:pPr algn="ctr"/>
            <a:r>
              <a:rPr lang="en-US" sz="1600" b="1" dirty="0">
                <a:latin typeface="Times New Roman" panose="02020603050405020304" pitchFamily="18" charset="0"/>
                <a:cs typeface="Times New Roman" panose="02020603050405020304" pitchFamily="18" charset="0"/>
              </a:rPr>
              <a:t>also hate the 1611 King James Bible!</a:t>
            </a:r>
          </a:p>
          <a:p>
            <a:pPr algn="ctr"/>
            <a:r>
              <a:rPr lang="en-US" sz="1400" dirty="0">
                <a:latin typeface="Times New Roman" panose="02020603050405020304" pitchFamily="18" charset="0"/>
                <a:cs typeface="Times New Roman" panose="02020603050405020304" pitchFamily="18" charset="0"/>
              </a:rPr>
              <a:t>The 1611 KJB tells pastors that don’t use the KJB:</a:t>
            </a:r>
          </a:p>
        </p:txBody>
      </p:sp>
      <p:sp>
        <p:nvSpPr>
          <p:cNvPr id="11" name="TextBox 10"/>
          <p:cNvSpPr txBox="1"/>
          <p:nvPr/>
        </p:nvSpPr>
        <p:spPr>
          <a:xfrm>
            <a:off x="6609033" y="2435168"/>
            <a:ext cx="5314385"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He is proud, knowing nothing, but doting about questions and strifes of words, whereof cometh envy, strife, railings, evil surmisings, Perverse disputings of men of corrupt minds, and destitute of the truth, supposing that gain is godliness: from such withdraw thyself. </a:t>
            </a:r>
          </a:p>
        </p:txBody>
      </p:sp>
    </p:spTree>
    <p:extLst>
      <p:ext uri="{BB962C8B-B14F-4D97-AF65-F5344CB8AC3E}">
        <p14:creationId xmlns:p14="http://schemas.microsoft.com/office/powerpoint/2010/main" val="258550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7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750"/>
                                        <p:tgtEl>
                                          <p:spTgt spid="10"/>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7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750"/>
                                        <p:tgtEl>
                                          <p:spTgt spid="9"/>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8353" y="6041193"/>
            <a:ext cx="5592021"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Then you would be ‘</a:t>
            </a:r>
            <a:r>
              <a:rPr lang="en-US" sz="1400" i="1" dirty="0">
                <a:latin typeface="Times New Roman" panose="02020603050405020304" pitchFamily="18" charset="0"/>
                <a:cs typeface="Times New Roman" panose="02020603050405020304" pitchFamily="18" charset="0"/>
              </a:rPr>
              <a:t>born again</a:t>
            </a:r>
            <a:r>
              <a:rPr lang="en-US" sz="1400" dirty="0">
                <a:latin typeface="Times New Roman" panose="02020603050405020304" pitchFamily="18" charset="0"/>
                <a:cs typeface="Times New Roman" panose="02020603050405020304" pitchFamily="18" charset="0"/>
              </a:rPr>
              <a:t>’ in your head but wouldn’t realize that you are waiting for the antichrist in </a:t>
            </a:r>
            <a:r>
              <a:rPr lang="en-US" sz="1400" b="1" dirty="0">
                <a:solidFill>
                  <a:srgbClr val="FF0000"/>
                </a:solidFill>
                <a:latin typeface="Times New Roman" panose="02020603050405020304" pitchFamily="18" charset="0"/>
                <a:cs typeface="Times New Roman" panose="02020603050405020304" pitchFamily="18" charset="0"/>
              </a:rPr>
              <a:t>Rev 6 </a:t>
            </a:r>
            <a:r>
              <a:rPr lang="en-US" sz="1400" dirty="0">
                <a:latin typeface="Times New Roman" panose="02020603050405020304" pitchFamily="18" charset="0"/>
                <a:cs typeface="Times New Roman" panose="02020603050405020304" pitchFamily="18" charset="0"/>
              </a:rPr>
              <a:t>instead of the Risen Christ in </a:t>
            </a:r>
            <a:r>
              <a:rPr lang="en-US" sz="1400" b="1" dirty="0">
                <a:solidFill>
                  <a:srgbClr val="FF0000"/>
                </a:solidFill>
                <a:latin typeface="Times New Roman" panose="02020603050405020304" pitchFamily="18" charset="0"/>
                <a:cs typeface="Times New Roman" panose="02020603050405020304" pitchFamily="18" charset="0"/>
              </a:rPr>
              <a:t>Rev 19</a:t>
            </a:r>
            <a:r>
              <a:rPr lang="en-US" sz="14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6844427" y="307820"/>
            <a:ext cx="4834550"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  What if </a:t>
            </a:r>
            <a:r>
              <a:rPr lang="en-US" sz="1600" b="1" i="1" dirty="0">
                <a:solidFill>
                  <a:srgbClr val="CC6600"/>
                </a:solidFill>
                <a:latin typeface="Times New Roman" panose="02020603050405020304" pitchFamily="18" charset="0"/>
                <a:cs typeface="Times New Roman" panose="02020603050405020304" pitchFamily="18" charset="0"/>
              </a:rPr>
              <a:t>that which is perfect</a:t>
            </a:r>
            <a:r>
              <a:rPr lang="en-US" sz="1600" b="1" dirty="0">
                <a:latin typeface="Times New Roman" panose="02020603050405020304" pitchFamily="18" charset="0"/>
                <a:cs typeface="Times New Roman" panose="02020603050405020304" pitchFamily="18" charset="0"/>
              </a:rPr>
              <a:t> is actually referring to the second coming of Jesus Christ?</a:t>
            </a:r>
          </a:p>
        </p:txBody>
      </p:sp>
      <p:sp>
        <p:nvSpPr>
          <p:cNvPr id="7" name="TextBox 6"/>
          <p:cNvSpPr txBox="1"/>
          <p:nvPr/>
        </p:nvSpPr>
        <p:spPr>
          <a:xfrm>
            <a:off x="6907804" y="1034145"/>
            <a:ext cx="4707802"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a:t>
            </a:r>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dirty="0">
                <a:latin typeface="Times New Roman" panose="02020603050405020304" pitchFamily="18" charset="0"/>
                <a:cs typeface="Times New Roman" panose="02020603050405020304" pitchFamily="18" charset="0"/>
              </a:rPr>
              <a:t> with ‘any’ bible would still be fine, today!</a:t>
            </a:r>
          </a:p>
        </p:txBody>
      </p:sp>
      <p:sp>
        <p:nvSpPr>
          <p:cNvPr id="8" name="TextBox 7"/>
          <p:cNvSpPr txBox="1"/>
          <p:nvPr/>
        </p:nvSpPr>
        <p:spPr>
          <a:xfrm>
            <a:off x="6482277" y="802065"/>
            <a:ext cx="558809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a:t>
            </a:r>
            <a:r>
              <a:rPr lang="en-US" sz="1400" b="1" i="1" dirty="0">
                <a:solidFill>
                  <a:srgbClr val="CC6600"/>
                </a:solidFill>
                <a:latin typeface="Times New Roman" panose="02020603050405020304" pitchFamily="18" charset="0"/>
                <a:cs typeface="Times New Roman" panose="02020603050405020304" pitchFamily="18" charset="0"/>
              </a:rPr>
              <a:t>that which is perfect </a:t>
            </a:r>
            <a:r>
              <a:rPr lang="en-US" sz="1400" dirty="0">
                <a:latin typeface="Times New Roman" panose="02020603050405020304" pitchFamily="18" charset="0"/>
                <a:cs typeface="Times New Roman" panose="02020603050405020304" pitchFamily="18" charset="0"/>
              </a:rPr>
              <a:t>hasn’t come yet; it would all still be </a:t>
            </a:r>
            <a:r>
              <a:rPr lang="en-US" sz="1400" b="1" i="1" dirty="0">
                <a:solidFill>
                  <a:srgbClr val="CC6600"/>
                </a:solidFill>
                <a:latin typeface="Times New Roman" panose="02020603050405020304" pitchFamily="18" charset="0"/>
                <a:cs typeface="Times New Roman" panose="02020603050405020304" pitchFamily="18" charset="0"/>
              </a:rPr>
              <a:t>in part..</a:t>
            </a:r>
          </a:p>
        </p:txBody>
      </p:sp>
      <p:sp>
        <p:nvSpPr>
          <p:cNvPr id="10" name="TextBox 9"/>
          <p:cNvSpPr txBox="1"/>
          <p:nvPr/>
        </p:nvSpPr>
        <p:spPr>
          <a:xfrm>
            <a:off x="6880639" y="1256966"/>
            <a:ext cx="478928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‘speaking in </a:t>
            </a:r>
            <a:r>
              <a:rPr lang="en-US" sz="1400" b="1" i="1" dirty="0">
                <a:solidFill>
                  <a:srgbClr val="CC6600"/>
                </a:solidFill>
                <a:latin typeface="Times New Roman" panose="02020603050405020304" pitchFamily="18" charset="0"/>
                <a:cs typeface="Times New Roman" panose="02020603050405020304" pitchFamily="18" charset="0"/>
              </a:rPr>
              <a:t>tongues</a:t>
            </a:r>
            <a:r>
              <a:rPr lang="en-US" sz="1400" dirty="0">
                <a:latin typeface="Times New Roman" panose="02020603050405020304" pitchFamily="18" charset="0"/>
                <a:cs typeface="Times New Roman" panose="02020603050405020304" pitchFamily="18" charset="0"/>
              </a:rPr>
              <a:t>’ would still be fine today!</a:t>
            </a:r>
          </a:p>
        </p:txBody>
      </p:sp>
      <p:sp>
        <p:nvSpPr>
          <p:cNvPr id="11" name="TextBox 10"/>
          <p:cNvSpPr txBox="1"/>
          <p:nvPr/>
        </p:nvSpPr>
        <p:spPr>
          <a:xfrm>
            <a:off x="6590927" y="1492319"/>
            <a:ext cx="5368704"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Then all that </a:t>
            </a:r>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and wisdom you are ‘feeling’ and ‘believing’ in your heart could really be from God – and you wouldn’t need any specific Bible to check out on what is the knowledge of the truth.</a:t>
            </a:r>
          </a:p>
        </p:txBody>
      </p:sp>
      <p:sp>
        <p:nvSpPr>
          <p:cNvPr id="12" name="TextBox 11"/>
          <p:cNvSpPr txBox="1"/>
          <p:nvPr/>
        </p:nvSpPr>
        <p:spPr>
          <a:xfrm>
            <a:off x="6735779" y="2158736"/>
            <a:ext cx="5078985"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Then any preacher preaching the ‘love of Jesus’ from the gospels or any bible, book, video, etc. instead of Paul would be pleasing God.</a:t>
            </a:r>
          </a:p>
        </p:txBody>
      </p:sp>
      <p:sp>
        <p:nvSpPr>
          <p:cNvPr id="13" name="TextBox 12"/>
          <p:cNvSpPr txBox="1"/>
          <p:nvPr/>
        </p:nvSpPr>
        <p:spPr>
          <a:xfrm>
            <a:off x="6478353" y="2609532"/>
            <a:ext cx="5592021"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the books of the KJB that Paul wrote could be taken out of the KJB.</a:t>
            </a:r>
          </a:p>
        </p:txBody>
      </p:sp>
      <p:sp>
        <p:nvSpPr>
          <p:cNvPr id="14" name="TextBox 13"/>
          <p:cNvSpPr txBox="1"/>
          <p:nvPr/>
        </p:nvSpPr>
        <p:spPr>
          <a:xfrm>
            <a:off x="6904515" y="2844885"/>
            <a:ext cx="4716842"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Then the thousands of ‘changes’ from a King James Bible to all these hundreds of modern bibles would be fine;  even if all those things that are different, they would still be the same.</a:t>
            </a:r>
          </a:p>
        </p:txBody>
      </p:sp>
      <p:sp>
        <p:nvSpPr>
          <p:cNvPr id="15" name="TextBox 14"/>
          <p:cNvSpPr txBox="1"/>
          <p:nvPr/>
        </p:nvSpPr>
        <p:spPr>
          <a:xfrm>
            <a:off x="6665898" y="3517269"/>
            <a:ext cx="5203194"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you could be your own final authority as to which bible, religion denomination, local assembly – if any - you would want to ‘own.’</a:t>
            </a:r>
          </a:p>
        </p:txBody>
      </p:sp>
      <p:sp>
        <p:nvSpPr>
          <p:cNvPr id="16" name="TextBox 15"/>
          <p:cNvSpPr txBox="1"/>
          <p:nvPr/>
        </p:nvSpPr>
        <p:spPr>
          <a:xfrm>
            <a:off x="6828861" y="3986171"/>
            <a:ext cx="4868222"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Then you would be able to choose any denomination / local church, etc. to attend – and you could base your decision on the music, the worship team, the building, the people, the pastor, etc.</a:t>
            </a:r>
          </a:p>
        </p:txBody>
      </p:sp>
      <p:sp>
        <p:nvSpPr>
          <p:cNvPr id="17" name="TextBox 16"/>
          <p:cNvSpPr txBox="1"/>
          <p:nvPr/>
        </p:nvSpPr>
        <p:spPr>
          <a:xfrm>
            <a:off x="6645245" y="4644614"/>
            <a:ext cx="5260059"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you could do anything you want, and just confess your sins later.</a:t>
            </a:r>
          </a:p>
        </p:txBody>
      </p:sp>
      <p:sp>
        <p:nvSpPr>
          <p:cNvPr id="18" name="TextBox 17"/>
          <p:cNvSpPr txBox="1"/>
          <p:nvPr/>
        </p:nvSpPr>
        <p:spPr>
          <a:xfrm>
            <a:off x="6701020" y="4879967"/>
            <a:ext cx="511265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Then you could be any kind of modern ‘Christian’ you wanted to be.</a:t>
            </a:r>
            <a:endParaRPr lang="en-US" sz="1400" dirty="0"/>
          </a:p>
        </p:txBody>
      </p:sp>
      <p:sp>
        <p:nvSpPr>
          <p:cNvPr id="19" name="TextBox 18"/>
          <p:cNvSpPr txBox="1"/>
          <p:nvPr/>
        </p:nvSpPr>
        <p:spPr>
          <a:xfrm>
            <a:off x="6590932" y="5116576"/>
            <a:ext cx="5329928"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Then you ladies could be preachers, pastors, rulers in your own home, CEO’s &amp; soldiers; you could dress and act anyway you choose, etc.</a:t>
            </a:r>
          </a:p>
        </p:txBody>
      </p:sp>
      <p:sp>
        <p:nvSpPr>
          <p:cNvPr id="20" name="TextBox 19"/>
          <p:cNvSpPr txBox="1"/>
          <p:nvPr/>
        </p:nvSpPr>
        <p:spPr>
          <a:xfrm>
            <a:off x="6738330" y="5572349"/>
            <a:ext cx="5076442"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Then you would think there is revival in America because of all the smiling loving preachers on tv with their thousands of followers.</a:t>
            </a:r>
          </a:p>
        </p:txBody>
      </p:sp>
    </p:spTree>
    <p:extLst>
      <p:ext uri="{BB962C8B-B14F-4D97-AF65-F5344CB8AC3E}">
        <p14:creationId xmlns:p14="http://schemas.microsoft.com/office/powerpoint/2010/main" val="33764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1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17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175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17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175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175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17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17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up)">
                                      <p:cBhvr>
                                        <p:cTn id="72"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25889" y="488887"/>
            <a:ext cx="4689695" cy="830997"/>
          </a:xfrm>
          <a:prstGeom prst="rect">
            <a:avLst/>
          </a:prstGeom>
          <a:noFill/>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3.  And for the final possibility, some folks think </a:t>
            </a:r>
            <a:r>
              <a:rPr lang="en-US" sz="1600" b="1" i="1" dirty="0">
                <a:solidFill>
                  <a:srgbClr val="CC6600"/>
                </a:solidFill>
                <a:latin typeface="Times New Roman" panose="02020603050405020304" pitchFamily="18" charset="0"/>
                <a:cs typeface="Times New Roman" panose="02020603050405020304" pitchFamily="18" charset="0"/>
              </a:rPr>
              <a:t>that which is perfect </a:t>
            </a:r>
            <a:r>
              <a:rPr lang="en-US" sz="1600" b="1" dirty="0">
                <a:latin typeface="Times New Roman" panose="02020603050405020304" pitchFamily="18" charset="0"/>
                <a:cs typeface="Times New Roman" panose="02020603050405020304" pitchFamily="18" charset="0"/>
              </a:rPr>
              <a:t>is about ‘them’ – the people – when they ‘get to heaven’ then they will be perfect.</a:t>
            </a:r>
          </a:p>
        </p:txBody>
      </p:sp>
      <p:sp>
        <p:nvSpPr>
          <p:cNvPr id="6" name="TextBox 5"/>
          <p:cNvSpPr txBox="1"/>
          <p:nvPr/>
        </p:nvSpPr>
        <p:spPr>
          <a:xfrm>
            <a:off x="6932768" y="2272176"/>
            <a:ext cx="4658872"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Well, here are a few more ‘official’ thoughts on it being the people……  </a:t>
            </a:r>
          </a:p>
        </p:txBody>
      </p:sp>
      <p:sp>
        <p:nvSpPr>
          <p:cNvPr id="7" name="TextBox 6"/>
          <p:cNvSpPr txBox="1"/>
          <p:nvPr/>
        </p:nvSpPr>
        <p:spPr>
          <a:xfrm>
            <a:off x="6609031" y="1268300"/>
            <a:ext cx="5332491"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It really just doesn’t make sense if you read all the other verses </a:t>
            </a:r>
          </a:p>
          <a:p>
            <a:pPr algn="ctr"/>
            <a:r>
              <a:rPr lang="en-US" sz="1200" dirty="0">
                <a:latin typeface="Times New Roman" panose="02020603050405020304" pitchFamily="18" charset="0"/>
                <a:cs typeface="Times New Roman" panose="02020603050405020304" pitchFamily="18" charset="0"/>
              </a:rPr>
              <a:t>before and after </a:t>
            </a:r>
            <a:r>
              <a:rPr lang="en-US" sz="1100" b="1" dirty="0">
                <a:solidFill>
                  <a:srgbClr val="FF0000"/>
                </a:solidFill>
                <a:latin typeface="Times New Roman" panose="02020603050405020304" pitchFamily="18" charset="0"/>
                <a:cs typeface="Times New Roman" panose="02020603050405020304" pitchFamily="18" charset="0"/>
              </a:rPr>
              <a:t>I Corinthians 13:10 </a:t>
            </a:r>
            <a:r>
              <a:rPr lang="en-US" sz="1200" dirty="0">
                <a:latin typeface="Times New Roman" panose="02020603050405020304" pitchFamily="18" charset="0"/>
                <a:cs typeface="Times New Roman" panose="02020603050405020304" pitchFamily="18" charset="0"/>
              </a:rPr>
              <a:t>– which we will do in a few moments.</a:t>
            </a:r>
            <a:endParaRPr lang="en-US" sz="1200" dirty="0"/>
          </a:p>
        </p:txBody>
      </p:sp>
      <p:sp>
        <p:nvSpPr>
          <p:cNvPr id="8" name="TextBox 7"/>
          <p:cNvSpPr txBox="1"/>
          <p:nvPr/>
        </p:nvSpPr>
        <p:spPr>
          <a:xfrm>
            <a:off x="6590930" y="1666582"/>
            <a:ext cx="5350592"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It would be that we people would be like Paul, living in a time when everything is still ‘in part.’  One would never have that full assurance and scriptural confidence and would be confessing their sins every day – or least once a week, anyway.</a:t>
            </a:r>
          </a:p>
        </p:txBody>
      </p:sp>
      <p:sp>
        <p:nvSpPr>
          <p:cNvPr id="9" name="TextBox 8"/>
          <p:cNvSpPr txBox="1"/>
          <p:nvPr/>
        </p:nvSpPr>
        <p:spPr>
          <a:xfrm>
            <a:off x="7258835" y="2496421"/>
            <a:ext cx="4039902"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There would still be ‘</a:t>
            </a:r>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b="1" dirty="0">
                <a:latin typeface="Times New Roman" panose="02020603050405020304" pitchFamily="18" charset="0"/>
                <a:cs typeface="Times New Roman" panose="02020603050405020304" pitchFamily="18" charset="0"/>
              </a:rPr>
              <a:t>’ going on – </a:t>
            </a:r>
            <a:r>
              <a:rPr lang="en-US" sz="1400" b="1" i="1" dirty="0">
                <a:solidFill>
                  <a:srgbClr val="CC6600"/>
                </a:solidFill>
                <a:latin typeface="Times New Roman" panose="02020603050405020304" pitchFamily="18" charset="0"/>
                <a:cs typeface="Times New Roman" panose="02020603050405020304" pitchFamily="18" charset="0"/>
              </a:rPr>
              <a:t>in part</a:t>
            </a:r>
            <a:endParaRPr lang="en-US" sz="1400" i="1" dirty="0">
              <a:solidFill>
                <a:srgbClr val="CC66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257326" y="4087564"/>
            <a:ext cx="3996146"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There would still be</a:t>
            </a:r>
            <a:r>
              <a:rPr lang="en-US" sz="1400" b="1" i="1"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tongues</a:t>
            </a:r>
            <a:r>
              <a:rPr lang="en-US" sz="1400" b="1" dirty="0">
                <a:latin typeface="Times New Roman" panose="02020603050405020304" pitchFamily="18" charset="0"/>
                <a:cs typeface="Times New Roman" panose="02020603050405020304" pitchFamily="18" charset="0"/>
              </a:rPr>
              <a:t> – </a:t>
            </a:r>
            <a:r>
              <a:rPr lang="en-US" sz="1400" b="1" i="1" dirty="0">
                <a:solidFill>
                  <a:srgbClr val="CC6600"/>
                </a:solidFill>
                <a:latin typeface="Times New Roman" panose="02020603050405020304" pitchFamily="18" charset="0"/>
                <a:cs typeface="Times New Roman" panose="02020603050405020304" pitchFamily="18" charset="0"/>
              </a:rPr>
              <a:t>in part</a:t>
            </a:r>
            <a:r>
              <a:rPr lang="en-US" sz="1400" b="1"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6712709" y="3131743"/>
            <a:ext cx="5125131" cy="1015663"/>
          </a:xfrm>
          <a:prstGeom prst="rect">
            <a:avLst/>
          </a:prstGeom>
          <a:noFill/>
        </p:spPr>
        <p:txBody>
          <a:bodyPr wrap="square" rtlCol="0">
            <a:spAutoFit/>
          </a:bodyPr>
          <a:lstStyle/>
          <a:p>
            <a:pPr algn="just"/>
            <a:r>
              <a:rPr lang="en-US" sz="1200" i="1" dirty="0">
                <a:latin typeface="Times New Roman" panose="02020603050405020304" pitchFamily="18" charset="0"/>
                <a:cs typeface="Times New Roman" panose="02020603050405020304" pitchFamily="18" charset="0"/>
              </a:rPr>
              <a:t>Hey wait:  That is ‘exactly’ what the pastors and preachers are doing these days.  “IF’ they use any bible in their ‘talks’ at all, they pick and choose from over 400 bibles – and they all say different things.  And because of all that edjukated scholarship and confusion, they mostly just ‘speak from their heart.’  And if they don’t speak much, they replace it with worship music – all kinds of music.</a:t>
            </a:r>
          </a:p>
        </p:txBody>
      </p:sp>
      <p:sp>
        <p:nvSpPr>
          <p:cNvPr id="12" name="TextBox 11"/>
          <p:cNvSpPr txBox="1"/>
          <p:nvPr/>
        </p:nvSpPr>
        <p:spPr>
          <a:xfrm>
            <a:off x="7016430" y="4327563"/>
            <a:ext cx="4517691" cy="646331"/>
          </a:xfrm>
          <a:prstGeom prst="rect">
            <a:avLst/>
          </a:prstGeom>
          <a:noFill/>
        </p:spPr>
        <p:txBody>
          <a:bodyPr wrap="square" rtlCol="0">
            <a:spAutoFit/>
          </a:bodyPr>
          <a:lstStyle/>
          <a:p>
            <a:pPr algn="just"/>
            <a:r>
              <a:rPr lang="en-US" sz="1200" i="1" dirty="0">
                <a:latin typeface="Times New Roman" panose="02020603050405020304" pitchFamily="18" charset="0"/>
                <a:cs typeface="Times New Roman" panose="02020603050405020304" pitchFamily="18" charset="0"/>
              </a:rPr>
              <a:t>Hey wait:  There is still ‘speaking in tongues going on today.  However, they don’t follow what Paul said in </a:t>
            </a:r>
            <a:r>
              <a:rPr lang="en-US" sz="1100" b="1" i="1" dirty="0">
                <a:solidFill>
                  <a:srgbClr val="FF0000"/>
                </a:solidFill>
                <a:latin typeface="Times New Roman" panose="02020603050405020304" pitchFamily="18" charset="0"/>
                <a:cs typeface="Times New Roman" panose="02020603050405020304" pitchFamily="18" charset="0"/>
              </a:rPr>
              <a:t>I Corinthians 14 </a:t>
            </a:r>
            <a:r>
              <a:rPr lang="en-US" sz="1200" i="1" dirty="0">
                <a:latin typeface="Times New Roman" panose="02020603050405020304" pitchFamily="18" charset="0"/>
                <a:cs typeface="Times New Roman" panose="02020603050405020304" pitchFamily="18" charset="0"/>
              </a:rPr>
              <a:t>when it comes to ‘tongues’ so it certainly still isn’t God’s directed way today.</a:t>
            </a:r>
          </a:p>
        </p:txBody>
      </p:sp>
      <p:sp>
        <p:nvSpPr>
          <p:cNvPr id="13" name="TextBox 12"/>
          <p:cNvSpPr txBox="1"/>
          <p:nvPr/>
        </p:nvSpPr>
        <p:spPr>
          <a:xfrm>
            <a:off x="6728368" y="2731774"/>
            <a:ext cx="5057230"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They would be without the KJB’s foundation of knowledge and word direction.  After all, EVERY modern bible likes to compare it to the KJB as ‘improved.’</a:t>
            </a:r>
          </a:p>
        </p:txBody>
      </p:sp>
      <p:sp>
        <p:nvSpPr>
          <p:cNvPr id="14" name="TextBox 13"/>
          <p:cNvSpPr txBox="1"/>
          <p:nvPr/>
        </p:nvSpPr>
        <p:spPr>
          <a:xfrm>
            <a:off x="7356017" y="4919576"/>
            <a:ext cx="3806925"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b="1" dirty="0">
                <a:latin typeface="Times New Roman" panose="02020603050405020304" pitchFamily="18" charset="0"/>
                <a:cs typeface="Times New Roman" panose="02020603050405020304" pitchFamily="18" charset="0"/>
              </a:rPr>
              <a:t> would still just be there – </a:t>
            </a:r>
            <a:r>
              <a:rPr lang="en-US" sz="1400" b="1" i="1" dirty="0">
                <a:solidFill>
                  <a:srgbClr val="CC6600"/>
                </a:solidFill>
                <a:latin typeface="Times New Roman" panose="02020603050405020304" pitchFamily="18" charset="0"/>
                <a:cs typeface="Times New Roman" panose="02020603050405020304" pitchFamily="18" charset="0"/>
              </a:rPr>
              <a:t>in part</a:t>
            </a:r>
            <a:r>
              <a:rPr lang="en-US" sz="1400" b="1"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7043601" y="5149091"/>
            <a:ext cx="4450212" cy="1015663"/>
          </a:xfrm>
          <a:prstGeom prst="rect">
            <a:avLst/>
          </a:prstGeom>
          <a:noFill/>
        </p:spPr>
        <p:txBody>
          <a:bodyPr wrap="square" rtlCol="0">
            <a:spAutoFit/>
          </a:bodyPr>
          <a:lstStyle/>
          <a:p>
            <a:pPr algn="just"/>
            <a:r>
              <a:rPr lang="en-US" sz="1200" i="1" dirty="0">
                <a:latin typeface="Times New Roman" panose="02020603050405020304" pitchFamily="18" charset="0"/>
                <a:cs typeface="Times New Roman" panose="02020603050405020304" pitchFamily="18" charset="0"/>
              </a:rPr>
              <a:t>Hey wait:  People already think they can only get their ‘knowledge’ of God, etc. from preachers, pastors, modern apostles, healers, etc. and that they must all have an education from some seminary, college, institute or worked under some famous ‘big time’ personality – or even be baptized from the line all the away back to John himself.</a:t>
            </a:r>
          </a:p>
        </p:txBody>
      </p:sp>
    </p:spTree>
    <p:extLst>
      <p:ext uri="{BB962C8B-B14F-4D97-AF65-F5344CB8AC3E}">
        <p14:creationId xmlns:p14="http://schemas.microsoft.com/office/powerpoint/2010/main" val="27749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par>
                          <p:cTn id="13" fill="hold">
                            <p:stCondLst>
                              <p:cond delay="1750"/>
                            </p:stCondLst>
                            <p:childTnLst>
                              <p:par>
                                <p:cTn id="14" presetID="22" presetClass="entr" presetSubtype="1" fill="hold" grpId="0" nodeType="after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7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750"/>
                                        <p:tgtEl>
                                          <p:spTgt spid="6"/>
                                        </p:tgtEl>
                                      </p:cBhvr>
                                    </p:animEffect>
                                  </p:childTnLst>
                                </p:cTn>
                              </p:par>
                            </p:childTnLst>
                          </p:cTn>
                        </p:par>
                        <p:par>
                          <p:cTn id="22" fill="hold">
                            <p:stCondLst>
                              <p:cond delay="1750"/>
                            </p:stCondLst>
                            <p:childTnLst>
                              <p:par>
                                <p:cTn id="23" presetID="53" presetClass="entr" presetSubtype="16"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750" fill="hold"/>
                                        <p:tgtEl>
                                          <p:spTgt spid="9"/>
                                        </p:tgtEl>
                                        <p:attrNameLst>
                                          <p:attrName>ppt_w</p:attrName>
                                        </p:attrNameLst>
                                      </p:cBhvr>
                                      <p:tavLst>
                                        <p:tav tm="0">
                                          <p:val>
                                            <p:fltVal val="0"/>
                                          </p:val>
                                        </p:tav>
                                        <p:tav tm="100000">
                                          <p:val>
                                            <p:strVal val="#ppt_w"/>
                                          </p:val>
                                        </p:tav>
                                      </p:tavLst>
                                    </p:anim>
                                    <p:anim calcmode="lin" valueType="num">
                                      <p:cBhvr>
                                        <p:cTn id="26" dur="1750" fill="hold"/>
                                        <p:tgtEl>
                                          <p:spTgt spid="9"/>
                                        </p:tgtEl>
                                        <p:attrNameLst>
                                          <p:attrName>ppt_h</p:attrName>
                                        </p:attrNameLst>
                                      </p:cBhvr>
                                      <p:tavLst>
                                        <p:tav tm="0">
                                          <p:val>
                                            <p:fltVal val="0"/>
                                          </p:val>
                                        </p:tav>
                                        <p:tav tm="100000">
                                          <p:val>
                                            <p:strVal val="#ppt_h"/>
                                          </p:val>
                                        </p:tav>
                                      </p:tavLst>
                                    </p:anim>
                                    <p:animEffect transition="in" filter="fade">
                                      <p:cBhvr>
                                        <p:cTn id="27" dur="1750"/>
                                        <p:tgtEl>
                                          <p:spTgt spid="9"/>
                                        </p:tgtEl>
                                      </p:cBhvr>
                                    </p:animEffect>
                                  </p:childTnLst>
                                </p:cTn>
                              </p:par>
                            </p:childTnLst>
                          </p:cTn>
                        </p:par>
                        <p:par>
                          <p:cTn id="28" fill="hold">
                            <p:stCondLst>
                              <p:cond delay="4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750"/>
                                        <p:tgtEl>
                                          <p:spTgt spid="13"/>
                                        </p:tgtEl>
                                      </p:cBhvr>
                                    </p:animEffect>
                                  </p:childTnLst>
                                </p:cTn>
                              </p:par>
                            </p:childTnLst>
                          </p:cTn>
                        </p:par>
                        <p:par>
                          <p:cTn id="32" fill="hold">
                            <p:stCondLst>
                              <p:cond delay="5750"/>
                            </p:stCondLst>
                            <p:childTnLst>
                              <p:par>
                                <p:cTn id="33" presetID="22" presetClass="entr" presetSubtype="1" fill="hold" grpId="0" nodeType="afterEffect">
                                  <p:stCondLst>
                                    <p:cond delay="75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175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750" fill="hold"/>
                                        <p:tgtEl>
                                          <p:spTgt spid="10"/>
                                        </p:tgtEl>
                                        <p:attrNameLst>
                                          <p:attrName>ppt_w</p:attrName>
                                        </p:attrNameLst>
                                      </p:cBhvr>
                                      <p:tavLst>
                                        <p:tav tm="0">
                                          <p:val>
                                            <p:fltVal val="0"/>
                                          </p:val>
                                        </p:tav>
                                        <p:tav tm="100000">
                                          <p:val>
                                            <p:strVal val="#ppt_w"/>
                                          </p:val>
                                        </p:tav>
                                      </p:tavLst>
                                    </p:anim>
                                    <p:anim calcmode="lin" valueType="num">
                                      <p:cBhvr>
                                        <p:cTn id="41" dur="1750" fill="hold"/>
                                        <p:tgtEl>
                                          <p:spTgt spid="10"/>
                                        </p:tgtEl>
                                        <p:attrNameLst>
                                          <p:attrName>ppt_h</p:attrName>
                                        </p:attrNameLst>
                                      </p:cBhvr>
                                      <p:tavLst>
                                        <p:tav tm="0">
                                          <p:val>
                                            <p:fltVal val="0"/>
                                          </p:val>
                                        </p:tav>
                                        <p:tav tm="100000">
                                          <p:val>
                                            <p:strVal val="#ppt_h"/>
                                          </p:val>
                                        </p:tav>
                                      </p:tavLst>
                                    </p:anim>
                                    <p:animEffect transition="in" filter="fade">
                                      <p:cBhvr>
                                        <p:cTn id="42" dur="1750"/>
                                        <p:tgtEl>
                                          <p:spTgt spid="10"/>
                                        </p:tgtEl>
                                      </p:cBhvr>
                                    </p:animEffect>
                                  </p:childTnLst>
                                </p:cTn>
                              </p:par>
                            </p:childTnLst>
                          </p:cTn>
                        </p:par>
                        <p:par>
                          <p:cTn id="43" fill="hold">
                            <p:stCondLst>
                              <p:cond delay="1750"/>
                            </p:stCondLst>
                            <p:childTnLst>
                              <p:par>
                                <p:cTn id="44" presetID="22" presetClass="entr" presetSubtype="1" fill="hold" grpId="0" nodeType="after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175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750" fill="hold"/>
                                        <p:tgtEl>
                                          <p:spTgt spid="14"/>
                                        </p:tgtEl>
                                        <p:attrNameLst>
                                          <p:attrName>ppt_w</p:attrName>
                                        </p:attrNameLst>
                                      </p:cBhvr>
                                      <p:tavLst>
                                        <p:tav tm="0">
                                          <p:val>
                                            <p:fltVal val="0"/>
                                          </p:val>
                                        </p:tav>
                                        <p:tav tm="100000">
                                          <p:val>
                                            <p:strVal val="#ppt_w"/>
                                          </p:val>
                                        </p:tav>
                                      </p:tavLst>
                                    </p:anim>
                                    <p:anim calcmode="lin" valueType="num">
                                      <p:cBhvr>
                                        <p:cTn id="52" dur="1750" fill="hold"/>
                                        <p:tgtEl>
                                          <p:spTgt spid="14"/>
                                        </p:tgtEl>
                                        <p:attrNameLst>
                                          <p:attrName>ppt_h</p:attrName>
                                        </p:attrNameLst>
                                      </p:cBhvr>
                                      <p:tavLst>
                                        <p:tav tm="0">
                                          <p:val>
                                            <p:fltVal val="0"/>
                                          </p:val>
                                        </p:tav>
                                        <p:tav tm="100000">
                                          <p:val>
                                            <p:strVal val="#ppt_h"/>
                                          </p:val>
                                        </p:tav>
                                      </p:tavLst>
                                    </p:anim>
                                    <p:animEffect transition="in" filter="fade">
                                      <p:cBhvr>
                                        <p:cTn id="53" dur="1750"/>
                                        <p:tgtEl>
                                          <p:spTgt spid="14"/>
                                        </p:tgtEl>
                                      </p:cBhvr>
                                    </p:animEffect>
                                  </p:childTnLst>
                                </p:cTn>
                              </p:par>
                            </p:childTnLst>
                          </p:cTn>
                        </p:par>
                        <p:par>
                          <p:cTn id="54" fill="hold">
                            <p:stCondLst>
                              <p:cond delay="1750"/>
                            </p:stCondLst>
                            <p:childTnLst>
                              <p:par>
                                <p:cTn id="55" presetID="22" presetClass="entr" presetSubtype="1" fill="hold" grpId="0" nodeType="afterEffect">
                                  <p:stCondLst>
                                    <p:cond delay="50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4833" y="325936"/>
            <a:ext cx="4916034" cy="923330"/>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So, are you now able to see, understand, believe, etc. that </a:t>
            </a:r>
            <a:r>
              <a:rPr lang="en-US" b="1" i="1" dirty="0">
                <a:solidFill>
                  <a:srgbClr val="CC6600"/>
                </a:solidFill>
                <a:latin typeface="Times New Roman" panose="02020603050405020304" pitchFamily="18" charset="0"/>
                <a:cs typeface="Times New Roman" panose="02020603050405020304" pitchFamily="18" charset="0"/>
              </a:rPr>
              <a:t>that which is perfect </a:t>
            </a:r>
            <a:r>
              <a:rPr lang="en-US" b="1" dirty="0">
                <a:latin typeface="Times New Roman" panose="02020603050405020304" pitchFamily="18" charset="0"/>
                <a:cs typeface="Times New Roman" panose="02020603050405020304" pitchFamily="18" charset="0"/>
              </a:rPr>
              <a:t>has already come, just like Paul said it would?  </a:t>
            </a:r>
          </a:p>
        </p:txBody>
      </p:sp>
      <p:sp>
        <p:nvSpPr>
          <p:cNvPr id="6" name="TextBox 5"/>
          <p:cNvSpPr txBox="1"/>
          <p:nvPr/>
        </p:nvSpPr>
        <p:spPr>
          <a:xfrm>
            <a:off x="7348887" y="2096358"/>
            <a:ext cx="3877398"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And when it came, </a:t>
            </a:r>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dirty="0">
                <a:latin typeface="Times New Roman" panose="02020603050405020304" pitchFamily="18" charset="0"/>
                <a:cs typeface="Times New Roman" panose="02020603050405020304" pitchFamily="18" charset="0"/>
              </a:rPr>
              <a:t> were done away.</a:t>
            </a:r>
          </a:p>
        </p:txBody>
      </p:sp>
      <p:sp>
        <p:nvSpPr>
          <p:cNvPr id="8" name="TextBox 7"/>
          <p:cNvSpPr txBox="1"/>
          <p:nvPr/>
        </p:nvSpPr>
        <p:spPr>
          <a:xfrm>
            <a:off x="7324264" y="2346495"/>
            <a:ext cx="3877398"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And when it came, </a:t>
            </a:r>
            <a:r>
              <a:rPr lang="en-US" sz="1400" b="1" i="1" dirty="0">
                <a:solidFill>
                  <a:srgbClr val="CC6600"/>
                </a:solidFill>
                <a:latin typeface="Times New Roman" panose="02020603050405020304" pitchFamily="18" charset="0"/>
                <a:cs typeface="Times New Roman" panose="02020603050405020304" pitchFamily="18" charset="0"/>
              </a:rPr>
              <a:t>tongues</a:t>
            </a:r>
            <a:r>
              <a:rPr lang="en-US" sz="1400" dirty="0">
                <a:latin typeface="Times New Roman" panose="02020603050405020304" pitchFamily="18" charset="0"/>
                <a:cs typeface="Times New Roman" panose="02020603050405020304" pitchFamily="18" charset="0"/>
              </a:rPr>
              <a:t> were done away.</a:t>
            </a:r>
          </a:p>
        </p:txBody>
      </p:sp>
      <p:sp>
        <p:nvSpPr>
          <p:cNvPr id="9" name="TextBox 8"/>
          <p:cNvSpPr txBox="1"/>
          <p:nvPr/>
        </p:nvSpPr>
        <p:spPr>
          <a:xfrm>
            <a:off x="7324276" y="2597978"/>
            <a:ext cx="3877398"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And when it came, </a:t>
            </a:r>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was done away.</a:t>
            </a:r>
          </a:p>
        </p:txBody>
      </p:sp>
      <p:sp>
        <p:nvSpPr>
          <p:cNvPr id="7" name="TextBox 6"/>
          <p:cNvSpPr txBox="1"/>
          <p:nvPr/>
        </p:nvSpPr>
        <p:spPr>
          <a:xfrm>
            <a:off x="6528105" y="2839490"/>
            <a:ext cx="5450174"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Now you can have your own 1611 King James Bible for all those prophecies, tongues and knowledge directly from God.</a:t>
            </a:r>
          </a:p>
        </p:txBody>
      </p:sp>
      <p:sp>
        <p:nvSpPr>
          <p:cNvPr id="10" name="TextBox 9"/>
          <p:cNvSpPr txBox="1"/>
          <p:nvPr/>
        </p:nvSpPr>
        <p:spPr>
          <a:xfrm>
            <a:off x="7043568" y="5404124"/>
            <a:ext cx="4438484"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You don’t need somebody to worship for you, no matter where your talent lies or even if you don’t have any talent.</a:t>
            </a:r>
          </a:p>
        </p:txBody>
      </p:sp>
      <p:sp>
        <p:nvSpPr>
          <p:cNvPr id="11" name="TextBox 10"/>
          <p:cNvSpPr txBox="1"/>
          <p:nvPr/>
        </p:nvSpPr>
        <p:spPr>
          <a:xfrm>
            <a:off x="6862723" y="3422192"/>
            <a:ext cx="4777207"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So now, you can read and see for yourself  that…</a:t>
            </a:r>
          </a:p>
        </p:txBody>
      </p:sp>
      <p:sp>
        <p:nvSpPr>
          <p:cNvPr id="12" name="TextBox 11"/>
          <p:cNvSpPr txBox="1"/>
          <p:nvPr/>
        </p:nvSpPr>
        <p:spPr>
          <a:xfrm>
            <a:off x="6862518" y="3691548"/>
            <a:ext cx="480086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You don’t need to say or do ‘fancy prayers’, prayer chains, etc.!</a:t>
            </a:r>
          </a:p>
        </p:txBody>
      </p:sp>
      <p:sp>
        <p:nvSpPr>
          <p:cNvPr id="13" name="TextBox 12"/>
          <p:cNvSpPr txBox="1"/>
          <p:nvPr/>
        </p:nvSpPr>
        <p:spPr>
          <a:xfrm>
            <a:off x="6886421" y="3934128"/>
            <a:ext cx="4774446"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You don’t need to have a water baptism before, during or after!</a:t>
            </a:r>
          </a:p>
        </p:txBody>
      </p:sp>
      <p:sp>
        <p:nvSpPr>
          <p:cNvPr id="14" name="TextBox 13"/>
          <p:cNvSpPr txBox="1"/>
          <p:nvPr/>
        </p:nvSpPr>
        <p:spPr>
          <a:xfrm>
            <a:off x="7025483" y="4176711"/>
            <a:ext cx="4505365"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You don’t need to participate in a daily, weekly, monthly or yearly holy or non-holy communion, Lord’s supper, etc.</a:t>
            </a:r>
          </a:p>
        </p:txBody>
      </p:sp>
      <p:sp>
        <p:nvSpPr>
          <p:cNvPr id="15" name="TextBox 14"/>
          <p:cNvSpPr txBox="1"/>
          <p:nvPr/>
        </p:nvSpPr>
        <p:spPr>
          <a:xfrm>
            <a:off x="6744832" y="4647665"/>
            <a:ext cx="503372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You don’t need to be seeking signs, healings, miracles and wonders. </a:t>
            </a:r>
          </a:p>
        </p:txBody>
      </p:sp>
      <p:sp>
        <p:nvSpPr>
          <p:cNvPr id="16" name="TextBox 15"/>
          <p:cNvSpPr txBox="1"/>
          <p:nvPr/>
        </p:nvSpPr>
        <p:spPr>
          <a:xfrm>
            <a:off x="7161267" y="4901344"/>
            <a:ext cx="4194042"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You don’t need to seek spiritual Pentecostal type gifts.</a:t>
            </a:r>
          </a:p>
        </p:txBody>
      </p:sp>
      <p:sp>
        <p:nvSpPr>
          <p:cNvPr id="17" name="TextBox 16"/>
          <p:cNvSpPr txBox="1"/>
          <p:nvPr/>
        </p:nvSpPr>
        <p:spPr>
          <a:xfrm>
            <a:off x="6500397" y="5151421"/>
            <a:ext cx="552865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You don’t need to check for pastoral final authority in your personal life.</a:t>
            </a:r>
          </a:p>
        </p:txBody>
      </p:sp>
      <p:sp>
        <p:nvSpPr>
          <p:cNvPr id="18" name="TextBox 17"/>
          <p:cNvSpPr txBox="1"/>
          <p:nvPr/>
        </p:nvSpPr>
        <p:spPr>
          <a:xfrm>
            <a:off x="6762939" y="5863974"/>
            <a:ext cx="5024678"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You don’t even ‘have’ to go to a local church assembly if that pastor doesn’t guide the church according to the risen Saviour’s words through a rightly divided KJB along with Paul ONLY,  etc.</a:t>
            </a:r>
          </a:p>
        </p:txBody>
      </p:sp>
      <p:sp>
        <p:nvSpPr>
          <p:cNvPr id="21" name="TextBox 20"/>
          <p:cNvSpPr txBox="1"/>
          <p:nvPr/>
        </p:nvSpPr>
        <p:spPr>
          <a:xfrm>
            <a:off x="6572821" y="1185895"/>
            <a:ext cx="5377750" cy="276999"/>
          </a:xfrm>
          <a:prstGeom prst="rect">
            <a:avLst/>
          </a:prstGeom>
          <a:noFill/>
        </p:spPr>
        <p:txBody>
          <a:bodyPr wrap="square" rtlCol="0">
            <a:spAutoFit/>
          </a:bodyPr>
          <a:lstStyle/>
          <a:p>
            <a:pPr algn="ctr"/>
            <a:r>
              <a:rPr lang="en-US" sz="1200" b="1" dirty="0"/>
              <a:t>And it is still the same today as it was then – just as God promised in </a:t>
            </a:r>
            <a:r>
              <a:rPr lang="en-US" sz="1200" b="1" dirty="0">
                <a:solidFill>
                  <a:srgbClr val="FF0000"/>
                </a:solidFill>
              </a:rPr>
              <a:t>Ps 12:6,7</a:t>
            </a:r>
            <a:r>
              <a:rPr lang="en-US" sz="1200" b="1" dirty="0"/>
              <a:t>.</a:t>
            </a:r>
          </a:p>
        </p:txBody>
      </p:sp>
      <p:sp>
        <p:nvSpPr>
          <p:cNvPr id="22" name="TextBox 21"/>
          <p:cNvSpPr txBox="1"/>
          <p:nvPr/>
        </p:nvSpPr>
        <p:spPr>
          <a:xfrm>
            <a:off x="6717670" y="1405432"/>
            <a:ext cx="5088046"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The words of the LORD are pure words: as silver tried in a furnace of earth, purified seven times.  Thou shalt keep them, O LORD, thou shalt preserve them from this generation for ever.</a:t>
            </a:r>
          </a:p>
        </p:txBody>
      </p:sp>
      <p:sp>
        <p:nvSpPr>
          <p:cNvPr id="24" name="TextBox 23"/>
          <p:cNvSpPr txBox="1"/>
          <p:nvPr/>
        </p:nvSpPr>
        <p:spPr>
          <a:xfrm>
            <a:off x="9613268" y="876066"/>
            <a:ext cx="1868783"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It came in 1611.</a:t>
            </a:r>
            <a:endParaRPr lang="en-US" dirty="0"/>
          </a:p>
        </p:txBody>
      </p:sp>
      <p:cxnSp>
        <p:nvCxnSpPr>
          <p:cNvPr id="26" name="Straight Connector 25"/>
          <p:cNvCxnSpPr/>
          <p:nvPr/>
        </p:nvCxnSpPr>
        <p:spPr>
          <a:xfrm>
            <a:off x="7161267" y="1662545"/>
            <a:ext cx="156709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083636" y="1874982"/>
            <a:ext cx="39841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779163" y="2082800"/>
            <a:ext cx="39841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36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750" fill="hold"/>
                                        <p:tgtEl>
                                          <p:spTgt spid="24"/>
                                        </p:tgtEl>
                                        <p:attrNameLst>
                                          <p:attrName>ppt_w</p:attrName>
                                        </p:attrNameLst>
                                      </p:cBhvr>
                                      <p:tavLst>
                                        <p:tav tm="0">
                                          <p:val>
                                            <p:fltVal val="0"/>
                                          </p:val>
                                        </p:tav>
                                        <p:tav tm="100000">
                                          <p:val>
                                            <p:strVal val="#ppt_w"/>
                                          </p:val>
                                        </p:tav>
                                      </p:tavLst>
                                    </p:anim>
                                    <p:anim calcmode="lin" valueType="num">
                                      <p:cBhvr>
                                        <p:cTn id="13" dur="1750" fill="hold"/>
                                        <p:tgtEl>
                                          <p:spTgt spid="24"/>
                                        </p:tgtEl>
                                        <p:attrNameLst>
                                          <p:attrName>ppt_h</p:attrName>
                                        </p:attrNameLst>
                                      </p:cBhvr>
                                      <p:tavLst>
                                        <p:tav tm="0">
                                          <p:val>
                                            <p:fltVal val="0"/>
                                          </p:val>
                                        </p:tav>
                                        <p:tav tm="100000">
                                          <p:val>
                                            <p:strVal val="#ppt_h"/>
                                          </p:val>
                                        </p:tav>
                                      </p:tavLst>
                                    </p:anim>
                                    <p:animEffect transition="in" filter="fade">
                                      <p:cBhvr>
                                        <p:cTn id="14" dur="175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750"/>
                                        <p:tgtEl>
                                          <p:spTgt spid="21"/>
                                        </p:tgtEl>
                                      </p:cBhvr>
                                    </p:animEffect>
                                  </p:childTnLst>
                                </p:cTn>
                              </p:par>
                            </p:childTnLst>
                          </p:cTn>
                        </p:par>
                        <p:par>
                          <p:cTn id="20" fill="hold">
                            <p:stCondLst>
                              <p:cond delay="1750"/>
                            </p:stCondLst>
                            <p:childTnLst>
                              <p:par>
                                <p:cTn id="21" presetID="10" presetClass="entr" presetSubtype="0" fill="hold" grpId="0" nodeType="after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750"/>
                                        <p:tgtEl>
                                          <p:spTgt spid="22"/>
                                        </p:tgtEl>
                                      </p:cBhvr>
                                    </p:animEffect>
                                  </p:childTnLst>
                                </p:cTn>
                              </p:par>
                            </p:childTnLst>
                          </p:cTn>
                        </p:par>
                        <p:par>
                          <p:cTn id="24" fill="hold">
                            <p:stCondLst>
                              <p:cond delay="375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1500"/>
                                        <p:tgtEl>
                                          <p:spTgt spid="26"/>
                                        </p:tgtEl>
                                      </p:cBhvr>
                                    </p:animEffect>
                                  </p:childTnLst>
                                </p:cTn>
                              </p:par>
                            </p:childTnLst>
                          </p:cTn>
                        </p:par>
                        <p:par>
                          <p:cTn id="28" fill="hold">
                            <p:stCondLst>
                              <p:cond delay="5250"/>
                            </p:stCondLst>
                            <p:childTnLst>
                              <p:par>
                                <p:cTn id="29" presetID="22" presetClass="entr" presetSubtype="8" fill="hold" nodeType="afterEffect">
                                  <p:stCondLst>
                                    <p:cond delay="100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1500"/>
                                        <p:tgtEl>
                                          <p:spTgt spid="28"/>
                                        </p:tgtEl>
                                      </p:cBhvr>
                                    </p:animEffect>
                                  </p:childTnLst>
                                </p:cTn>
                              </p:par>
                            </p:childTnLst>
                          </p:cTn>
                        </p:par>
                        <p:par>
                          <p:cTn id="32" fill="hold">
                            <p:stCondLst>
                              <p:cond delay="7750"/>
                            </p:stCondLst>
                            <p:childTnLst>
                              <p:par>
                                <p:cTn id="33" presetID="22" presetClass="entr" presetSubtype="8"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1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75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175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175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750" fill="hold"/>
                                        <p:tgtEl>
                                          <p:spTgt spid="7"/>
                                        </p:tgtEl>
                                        <p:attrNameLst>
                                          <p:attrName>ppt_w</p:attrName>
                                        </p:attrNameLst>
                                      </p:cBhvr>
                                      <p:tavLst>
                                        <p:tav tm="0">
                                          <p:val>
                                            <p:fltVal val="0"/>
                                          </p:val>
                                        </p:tav>
                                        <p:tav tm="100000">
                                          <p:val>
                                            <p:strVal val="#ppt_w"/>
                                          </p:val>
                                        </p:tav>
                                      </p:tavLst>
                                    </p:anim>
                                    <p:anim calcmode="lin" valueType="num">
                                      <p:cBhvr>
                                        <p:cTn id="56" dur="1750" fill="hold"/>
                                        <p:tgtEl>
                                          <p:spTgt spid="7"/>
                                        </p:tgtEl>
                                        <p:attrNameLst>
                                          <p:attrName>ppt_h</p:attrName>
                                        </p:attrNameLst>
                                      </p:cBhvr>
                                      <p:tavLst>
                                        <p:tav tm="0">
                                          <p:val>
                                            <p:fltVal val="0"/>
                                          </p:val>
                                        </p:tav>
                                        <p:tav tm="100000">
                                          <p:val>
                                            <p:strVal val="#ppt_h"/>
                                          </p:val>
                                        </p:tav>
                                      </p:tavLst>
                                    </p:anim>
                                    <p:animEffect transition="in" filter="fade">
                                      <p:cBhvr>
                                        <p:cTn id="57" dur="175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750"/>
                                        <p:tgtEl>
                                          <p:spTgt spid="11"/>
                                        </p:tgtEl>
                                      </p:cBhvr>
                                    </p:animEffect>
                                  </p:childTnLst>
                                </p:cTn>
                              </p:par>
                            </p:childTnLst>
                          </p:cTn>
                        </p:par>
                        <p:par>
                          <p:cTn id="63" fill="hold">
                            <p:stCondLst>
                              <p:cond delay="1750"/>
                            </p:stCondLst>
                            <p:childTnLst>
                              <p:par>
                                <p:cTn id="64" presetID="22" presetClass="entr" presetSubtype="1" fill="hold" grpId="0" nodeType="afterEffect">
                                  <p:stCondLst>
                                    <p:cond delay="25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1750"/>
                                        <p:tgtEl>
                                          <p:spTgt spid="12"/>
                                        </p:tgtEl>
                                      </p:cBhvr>
                                    </p:animEffect>
                                  </p:childTnLst>
                                </p:cTn>
                              </p:par>
                            </p:childTnLst>
                          </p:cTn>
                        </p:par>
                        <p:par>
                          <p:cTn id="67" fill="hold">
                            <p:stCondLst>
                              <p:cond delay="3750"/>
                            </p:stCondLst>
                            <p:childTnLst>
                              <p:par>
                                <p:cTn id="68" presetID="22" presetClass="entr" presetSubtype="1" fill="hold" grpId="0" nodeType="afterEffect">
                                  <p:stCondLst>
                                    <p:cond delay="50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1750"/>
                                        <p:tgtEl>
                                          <p:spTgt spid="13"/>
                                        </p:tgtEl>
                                      </p:cBhvr>
                                    </p:animEffect>
                                  </p:childTnLst>
                                </p:cTn>
                              </p:par>
                            </p:childTnLst>
                          </p:cTn>
                        </p:par>
                        <p:par>
                          <p:cTn id="71" fill="hold">
                            <p:stCondLst>
                              <p:cond delay="6000"/>
                            </p:stCondLst>
                            <p:childTnLst>
                              <p:par>
                                <p:cTn id="72" presetID="22" presetClass="entr" presetSubtype="1" fill="hold" grpId="0" nodeType="afterEffect">
                                  <p:stCondLst>
                                    <p:cond delay="50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1750"/>
                                        <p:tgtEl>
                                          <p:spTgt spid="14"/>
                                        </p:tgtEl>
                                      </p:cBhvr>
                                    </p:animEffect>
                                  </p:childTnLst>
                                </p:cTn>
                              </p:par>
                            </p:childTnLst>
                          </p:cTn>
                        </p:par>
                        <p:par>
                          <p:cTn id="75" fill="hold">
                            <p:stCondLst>
                              <p:cond delay="8250"/>
                            </p:stCondLst>
                            <p:childTnLst>
                              <p:par>
                                <p:cTn id="76" presetID="22" presetClass="entr" presetSubtype="1" fill="hold" grpId="0" nodeType="afterEffect">
                                  <p:stCondLst>
                                    <p:cond delay="500"/>
                                  </p:stCondLst>
                                  <p:childTnLst>
                                    <p:set>
                                      <p:cBhvr>
                                        <p:cTn id="77" dur="1" fill="hold">
                                          <p:stCondLst>
                                            <p:cond delay="0"/>
                                          </p:stCondLst>
                                        </p:cTn>
                                        <p:tgtEl>
                                          <p:spTgt spid="15"/>
                                        </p:tgtEl>
                                        <p:attrNameLst>
                                          <p:attrName>style.visibility</p:attrName>
                                        </p:attrNameLst>
                                      </p:cBhvr>
                                      <p:to>
                                        <p:strVal val="visible"/>
                                      </p:to>
                                    </p:set>
                                    <p:animEffect transition="in" filter="wipe(up)">
                                      <p:cBhvr>
                                        <p:cTn id="78" dur="1750"/>
                                        <p:tgtEl>
                                          <p:spTgt spid="15"/>
                                        </p:tgtEl>
                                      </p:cBhvr>
                                    </p:animEffect>
                                  </p:childTnLst>
                                </p:cTn>
                              </p:par>
                            </p:childTnLst>
                          </p:cTn>
                        </p:par>
                        <p:par>
                          <p:cTn id="79" fill="hold">
                            <p:stCondLst>
                              <p:cond delay="10500"/>
                            </p:stCondLst>
                            <p:childTnLst>
                              <p:par>
                                <p:cTn id="80" presetID="22" presetClass="entr" presetSubtype="1" fill="hold" grpId="0" nodeType="afterEffect">
                                  <p:stCondLst>
                                    <p:cond delay="50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1750"/>
                                        <p:tgtEl>
                                          <p:spTgt spid="16"/>
                                        </p:tgtEl>
                                      </p:cBhvr>
                                    </p:animEffect>
                                  </p:childTnLst>
                                </p:cTn>
                              </p:par>
                            </p:childTnLst>
                          </p:cTn>
                        </p:par>
                        <p:par>
                          <p:cTn id="83" fill="hold">
                            <p:stCondLst>
                              <p:cond delay="12750"/>
                            </p:stCondLst>
                            <p:childTnLst>
                              <p:par>
                                <p:cTn id="84" presetID="22" presetClass="entr" presetSubtype="1" fill="hold" grpId="0" nodeType="afterEffect">
                                  <p:stCondLst>
                                    <p:cond delay="750"/>
                                  </p:stCondLst>
                                  <p:childTnLst>
                                    <p:set>
                                      <p:cBhvr>
                                        <p:cTn id="85" dur="1" fill="hold">
                                          <p:stCondLst>
                                            <p:cond delay="0"/>
                                          </p:stCondLst>
                                        </p:cTn>
                                        <p:tgtEl>
                                          <p:spTgt spid="17"/>
                                        </p:tgtEl>
                                        <p:attrNameLst>
                                          <p:attrName>style.visibility</p:attrName>
                                        </p:attrNameLst>
                                      </p:cBhvr>
                                      <p:to>
                                        <p:strVal val="visible"/>
                                      </p:to>
                                    </p:set>
                                    <p:animEffect transition="in" filter="wipe(up)">
                                      <p:cBhvr>
                                        <p:cTn id="86" dur="1750"/>
                                        <p:tgtEl>
                                          <p:spTgt spid="17"/>
                                        </p:tgtEl>
                                      </p:cBhvr>
                                    </p:animEffect>
                                  </p:childTnLst>
                                </p:cTn>
                              </p:par>
                            </p:childTnLst>
                          </p:cTn>
                        </p:par>
                        <p:par>
                          <p:cTn id="87" fill="hold">
                            <p:stCondLst>
                              <p:cond delay="15250"/>
                            </p:stCondLst>
                            <p:childTnLst>
                              <p:par>
                                <p:cTn id="88" presetID="22" presetClass="entr" presetSubtype="1" fill="hold" grpId="0" nodeType="afterEffect">
                                  <p:stCondLst>
                                    <p:cond delay="75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1750"/>
                                        <p:tgtEl>
                                          <p:spTgt spid="10"/>
                                        </p:tgtEl>
                                      </p:cBhvr>
                                    </p:animEffect>
                                  </p:childTnLst>
                                </p:cTn>
                              </p:par>
                            </p:childTnLst>
                          </p:cTn>
                        </p:par>
                        <p:par>
                          <p:cTn id="91" fill="hold">
                            <p:stCondLst>
                              <p:cond delay="17750"/>
                            </p:stCondLst>
                            <p:childTnLst>
                              <p:par>
                                <p:cTn id="92" presetID="22" presetClass="entr" presetSubtype="1" fill="hold" grpId="0" nodeType="afterEffect">
                                  <p:stCondLst>
                                    <p:cond delay="1000"/>
                                  </p:stCondLst>
                                  <p:childTnLst>
                                    <p:set>
                                      <p:cBhvr>
                                        <p:cTn id="93" dur="1" fill="hold">
                                          <p:stCondLst>
                                            <p:cond delay="0"/>
                                          </p:stCondLst>
                                        </p:cTn>
                                        <p:tgtEl>
                                          <p:spTgt spid="18"/>
                                        </p:tgtEl>
                                        <p:attrNameLst>
                                          <p:attrName>style.visibility</p:attrName>
                                        </p:attrNameLst>
                                      </p:cBhvr>
                                      <p:to>
                                        <p:strVal val="visible"/>
                                      </p:to>
                                    </p:set>
                                    <p:animEffect transition="in" filter="wipe(up)">
                                      <p:cBhvr>
                                        <p:cTn id="94"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7" grpId="0"/>
      <p:bldP spid="10" grpId="0"/>
      <p:bldP spid="11" grpId="0"/>
      <p:bldP spid="12" grpId="0"/>
      <p:bldP spid="13" grpId="0"/>
      <p:bldP spid="14" grpId="0"/>
      <p:bldP spid="15" grpId="0"/>
      <p:bldP spid="16" grpId="0"/>
      <p:bldP spid="17" grpId="0"/>
      <p:bldP spid="18" grpId="0"/>
      <p:bldP spid="21"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2078" y="389299"/>
            <a:ext cx="4078182" cy="1077218"/>
          </a:xfrm>
          <a:prstGeom prst="rect">
            <a:avLst/>
          </a:prstGeom>
          <a:noFill/>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Let’s finish this study up with an epilogue of sorts by looking at the last few verses where Paul compares ‘his days’ to what it will be like </a:t>
            </a:r>
            <a:r>
              <a:rPr lang="en-US" sz="1600" b="1" i="1" dirty="0">
                <a:solidFill>
                  <a:srgbClr val="CC6600"/>
                </a:solidFill>
                <a:latin typeface="Times New Roman" panose="02020603050405020304" pitchFamily="18" charset="0"/>
                <a:cs typeface="Times New Roman" panose="02020603050405020304" pitchFamily="18" charset="0"/>
              </a:rPr>
              <a:t>when that which is perfect </a:t>
            </a:r>
            <a:r>
              <a:rPr lang="en-US" sz="1600" b="1" dirty="0">
                <a:latin typeface="Times New Roman" panose="02020603050405020304" pitchFamily="18" charset="0"/>
                <a:cs typeface="Times New Roman" panose="02020603050405020304" pitchFamily="18" charset="0"/>
              </a:rPr>
              <a:t>comes.</a:t>
            </a:r>
          </a:p>
        </p:txBody>
      </p:sp>
      <p:sp>
        <p:nvSpPr>
          <p:cNvPr id="6" name="TextBox 5"/>
          <p:cNvSpPr txBox="1"/>
          <p:nvPr/>
        </p:nvSpPr>
        <p:spPr>
          <a:xfrm>
            <a:off x="7315200" y="2417272"/>
            <a:ext cx="3902041" cy="1384995"/>
          </a:xfrm>
          <a:prstGeom prst="rect">
            <a:avLst/>
          </a:prstGeom>
          <a:noFill/>
        </p:spPr>
        <p:txBody>
          <a:bodyPr wrap="square" rtlCol="0">
            <a:spAutoFit/>
          </a:bodyPr>
          <a:lstStyle/>
          <a:p>
            <a:pPr algn="just"/>
            <a:r>
              <a:rPr lang="en-US" sz="1400" b="1" dirty="0">
                <a:solidFill>
                  <a:srgbClr val="FF0000"/>
                </a:solidFill>
                <a:latin typeface="Times New Roman" panose="02020603050405020304" pitchFamily="18" charset="0"/>
                <a:cs typeface="Times New Roman" panose="02020603050405020304" pitchFamily="18" charset="0"/>
              </a:rPr>
              <a:t>11 - </a:t>
            </a:r>
            <a:r>
              <a:rPr lang="en-US" sz="1400" b="1" i="1" dirty="0">
                <a:solidFill>
                  <a:srgbClr val="CC6600"/>
                </a:solidFill>
                <a:latin typeface="Times New Roman" panose="02020603050405020304" pitchFamily="18" charset="0"/>
                <a:cs typeface="Times New Roman" panose="02020603050405020304" pitchFamily="18" charset="0"/>
              </a:rPr>
              <a:t>When I was a child, I spake as a child, I understood as a child, I thought as a child: but when I became a man, I put away childish things. </a:t>
            </a:r>
          </a:p>
          <a:p>
            <a:pPr algn="just"/>
            <a:r>
              <a:rPr lang="en-US" sz="1400" b="1" dirty="0">
                <a:solidFill>
                  <a:srgbClr val="FF0000"/>
                </a:solidFill>
                <a:latin typeface="Times New Roman" panose="02020603050405020304" pitchFamily="18" charset="0"/>
                <a:cs typeface="Times New Roman" panose="02020603050405020304" pitchFamily="18" charset="0"/>
              </a:rPr>
              <a:t>12 - </a:t>
            </a:r>
            <a:r>
              <a:rPr lang="en-US" sz="1400" b="1" i="1" dirty="0">
                <a:solidFill>
                  <a:srgbClr val="CC6600"/>
                </a:solidFill>
                <a:latin typeface="Times New Roman" panose="02020603050405020304" pitchFamily="18" charset="0"/>
                <a:cs typeface="Times New Roman" panose="02020603050405020304" pitchFamily="18" charset="0"/>
              </a:rPr>
              <a:t>For now we see through a glass, darkly; but then face to face: now I know in part; but then shall I know even as also I am known. </a:t>
            </a:r>
          </a:p>
        </p:txBody>
      </p:sp>
      <p:sp>
        <p:nvSpPr>
          <p:cNvPr id="7" name="TextBox 6"/>
          <p:cNvSpPr txBox="1"/>
          <p:nvPr/>
        </p:nvSpPr>
        <p:spPr>
          <a:xfrm>
            <a:off x="6934948" y="1484144"/>
            <a:ext cx="4671584"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In other words, what Paul says it will be like today with us being able to have </a:t>
            </a:r>
            <a:r>
              <a:rPr lang="en-US" sz="1400" b="1" i="1" dirty="0">
                <a:solidFill>
                  <a:srgbClr val="CC6600"/>
                </a:solidFill>
                <a:latin typeface="Times New Roman" panose="02020603050405020304" pitchFamily="18" charset="0"/>
                <a:cs typeface="Times New Roman" panose="02020603050405020304" pitchFamily="18" charset="0"/>
              </a:rPr>
              <a:t>that which is perfect </a:t>
            </a:r>
            <a:r>
              <a:rPr lang="en-US" sz="1400" dirty="0">
                <a:latin typeface="Times New Roman" panose="02020603050405020304" pitchFamily="18" charset="0"/>
                <a:cs typeface="Times New Roman" panose="02020603050405020304" pitchFamily="18" charset="0"/>
              </a:rPr>
              <a:t>- the very inspired and preserved words of God - </a:t>
            </a:r>
            <a:r>
              <a:rPr lang="en-US" sz="1400" b="1" dirty="0">
                <a:latin typeface="Times New Roman" panose="02020603050405020304" pitchFamily="18" charset="0"/>
                <a:cs typeface="Times New Roman" panose="02020603050405020304" pitchFamily="18" charset="0"/>
              </a:rPr>
              <a:t>1611 King James Bible</a:t>
            </a:r>
            <a:r>
              <a:rPr lang="en-US" sz="1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7844831" y="2208820"/>
            <a:ext cx="2842788"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13:11,12 </a:t>
            </a:r>
          </a:p>
        </p:txBody>
      </p:sp>
      <p:sp>
        <p:nvSpPr>
          <p:cNvPr id="9" name="TextBox 8"/>
          <p:cNvSpPr txBox="1"/>
          <p:nvPr/>
        </p:nvSpPr>
        <p:spPr>
          <a:xfrm>
            <a:off x="7351413" y="4083106"/>
            <a:ext cx="3829614" cy="954107"/>
          </a:xfrm>
          <a:prstGeom prst="rect">
            <a:avLst/>
          </a:prstGeom>
          <a:noFill/>
        </p:spPr>
        <p:txBody>
          <a:bodyPr wrap="square" rtlCol="0">
            <a:spAutoFit/>
          </a:bodyPr>
          <a:lstStyle/>
          <a:p>
            <a:pPr algn="just"/>
            <a:r>
              <a:rPr lang="en-US" sz="1400" b="1" dirty="0">
                <a:solidFill>
                  <a:srgbClr val="FF0000"/>
                </a:solidFill>
                <a:latin typeface="Times New Roman" panose="02020603050405020304" pitchFamily="18" charset="0"/>
                <a:cs typeface="Times New Roman" panose="02020603050405020304" pitchFamily="18" charset="0"/>
              </a:rPr>
              <a:t>13:13 - </a:t>
            </a:r>
            <a:r>
              <a:rPr lang="en-US" sz="1400" b="1" i="1" dirty="0">
                <a:solidFill>
                  <a:srgbClr val="CC6600"/>
                </a:solidFill>
                <a:latin typeface="Times New Roman" panose="02020603050405020304" pitchFamily="18" charset="0"/>
                <a:cs typeface="Times New Roman" panose="02020603050405020304" pitchFamily="18" charset="0"/>
              </a:rPr>
              <a:t>And now abideth faith, hope, charity, these three; but the greatest of these is charity. </a:t>
            </a:r>
          </a:p>
          <a:p>
            <a:pPr algn="just"/>
            <a:r>
              <a:rPr lang="en-US" sz="1400" b="1" i="1" dirty="0">
                <a:solidFill>
                  <a:srgbClr val="CC6600"/>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14:1</a:t>
            </a:r>
            <a:r>
              <a:rPr lang="en-US" sz="1400" b="1" i="1" dirty="0">
                <a:solidFill>
                  <a:srgbClr val="CC6600"/>
                </a:solidFill>
                <a:latin typeface="Times New Roman" panose="02020603050405020304" pitchFamily="18" charset="0"/>
                <a:cs typeface="Times New Roman" panose="02020603050405020304" pitchFamily="18" charset="0"/>
              </a:rPr>
              <a:t> - Follow after charity, and desire spiritual gifts, but rather that ye may prophesy. </a:t>
            </a:r>
          </a:p>
        </p:txBody>
      </p:sp>
      <p:sp>
        <p:nvSpPr>
          <p:cNvPr id="10" name="TextBox 9"/>
          <p:cNvSpPr txBox="1"/>
          <p:nvPr/>
        </p:nvSpPr>
        <p:spPr>
          <a:xfrm>
            <a:off x="7853874" y="3829607"/>
            <a:ext cx="2842788"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13:13; 14:1</a:t>
            </a:r>
          </a:p>
        </p:txBody>
      </p:sp>
      <p:sp>
        <p:nvSpPr>
          <p:cNvPr id="11" name="TextBox 10"/>
          <p:cNvSpPr txBox="1"/>
          <p:nvPr/>
        </p:nvSpPr>
        <p:spPr>
          <a:xfrm>
            <a:off x="7072160" y="5106166"/>
            <a:ext cx="4424515" cy="769441"/>
          </a:xfrm>
          <a:prstGeom prst="rect">
            <a:avLst/>
          </a:prstGeom>
          <a:noFill/>
        </p:spPr>
        <p:txBody>
          <a:bodyPr wrap="square" rtlCol="0">
            <a:spAutoFit/>
          </a:bodyPr>
          <a:lstStyle/>
          <a:p>
            <a:pPr algn="just"/>
            <a:r>
              <a:rPr lang="en-US" sz="1100" dirty="0">
                <a:latin typeface="Times New Roman" panose="02020603050405020304" pitchFamily="18" charset="0"/>
                <a:cs typeface="Times New Roman" panose="02020603050405020304" pitchFamily="18" charset="0"/>
              </a:rPr>
              <a:t>Side Comment</a:t>
            </a:r>
            <a:r>
              <a:rPr lang="en-US" sz="1100" i="1" dirty="0">
                <a:latin typeface="Times New Roman" panose="02020603050405020304" pitchFamily="18" charset="0"/>
                <a:cs typeface="Times New Roman" panose="02020603050405020304" pitchFamily="18" charset="0"/>
              </a:rPr>
              <a:t>:  If Paul was persecuted, etc. because of what he knew and said, etc., then I am sure he knew what he was talking about when he said … </a:t>
            </a:r>
            <a:r>
              <a:rPr lang="en-US" sz="1100" b="1" i="1" dirty="0">
                <a:solidFill>
                  <a:srgbClr val="CC6600"/>
                </a:solidFill>
                <a:latin typeface="Times New Roman" panose="02020603050405020304" pitchFamily="18" charset="0"/>
                <a:cs typeface="Times New Roman" panose="02020603050405020304" pitchFamily="18" charset="0"/>
              </a:rPr>
              <a:t>all that will live godly in Christ Jesus shall suffer persecution </a:t>
            </a:r>
            <a:r>
              <a:rPr lang="en-US" sz="1100" i="1" dirty="0">
                <a:latin typeface="Times New Roman" panose="02020603050405020304" pitchFamily="18" charset="0"/>
                <a:cs typeface="Times New Roman" panose="02020603050405020304" pitchFamily="18" charset="0"/>
              </a:rPr>
              <a:t>– a lot of it just because today we have what he knew – in our King James Bible.</a:t>
            </a:r>
          </a:p>
        </p:txBody>
      </p:sp>
      <p:sp>
        <p:nvSpPr>
          <p:cNvPr id="12" name="TextBox 11"/>
          <p:cNvSpPr txBox="1"/>
          <p:nvPr/>
        </p:nvSpPr>
        <p:spPr>
          <a:xfrm>
            <a:off x="7306130" y="6011502"/>
            <a:ext cx="3920167" cy="369332"/>
          </a:xfrm>
          <a:prstGeom prst="rect">
            <a:avLst/>
          </a:prstGeom>
          <a:noFill/>
        </p:spPr>
        <p:txBody>
          <a:bodyPr wrap="square" rtlCol="0">
            <a:spAutoFit/>
          </a:bodyPr>
          <a:lstStyle/>
          <a:p>
            <a:pPr algn="ctr"/>
            <a:r>
              <a:rPr lang="en-US" dirty="0"/>
              <a:t>Ok, now let’s get on to the conclusion…</a:t>
            </a:r>
          </a:p>
        </p:txBody>
      </p:sp>
    </p:spTree>
    <p:extLst>
      <p:ext uri="{BB962C8B-B14F-4D97-AF65-F5344CB8AC3E}">
        <p14:creationId xmlns:p14="http://schemas.microsoft.com/office/powerpoint/2010/main" val="365874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750" fill="hold"/>
                                        <p:tgtEl>
                                          <p:spTgt spid="6"/>
                                        </p:tgtEl>
                                        <p:attrNameLst>
                                          <p:attrName>ppt_w</p:attrName>
                                        </p:attrNameLst>
                                      </p:cBhvr>
                                      <p:tavLst>
                                        <p:tav tm="0">
                                          <p:val>
                                            <p:fltVal val="0"/>
                                          </p:val>
                                        </p:tav>
                                        <p:tav tm="100000">
                                          <p:val>
                                            <p:strVal val="#ppt_w"/>
                                          </p:val>
                                        </p:tav>
                                      </p:tavLst>
                                    </p:anim>
                                    <p:anim calcmode="lin" valueType="num">
                                      <p:cBhvr>
                                        <p:cTn id="22" dur="1750" fill="hold"/>
                                        <p:tgtEl>
                                          <p:spTgt spid="6"/>
                                        </p:tgtEl>
                                        <p:attrNameLst>
                                          <p:attrName>ppt_h</p:attrName>
                                        </p:attrNameLst>
                                      </p:cBhvr>
                                      <p:tavLst>
                                        <p:tav tm="0">
                                          <p:val>
                                            <p:fltVal val="0"/>
                                          </p:val>
                                        </p:tav>
                                        <p:tav tm="100000">
                                          <p:val>
                                            <p:strVal val="#ppt_h"/>
                                          </p:val>
                                        </p:tav>
                                      </p:tavLst>
                                    </p:anim>
                                    <p:animEffect transition="in" filter="fade">
                                      <p:cBhvr>
                                        <p:cTn id="23" dur="1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750" fill="hold"/>
                                        <p:tgtEl>
                                          <p:spTgt spid="9"/>
                                        </p:tgtEl>
                                        <p:attrNameLst>
                                          <p:attrName>ppt_w</p:attrName>
                                        </p:attrNameLst>
                                      </p:cBhvr>
                                      <p:tavLst>
                                        <p:tav tm="0">
                                          <p:val>
                                            <p:fltVal val="0"/>
                                          </p:val>
                                        </p:tav>
                                        <p:tav tm="100000">
                                          <p:val>
                                            <p:strVal val="#ppt_w"/>
                                          </p:val>
                                        </p:tav>
                                      </p:tavLst>
                                    </p:anim>
                                    <p:anim calcmode="lin" valueType="num">
                                      <p:cBhvr>
                                        <p:cTn id="33" dur="1750" fill="hold"/>
                                        <p:tgtEl>
                                          <p:spTgt spid="9"/>
                                        </p:tgtEl>
                                        <p:attrNameLst>
                                          <p:attrName>ppt_h</p:attrName>
                                        </p:attrNameLst>
                                      </p:cBhvr>
                                      <p:tavLst>
                                        <p:tav tm="0">
                                          <p:val>
                                            <p:fltVal val="0"/>
                                          </p:val>
                                        </p:tav>
                                        <p:tav tm="100000">
                                          <p:val>
                                            <p:strVal val="#ppt_h"/>
                                          </p:val>
                                        </p:tav>
                                      </p:tavLst>
                                    </p:anim>
                                    <p:animEffect transition="in" filter="fade">
                                      <p:cBhvr>
                                        <p:cTn id="34" dur="175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8)">
                                      <p:cBhvr>
                                        <p:cTn id="39" dur="175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8"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34550" y="434573"/>
            <a:ext cx="4472411" cy="738664"/>
          </a:xfrm>
          <a:prstGeom prst="rect">
            <a:avLst/>
          </a:prstGeom>
          <a:noFill/>
        </p:spPr>
        <p:txBody>
          <a:bodyPr wrap="square" rtlCol="0">
            <a:spAutoFit/>
          </a:bodyPr>
          <a:lstStyle/>
          <a:p>
            <a:pPr algn="just"/>
            <a:r>
              <a:rPr lang="en-US" sz="1400" b="1" dirty="0">
                <a:solidFill>
                  <a:srgbClr val="FF0000"/>
                </a:solidFill>
                <a:latin typeface="Times New Roman" panose="02020603050405020304" pitchFamily="18" charset="0"/>
                <a:cs typeface="Times New Roman" panose="02020603050405020304" pitchFamily="18" charset="0"/>
              </a:rPr>
              <a:t>I Cor 13:11 - </a:t>
            </a:r>
            <a:r>
              <a:rPr lang="en-US" sz="1400" b="1" i="1" dirty="0">
                <a:solidFill>
                  <a:srgbClr val="CC6600"/>
                </a:solidFill>
                <a:latin typeface="Times New Roman" panose="02020603050405020304" pitchFamily="18" charset="0"/>
                <a:cs typeface="Times New Roman" panose="02020603050405020304" pitchFamily="18" charset="0"/>
              </a:rPr>
              <a:t>When I was a child, I spake as a child, I understood as a child, I thought as a child: but when I became a man, I put away childish things. </a:t>
            </a:r>
          </a:p>
        </p:txBody>
      </p:sp>
      <p:sp>
        <p:nvSpPr>
          <p:cNvPr id="7" name="TextBox 6"/>
          <p:cNvSpPr txBox="1"/>
          <p:nvPr/>
        </p:nvSpPr>
        <p:spPr>
          <a:xfrm>
            <a:off x="-325926" y="3356424"/>
            <a:ext cx="5196689"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Having, reading, studying a King James Bible – and of course, rightly dividing it, is what growing up to be a mature Christian is all about.</a:t>
            </a:r>
          </a:p>
        </p:txBody>
      </p:sp>
      <p:sp>
        <p:nvSpPr>
          <p:cNvPr id="8" name="TextBox 7"/>
          <p:cNvSpPr txBox="1"/>
          <p:nvPr/>
        </p:nvSpPr>
        <p:spPr>
          <a:xfrm>
            <a:off x="6704957" y="1132656"/>
            <a:ext cx="5109820"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Paul states that when he was ‘young’, he spake, understood and thought as a child.  Remember, what he was able to give to people was what he had from God but was only </a:t>
            </a:r>
            <a:r>
              <a:rPr lang="en-US" sz="1400" b="1" i="1" dirty="0">
                <a:solidFill>
                  <a:srgbClr val="CC6600"/>
                </a:solidFill>
                <a:latin typeface="Times New Roman" panose="02020603050405020304" pitchFamily="18" charset="0"/>
                <a:cs typeface="Times New Roman" panose="02020603050405020304" pitchFamily="18" charset="0"/>
              </a:rPr>
              <a:t>in part. </a:t>
            </a:r>
            <a:r>
              <a:rPr lang="en-US" sz="1400" dirty="0">
                <a:latin typeface="Times New Roman" panose="02020603050405020304" pitchFamily="18" charset="0"/>
                <a:cs typeface="Times New Roman" panose="02020603050405020304" pitchFamily="18" charset="0"/>
              </a:rPr>
              <a:t> Paul knew he had to ‘grow up’ – become a man and put away those childish things.</a:t>
            </a:r>
          </a:p>
        </p:txBody>
      </p:sp>
      <p:sp>
        <p:nvSpPr>
          <p:cNvPr id="9" name="TextBox 8"/>
          <p:cNvSpPr txBox="1"/>
          <p:nvPr/>
        </p:nvSpPr>
        <p:spPr>
          <a:xfrm>
            <a:off x="6876969" y="2172707"/>
            <a:ext cx="4756733" cy="1015663"/>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Mini-sermon:  </a:t>
            </a:r>
            <a:r>
              <a:rPr lang="en-US" sz="1200" dirty="0">
                <a:latin typeface="Times New Roman" panose="02020603050405020304" pitchFamily="18" charset="0"/>
                <a:cs typeface="Times New Roman" panose="02020603050405020304" pitchFamily="18" charset="0"/>
              </a:rPr>
              <a:t>Paul does a marvelous job of explaining what a child is.  If </a:t>
            </a:r>
            <a:r>
              <a:rPr lang="en-US" sz="1200" b="1" dirty="0">
                <a:latin typeface="Times New Roman" panose="02020603050405020304" pitchFamily="18" charset="0"/>
                <a:cs typeface="Times New Roman" panose="02020603050405020304" pitchFamily="18" charset="0"/>
              </a:rPr>
              <a:t>kids</a:t>
            </a:r>
            <a:r>
              <a:rPr lang="en-US" sz="1200" dirty="0">
                <a:latin typeface="Times New Roman" panose="02020603050405020304" pitchFamily="18" charset="0"/>
                <a:cs typeface="Times New Roman" panose="02020603050405020304" pitchFamily="18" charset="0"/>
              </a:rPr>
              <a:t> today would accept the simple fact of what it means to be a child – a kid – a teen, a young adult, etc. and that as their maturity eventually grows, THEN they will be even willing to put away those childish things and will no longer speak, understand and think as a child – in due time.  </a:t>
            </a:r>
            <a:endParaRPr lang="en-US" sz="1200" dirty="0"/>
          </a:p>
        </p:txBody>
      </p:sp>
      <p:sp>
        <p:nvSpPr>
          <p:cNvPr id="10" name="TextBox 9"/>
          <p:cNvSpPr txBox="1"/>
          <p:nvPr/>
        </p:nvSpPr>
        <p:spPr>
          <a:xfrm>
            <a:off x="7034550" y="3119203"/>
            <a:ext cx="4472411"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And if </a:t>
            </a:r>
            <a:r>
              <a:rPr lang="en-US" sz="1200" b="1" dirty="0">
                <a:latin typeface="Times New Roman" panose="02020603050405020304" pitchFamily="18" charset="0"/>
                <a:cs typeface="Times New Roman" panose="02020603050405020304" pitchFamily="18" charset="0"/>
              </a:rPr>
              <a:t>parents</a:t>
            </a:r>
            <a:r>
              <a:rPr lang="en-US" sz="1200" dirty="0">
                <a:latin typeface="Times New Roman" panose="02020603050405020304" pitchFamily="18" charset="0"/>
                <a:cs typeface="Times New Roman" panose="02020603050405020304" pitchFamily="18" charset="0"/>
              </a:rPr>
              <a:t> would simply treat their kids like they should be treated – like a child with little speaking, understanding and thinking capabilities, etc. then the kids might be willing to learn better, enjoy their childhood more, and be ready for their maturity to grow.</a:t>
            </a:r>
            <a:endParaRPr lang="en-US" sz="1200" dirty="0"/>
          </a:p>
        </p:txBody>
      </p:sp>
      <p:sp>
        <p:nvSpPr>
          <p:cNvPr id="11" name="TextBox 10"/>
          <p:cNvSpPr txBox="1"/>
          <p:nvPr/>
        </p:nvSpPr>
        <p:spPr>
          <a:xfrm>
            <a:off x="7233717" y="3880249"/>
            <a:ext cx="4065004"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And </a:t>
            </a:r>
            <a:r>
              <a:rPr lang="en-US" sz="1200" b="1" dirty="0">
                <a:latin typeface="Times New Roman" panose="02020603050405020304" pitchFamily="18" charset="0"/>
                <a:cs typeface="Times New Roman" panose="02020603050405020304" pitchFamily="18" charset="0"/>
              </a:rPr>
              <a:t>teachers</a:t>
            </a:r>
            <a:r>
              <a:rPr lang="en-US" sz="1200" dirty="0">
                <a:latin typeface="Times New Roman" panose="02020603050405020304" pitchFamily="18" charset="0"/>
                <a:cs typeface="Times New Roman" panose="02020603050405020304" pitchFamily="18" charset="0"/>
              </a:rPr>
              <a:t>, if they would only accept and understand what a child is according to Paul, then they wouldn’t be so frustrated as they have come to expect from students things they are just simply not able to accomplish, speak, understand and think.</a:t>
            </a:r>
          </a:p>
        </p:txBody>
      </p:sp>
      <p:sp>
        <p:nvSpPr>
          <p:cNvPr id="12" name="TextBox 11"/>
          <p:cNvSpPr txBox="1"/>
          <p:nvPr/>
        </p:nvSpPr>
        <p:spPr>
          <a:xfrm>
            <a:off x="6932385" y="4662336"/>
            <a:ext cx="4629991" cy="1015663"/>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People tend to demand and expect great understanding and wisdom from students these days while everyone has ignored that basic fact that ‘knowledge’ must be taught first – while they are still children – teens – young adults.  Understanding and wisdom will come later as they mature – over time… as it did with Paul – and with you and me!</a:t>
            </a:r>
          </a:p>
        </p:txBody>
      </p:sp>
      <p:sp>
        <p:nvSpPr>
          <p:cNvPr id="13" name="TextBox 12"/>
          <p:cNvSpPr txBox="1"/>
          <p:nvPr/>
        </p:nvSpPr>
        <p:spPr>
          <a:xfrm>
            <a:off x="6777386" y="5703617"/>
            <a:ext cx="4974009"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In the Scriptures, there is an order to obtaining maturity &amp; wisdom:</a:t>
            </a:r>
          </a:p>
        </p:txBody>
      </p:sp>
      <p:sp>
        <p:nvSpPr>
          <p:cNvPr id="14" name="TextBox 13"/>
          <p:cNvSpPr txBox="1"/>
          <p:nvPr/>
        </p:nvSpPr>
        <p:spPr>
          <a:xfrm>
            <a:off x="6795492" y="5927924"/>
            <a:ext cx="4937792" cy="276999"/>
          </a:xfrm>
          <a:prstGeom prst="rect">
            <a:avLst/>
          </a:prstGeom>
          <a:noFill/>
        </p:spPr>
        <p:txBody>
          <a:bodyPr wrap="square" rtlCol="0">
            <a:spAutoFit/>
          </a:bodyPr>
          <a:lstStyle/>
          <a:p>
            <a:pPr algn="ctr"/>
            <a:r>
              <a:rPr lang="en-US" sz="1200" b="1" i="1" dirty="0">
                <a:solidFill>
                  <a:srgbClr val="CC6600"/>
                </a:solidFill>
                <a:latin typeface="Times New Roman" panose="02020603050405020304" pitchFamily="18" charset="0"/>
                <a:cs typeface="Times New Roman" panose="02020603050405020304" pitchFamily="18" charset="0"/>
              </a:rPr>
              <a:t>Knowledge</a:t>
            </a:r>
            <a:r>
              <a:rPr lang="en-US" sz="1200" dirty="0">
                <a:latin typeface="Times New Roman" panose="02020603050405020304" pitchFamily="18" charset="0"/>
                <a:cs typeface="Times New Roman" panose="02020603050405020304" pitchFamily="18" charset="0"/>
              </a:rPr>
              <a:t> comes first, then </a:t>
            </a:r>
            <a:r>
              <a:rPr lang="en-US" sz="1200" b="1" i="1" dirty="0">
                <a:solidFill>
                  <a:srgbClr val="CC6600"/>
                </a:solidFill>
                <a:latin typeface="Times New Roman" panose="02020603050405020304" pitchFamily="18" charset="0"/>
                <a:cs typeface="Times New Roman" panose="02020603050405020304" pitchFamily="18" charset="0"/>
              </a:rPr>
              <a:t>understanding</a:t>
            </a:r>
            <a:r>
              <a:rPr lang="en-US" sz="1200" dirty="0">
                <a:latin typeface="Times New Roman" panose="02020603050405020304" pitchFamily="18" charset="0"/>
                <a:cs typeface="Times New Roman" panose="02020603050405020304" pitchFamily="18" charset="0"/>
              </a:rPr>
              <a:t> and eventually, </a:t>
            </a:r>
            <a:r>
              <a:rPr lang="en-US" sz="1200" b="1" i="1" dirty="0">
                <a:solidFill>
                  <a:srgbClr val="CC6600"/>
                </a:solidFill>
                <a:latin typeface="Times New Roman" panose="02020603050405020304" pitchFamily="18" charset="0"/>
                <a:cs typeface="Times New Roman" panose="02020603050405020304" pitchFamily="18" charset="0"/>
              </a:rPr>
              <a:t>wisdom</a:t>
            </a:r>
            <a:r>
              <a:rPr lang="en-US" sz="1200" dirty="0">
                <a:latin typeface="Times New Roman" panose="02020603050405020304" pitchFamily="18" charset="0"/>
                <a:cs typeface="Times New Roman" panose="02020603050405020304" pitchFamily="18" charset="0"/>
              </a:rPr>
              <a:t>.</a:t>
            </a:r>
          </a:p>
        </p:txBody>
      </p:sp>
      <p:sp>
        <p:nvSpPr>
          <p:cNvPr id="15" name="Rectangle 14"/>
          <p:cNvSpPr/>
          <p:nvPr/>
        </p:nvSpPr>
        <p:spPr>
          <a:xfrm>
            <a:off x="6822651" y="2154725"/>
            <a:ext cx="4883475" cy="4146487"/>
          </a:xfrm>
          <a:prstGeom prst="rect">
            <a:avLst/>
          </a:prstGeom>
          <a:noFill/>
          <a:ln w="381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595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250" fill="hold"/>
                                        <p:tgtEl>
                                          <p:spTgt spid="9"/>
                                        </p:tgtEl>
                                        <p:attrNameLst>
                                          <p:attrName>ppt_w</p:attrName>
                                        </p:attrNameLst>
                                      </p:cBhvr>
                                      <p:tavLst>
                                        <p:tav tm="0">
                                          <p:val>
                                            <p:fltVal val="0"/>
                                          </p:val>
                                        </p:tav>
                                        <p:tav tm="100000">
                                          <p:val>
                                            <p:strVal val="#ppt_w"/>
                                          </p:val>
                                        </p:tav>
                                      </p:tavLst>
                                    </p:anim>
                                    <p:anim calcmode="lin" valueType="num">
                                      <p:cBhvr>
                                        <p:cTn id="18" dur="1250" fill="hold"/>
                                        <p:tgtEl>
                                          <p:spTgt spid="9"/>
                                        </p:tgtEl>
                                        <p:attrNameLst>
                                          <p:attrName>ppt_h</p:attrName>
                                        </p:attrNameLst>
                                      </p:cBhvr>
                                      <p:tavLst>
                                        <p:tav tm="0">
                                          <p:val>
                                            <p:fltVal val="0"/>
                                          </p:val>
                                        </p:tav>
                                        <p:tav tm="100000">
                                          <p:val>
                                            <p:strVal val="#ppt_h"/>
                                          </p:val>
                                        </p:tav>
                                      </p:tavLst>
                                    </p:anim>
                                    <p:animEffect transition="in" filter="fade">
                                      <p:cBhvr>
                                        <p:cTn id="19" dur="1250"/>
                                        <p:tgtEl>
                                          <p:spTgt spid="9"/>
                                        </p:tgtEl>
                                      </p:cBhvr>
                                    </p:animEffect>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500"/>
                                        <p:tgtEl>
                                          <p:spTgt spid="15"/>
                                        </p:tgtEl>
                                      </p:cBhvr>
                                    </p:animEffect>
                                    <p:anim calcmode="lin" valueType="num">
                                      <p:cBhvr>
                                        <p:cTn id="23" dur="1500" fill="hold"/>
                                        <p:tgtEl>
                                          <p:spTgt spid="15"/>
                                        </p:tgtEl>
                                        <p:attrNameLst>
                                          <p:attrName>ppt_w</p:attrName>
                                        </p:attrNameLst>
                                      </p:cBhvr>
                                      <p:tavLst>
                                        <p:tav tm="0" fmla="#ppt_w*sin(2.5*pi*$)">
                                          <p:val>
                                            <p:fltVal val="0"/>
                                          </p:val>
                                        </p:tav>
                                        <p:tav tm="100000">
                                          <p:val>
                                            <p:fltVal val="1"/>
                                          </p:val>
                                        </p:tav>
                                      </p:tavLst>
                                    </p:anim>
                                    <p:anim calcmode="lin" valueType="num">
                                      <p:cBhvr>
                                        <p:cTn id="24" dur="1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Effect transition="in" filter="fade">
                                      <p:cBhvr>
                                        <p:cTn id="31" dur="12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250" fill="hold"/>
                                        <p:tgtEl>
                                          <p:spTgt spid="11"/>
                                        </p:tgtEl>
                                        <p:attrNameLst>
                                          <p:attrName>ppt_w</p:attrName>
                                        </p:attrNameLst>
                                      </p:cBhvr>
                                      <p:tavLst>
                                        <p:tav tm="0">
                                          <p:val>
                                            <p:fltVal val="0"/>
                                          </p:val>
                                        </p:tav>
                                        <p:tav tm="100000">
                                          <p:val>
                                            <p:strVal val="#ppt_w"/>
                                          </p:val>
                                        </p:tav>
                                      </p:tavLst>
                                    </p:anim>
                                    <p:anim calcmode="lin" valueType="num">
                                      <p:cBhvr>
                                        <p:cTn id="37" dur="1250" fill="hold"/>
                                        <p:tgtEl>
                                          <p:spTgt spid="11"/>
                                        </p:tgtEl>
                                        <p:attrNameLst>
                                          <p:attrName>ppt_h</p:attrName>
                                        </p:attrNameLst>
                                      </p:cBhvr>
                                      <p:tavLst>
                                        <p:tav tm="0">
                                          <p:val>
                                            <p:fltVal val="0"/>
                                          </p:val>
                                        </p:tav>
                                        <p:tav tm="100000">
                                          <p:val>
                                            <p:strVal val="#ppt_h"/>
                                          </p:val>
                                        </p:tav>
                                      </p:tavLst>
                                    </p:anim>
                                    <p:animEffect transition="in" filter="fade">
                                      <p:cBhvr>
                                        <p:cTn id="38" dur="125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250" fill="hold"/>
                                        <p:tgtEl>
                                          <p:spTgt spid="12"/>
                                        </p:tgtEl>
                                        <p:attrNameLst>
                                          <p:attrName>ppt_w</p:attrName>
                                        </p:attrNameLst>
                                      </p:cBhvr>
                                      <p:tavLst>
                                        <p:tav tm="0">
                                          <p:val>
                                            <p:fltVal val="0"/>
                                          </p:val>
                                        </p:tav>
                                        <p:tav tm="100000">
                                          <p:val>
                                            <p:strVal val="#ppt_w"/>
                                          </p:val>
                                        </p:tav>
                                      </p:tavLst>
                                    </p:anim>
                                    <p:anim calcmode="lin" valueType="num">
                                      <p:cBhvr>
                                        <p:cTn id="44" dur="1250" fill="hold"/>
                                        <p:tgtEl>
                                          <p:spTgt spid="12"/>
                                        </p:tgtEl>
                                        <p:attrNameLst>
                                          <p:attrName>ppt_h</p:attrName>
                                        </p:attrNameLst>
                                      </p:cBhvr>
                                      <p:tavLst>
                                        <p:tav tm="0">
                                          <p:val>
                                            <p:fltVal val="0"/>
                                          </p:val>
                                        </p:tav>
                                        <p:tav tm="100000">
                                          <p:val>
                                            <p:strVal val="#ppt_h"/>
                                          </p:val>
                                        </p:tav>
                                      </p:tavLst>
                                    </p:anim>
                                    <p:animEffect transition="in" filter="fade">
                                      <p:cBhvr>
                                        <p:cTn id="45" dur="125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750"/>
                                        <p:tgtEl>
                                          <p:spTgt spid="13"/>
                                        </p:tgtEl>
                                      </p:cBhvr>
                                    </p:animEffect>
                                  </p:childTnLst>
                                </p:cTn>
                              </p:par>
                            </p:childTnLst>
                          </p:cTn>
                        </p:par>
                        <p:par>
                          <p:cTn id="51" fill="hold">
                            <p:stCondLst>
                              <p:cond delay="175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99561" y="443623"/>
            <a:ext cx="5142363" cy="1384995"/>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Ok, back onto the original trail:  </a:t>
            </a:r>
            <a:r>
              <a:rPr lang="en-US" sz="1400" dirty="0">
                <a:latin typeface="Times New Roman" panose="02020603050405020304" pitchFamily="18" charset="0"/>
                <a:cs typeface="Times New Roman" panose="02020603050405020304" pitchFamily="18" charset="0"/>
              </a:rPr>
              <a:t>Paul said all he said about ‘putting away childish things’ and ‘becoming a man’ to make his point, which is now that we have the very words of God we can read &amp; study ourselves; we shouldn’t need someone to read it and explain it to us.  We can grow up ourselves when it comes to spiritual matters as well as practical Biblical application into our own lives.</a:t>
            </a:r>
          </a:p>
        </p:txBody>
      </p:sp>
      <p:sp>
        <p:nvSpPr>
          <p:cNvPr id="7" name="TextBox 6"/>
          <p:cNvSpPr txBox="1"/>
          <p:nvPr/>
        </p:nvSpPr>
        <p:spPr>
          <a:xfrm>
            <a:off x="7144054" y="1788879"/>
            <a:ext cx="4246075"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Now, I understand there are situations and cases, etc. to where some folks still need help – and for many reasons… of course.  However, one can still simply follow along with their own Bible. </a:t>
            </a:r>
          </a:p>
        </p:txBody>
      </p:sp>
      <p:sp>
        <p:nvSpPr>
          <p:cNvPr id="8" name="TextBox 7"/>
          <p:cNvSpPr txBox="1"/>
          <p:nvPr/>
        </p:nvSpPr>
        <p:spPr>
          <a:xfrm>
            <a:off x="7207425" y="2444441"/>
            <a:ext cx="4136561"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Also, having one book – </a:t>
            </a:r>
            <a:r>
              <a:rPr lang="en-US" sz="1200" b="1" i="1" dirty="0">
                <a:solidFill>
                  <a:srgbClr val="CC6600"/>
                </a:solidFill>
                <a:latin typeface="Times New Roman" panose="02020603050405020304" pitchFamily="18" charset="0"/>
                <a:cs typeface="Times New Roman" panose="02020603050405020304" pitchFamily="18" charset="0"/>
              </a:rPr>
              <a:t>that which is perfect </a:t>
            </a:r>
            <a:r>
              <a:rPr lang="en-US" sz="1200" dirty="0">
                <a:latin typeface="Times New Roman" panose="02020603050405020304" pitchFamily="18" charset="0"/>
                <a:cs typeface="Times New Roman" panose="02020603050405020304" pitchFamily="18" charset="0"/>
              </a:rPr>
              <a:t>– not a library of books, degrees, etc. – still makes it simple for anyone to ‘follow along’ to learn from and with the pastor, speaker, teacher, etc. to make sure that what he is saying is true to the Scriptures.</a:t>
            </a:r>
          </a:p>
        </p:txBody>
      </p:sp>
      <p:sp>
        <p:nvSpPr>
          <p:cNvPr id="9" name="TextBox 8"/>
          <p:cNvSpPr txBox="1"/>
          <p:nvPr/>
        </p:nvSpPr>
        <p:spPr>
          <a:xfrm>
            <a:off x="6907792" y="3311311"/>
            <a:ext cx="4690564" cy="954107"/>
          </a:xfrm>
          <a:prstGeom prst="rect">
            <a:avLst/>
          </a:prstGeom>
          <a:noFill/>
        </p:spPr>
        <p:txBody>
          <a:bodyPr wrap="square" rtlCol="0">
            <a:spAutoFit/>
          </a:bodyPr>
          <a:lstStyle/>
          <a:p>
            <a:pPr algn="just"/>
            <a:r>
              <a:rPr lang="en-US" sz="1400" dirty="0"/>
              <a:t>Paul even tells us that the purpose of a local church, preacher, pastor, the Scriptures, etc. is to help us mature as Christians with our own ability to think for ourselves, understand for ourselves and apply God’s wisdom in our own personal lives.</a:t>
            </a:r>
          </a:p>
        </p:txBody>
      </p:sp>
      <p:sp>
        <p:nvSpPr>
          <p:cNvPr id="10" name="TextBox 9"/>
          <p:cNvSpPr txBox="1"/>
          <p:nvPr/>
        </p:nvSpPr>
        <p:spPr>
          <a:xfrm>
            <a:off x="7252699" y="5193929"/>
            <a:ext cx="4027916"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That we henceforth be no more children, tossed to and fro, and carried about with every wind of doctrine, by the sleight of men, and cunning craftiness, whereby they lie in wait to deceive;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53890" y="4250605"/>
            <a:ext cx="5024663"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the perfecting of the saints, for the work of the ministry, for the edifying of the body of Christ:  Till we all come in the unity of the faith, and of the knowledge of the Son of God, unto a perfect man, unto the measure of the stature of the fulness of Christ: </a:t>
            </a:r>
          </a:p>
        </p:txBody>
      </p:sp>
      <p:sp>
        <p:nvSpPr>
          <p:cNvPr id="12" name="TextBox 11"/>
          <p:cNvSpPr txBox="1"/>
          <p:nvPr/>
        </p:nvSpPr>
        <p:spPr>
          <a:xfrm>
            <a:off x="8329190" y="6111824"/>
            <a:ext cx="1892175" cy="276999"/>
          </a:xfrm>
          <a:prstGeom prst="rect">
            <a:avLst/>
          </a:prstGeom>
          <a:noFill/>
        </p:spPr>
        <p:txBody>
          <a:bodyPr wrap="square" rtlCol="0">
            <a:spAutoFit/>
          </a:bodyPr>
          <a:lstStyle/>
          <a:p>
            <a:pPr algn="ctr"/>
            <a:r>
              <a:rPr lang="en-US" sz="1200" b="1" dirty="0">
                <a:solidFill>
                  <a:srgbClr val="FF0000"/>
                </a:solidFill>
              </a:rPr>
              <a:t>Ephesians 4:12-14</a:t>
            </a:r>
          </a:p>
        </p:txBody>
      </p:sp>
    </p:spTree>
    <p:extLst>
      <p:ext uri="{BB962C8B-B14F-4D97-AF65-F5344CB8AC3E}">
        <p14:creationId xmlns:p14="http://schemas.microsoft.com/office/powerpoint/2010/main" val="16875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750"/>
                                        <p:tgtEl>
                                          <p:spTgt spid="11"/>
                                        </p:tgtEl>
                                      </p:cBhvr>
                                    </p:animEffect>
                                  </p:childTnLst>
                                </p:cTn>
                              </p:par>
                            </p:childTnLst>
                          </p:cTn>
                        </p:par>
                        <p:par>
                          <p:cTn id="28" fill="hold">
                            <p:stCondLst>
                              <p:cond delay="1750"/>
                            </p:stCondLst>
                            <p:childTnLst>
                              <p:par>
                                <p:cTn id="29" presetID="22" presetClass="entr" presetSubtype="1" fill="hold" grpId="0"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750"/>
                                        <p:tgtEl>
                                          <p:spTgt spid="10"/>
                                        </p:tgtEl>
                                      </p:cBhvr>
                                    </p:animEffect>
                                  </p:childTnLst>
                                </p:cTn>
                              </p:par>
                            </p:childTnLst>
                          </p:cTn>
                        </p:par>
                        <p:par>
                          <p:cTn id="32" fill="hold">
                            <p:stCondLst>
                              <p:cond delay="4500"/>
                            </p:stCondLst>
                            <p:childTnLst>
                              <p:par>
                                <p:cTn id="33" presetID="22" presetClass="entr" presetSubtype="1"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6" y="1461060"/>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14" y="4353564"/>
            <a:ext cx="986382" cy="872570"/>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91426" y="2135078"/>
            <a:ext cx="1391523" cy="2279446"/>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70" y="2217861"/>
            <a:ext cx="986382" cy="1872113"/>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48997"/>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47290" y="152183"/>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36667" y="5513594"/>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044039"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80497"/>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6594" y="3671519"/>
            <a:ext cx="1241310" cy="1746462"/>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64096"/>
            <a:ext cx="1052701" cy="1050331"/>
          </a:xfrm>
          <a:prstGeom prst="rect">
            <a:avLst/>
          </a:prstGeom>
          <a:effectLst>
            <a:glow rad="127000">
              <a:schemeClr val="accent6">
                <a:lumMod val="75000"/>
              </a:schemeClr>
            </a:glow>
          </a:effectLst>
        </p:spPr>
      </p:pic>
      <p:sp>
        <p:nvSpPr>
          <p:cNvPr id="22" name="TextBox 21"/>
          <p:cNvSpPr txBox="1"/>
          <p:nvPr/>
        </p:nvSpPr>
        <p:spPr>
          <a:xfrm>
            <a:off x="6951766" y="3449344"/>
            <a:ext cx="5104108" cy="138499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a:t>
            </a:r>
            <a:r>
              <a:rPr lang="en-US" sz="1200" b="1" i="1" dirty="0">
                <a:latin typeface="Times New Roman" panose="02020603050405020304" pitchFamily="18" charset="0"/>
                <a:cs typeface="Times New Roman" panose="02020603050405020304" pitchFamily="18" charset="0"/>
              </a:rPr>
              <a:t>first half </a:t>
            </a:r>
            <a:r>
              <a:rPr lang="en-US" sz="1200" i="1" dirty="0">
                <a:latin typeface="Times New Roman" panose="02020603050405020304" pitchFamily="18" charset="0"/>
                <a:cs typeface="Times New Roman" panose="02020603050405020304" pitchFamily="18" charset="0"/>
              </a:rPr>
              <a:t>of this ‘sermon presentation’ </a:t>
            </a:r>
          </a:p>
          <a:p>
            <a:pPr algn="ctr"/>
            <a:r>
              <a:rPr lang="en-US" sz="1200" i="1" dirty="0">
                <a:latin typeface="Times New Roman" panose="02020603050405020304" pitchFamily="18" charset="0"/>
                <a:cs typeface="Times New Roman" panose="02020603050405020304" pitchFamily="18" charset="0"/>
              </a:rPr>
              <a:t>consists of Scriptures only.  It has always been my goal </a:t>
            </a:r>
          </a:p>
          <a:p>
            <a:pPr algn="ctr"/>
            <a:r>
              <a:rPr lang="en-US" sz="1200" i="1" dirty="0">
                <a:latin typeface="Times New Roman" panose="02020603050405020304" pitchFamily="18" charset="0"/>
                <a:cs typeface="Times New Roman" panose="02020603050405020304" pitchFamily="18" charset="0"/>
              </a:rPr>
              <a:t>to help people learn to read the KJB by themselves – no other book needed – no Hebrew/Greek knowledge, special history/ dictionaries, etc. are necessary; and because so many pastors are deceitful in their loving yet lying approach, I want folks to realize they can actually learn to understand their KJB themselves, without any outside “modern scholarly” pastoral assistance.</a:t>
            </a:r>
          </a:p>
        </p:txBody>
      </p:sp>
      <p:sp>
        <p:nvSpPr>
          <p:cNvPr id="23" name="TextBox 22"/>
          <p:cNvSpPr txBox="1"/>
          <p:nvPr/>
        </p:nvSpPr>
        <p:spPr>
          <a:xfrm>
            <a:off x="6966105" y="5405052"/>
            <a:ext cx="5099907"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In the </a:t>
            </a:r>
            <a:r>
              <a:rPr lang="en-US" sz="1200" b="1" i="1" dirty="0">
                <a:latin typeface="Times New Roman" panose="02020603050405020304" pitchFamily="18" charset="0"/>
                <a:cs typeface="Times New Roman" panose="02020603050405020304" pitchFamily="18" charset="0"/>
              </a:rPr>
              <a:t>second half </a:t>
            </a:r>
            <a:r>
              <a:rPr lang="en-US" sz="1200" i="1" dirty="0">
                <a:latin typeface="Times New Roman" panose="02020603050405020304" pitchFamily="18" charset="0"/>
                <a:cs typeface="Times New Roman" panose="02020603050405020304" pitchFamily="18" charset="0"/>
              </a:rPr>
              <a:t>of this ‘presentation,’  I include a few of my notes and references I would normally want to mention if I were to try to teach this particular subject ‘live’ to any and all who would be wanting to listen.</a:t>
            </a:r>
          </a:p>
        </p:txBody>
      </p:sp>
      <p:sp>
        <p:nvSpPr>
          <p:cNvPr id="24" name="TextBox 23"/>
          <p:cNvSpPr txBox="1"/>
          <p:nvPr/>
        </p:nvSpPr>
        <p:spPr>
          <a:xfrm>
            <a:off x="7339911" y="6017718"/>
            <a:ext cx="4369236"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Ah yes, as you will see, it is still really hard for me not to stick my teaching into my preaching as well as it being equally hard for me to not add preaching into my teaching.</a:t>
            </a:r>
          </a:p>
        </p:txBody>
      </p:sp>
      <p:sp>
        <p:nvSpPr>
          <p:cNvPr id="25" name="TextBox 24"/>
          <p:cNvSpPr txBox="1"/>
          <p:nvPr/>
        </p:nvSpPr>
        <p:spPr>
          <a:xfrm>
            <a:off x="7053976" y="4765601"/>
            <a:ext cx="4914381"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Holy Spirit is all one needs to understand the KJB!  However, one must also be able to know the difference between God’s words and Satan’s words; the truth of the Holy Spirit vs their own good ‘feelings’. </a:t>
            </a:r>
            <a:endParaRPr lang="en-US" sz="1200" dirty="0"/>
          </a:p>
        </p:txBody>
      </p:sp>
      <p:sp>
        <p:nvSpPr>
          <p:cNvPr id="5" name="Rectangle 4"/>
          <p:cNvSpPr/>
          <p:nvPr/>
        </p:nvSpPr>
        <p:spPr>
          <a:xfrm>
            <a:off x="4264319" y="4154052"/>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4" name="TextBox 3"/>
          <p:cNvSpPr txBox="1"/>
          <p:nvPr/>
        </p:nvSpPr>
        <p:spPr>
          <a:xfrm>
            <a:off x="7097911" y="3964108"/>
            <a:ext cx="4870445" cy="1446550"/>
          </a:xfrm>
          <a:prstGeom prst="rect">
            <a:avLst/>
          </a:prstGeom>
          <a:noFill/>
        </p:spPr>
        <p:txBody>
          <a:bodyPr wrap="square" rtlCol="0">
            <a:spAutoFit/>
          </a:bodyPr>
          <a:lstStyle/>
          <a:p>
            <a:pPr algn="ctr"/>
            <a:r>
              <a:rPr lang="en-US" sz="2800" dirty="0"/>
              <a:t>Welcome to my visual video</a:t>
            </a:r>
          </a:p>
          <a:p>
            <a:pPr algn="ctr"/>
            <a:r>
              <a:rPr lang="en-US" sz="3200" b="1" dirty="0"/>
              <a:t>‘Bible Sermon /Bible Study’ </a:t>
            </a:r>
            <a:r>
              <a:rPr lang="en-US" sz="2800" dirty="0"/>
              <a:t>Presentation.</a:t>
            </a:r>
          </a:p>
        </p:txBody>
      </p:sp>
    </p:spTree>
    <p:extLst>
      <p:ext uri="{BB962C8B-B14F-4D97-AF65-F5344CB8AC3E}">
        <p14:creationId xmlns:p14="http://schemas.microsoft.com/office/powerpoint/2010/main" val="1171596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75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8207" y="437303"/>
            <a:ext cx="4943191" cy="141577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now we see through a glass, darkly; </a:t>
            </a:r>
          </a:p>
          <a:p>
            <a:pPr algn="ctr"/>
            <a:r>
              <a:rPr lang="en-US" b="1" i="1" dirty="0">
                <a:solidFill>
                  <a:srgbClr val="CC6600"/>
                </a:solidFill>
                <a:latin typeface="Times New Roman" panose="02020603050405020304" pitchFamily="18" charset="0"/>
                <a:cs typeface="Times New Roman" panose="02020603050405020304" pitchFamily="18" charset="0"/>
              </a:rPr>
              <a:t>but then face to face: </a:t>
            </a:r>
          </a:p>
          <a:p>
            <a:pPr algn="ctr"/>
            <a:r>
              <a:rPr lang="en-US" b="1" i="1" dirty="0">
                <a:solidFill>
                  <a:srgbClr val="CC6600"/>
                </a:solidFill>
                <a:latin typeface="Times New Roman" panose="02020603050405020304" pitchFamily="18" charset="0"/>
                <a:cs typeface="Times New Roman" panose="02020603050405020304" pitchFamily="18" charset="0"/>
              </a:rPr>
              <a:t>now I know in part; </a:t>
            </a:r>
          </a:p>
          <a:p>
            <a:pPr algn="ctr"/>
            <a:r>
              <a:rPr lang="en-US" b="1" i="1" dirty="0">
                <a:solidFill>
                  <a:srgbClr val="CC6600"/>
                </a:solidFill>
                <a:latin typeface="Times New Roman" panose="02020603050405020304" pitchFamily="18" charset="0"/>
                <a:cs typeface="Times New Roman" panose="02020603050405020304" pitchFamily="18" charset="0"/>
              </a:rPr>
              <a:t>but then shall I know even as also I am known. </a:t>
            </a:r>
          </a:p>
          <a:p>
            <a:pPr algn="ctr"/>
            <a:r>
              <a:rPr lang="en-US" sz="1400" b="1" dirty="0">
                <a:solidFill>
                  <a:srgbClr val="FF0000"/>
                </a:solidFill>
                <a:latin typeface="Times New Roman" panose="02020603050405020304" pitchFamily="18" charset="0"/>
                <a:cs typeface="Times New Roman" panose="02020603050405020304" pitchFamily="18" charset="0"/>
              </a:rPr>
              <a:t>I Corinthians 13:12 </a:t>
            </a:r>
            <a:endParaRPr lang="en-US" sz="1400" b="1" i="1" dirty="0">
              <a:solidFill>
                <a:srgbClr val="CC66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980223" y="1876518"/>
            <a:ext cx="4544840"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Paul knew the folks in ‘his days’ didn’t see it all – it was not possible; it was all ‘in part.’  They could see through a glass, but not clearly.  </a:t>
            </a:r>
          </a:p>
        </p:txBody>
      </p:sp>
      <p:sp>
        <p:nvSpPr>
          <p:cNvPr id="7" name="TextBox 6"/>
          <p:cNvSpPr txBox="1"/>
          <p:nvPr/>
        </p:nvSpPr>
        <p:spPr>
          <a:xfrm>
            <a:off x="7538276" y="3791989"/>
            <a:ext cx="3483051"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Paul’s use of the word </a:t>
            </a:r>
            <a:r>
              <a:rPr lang="en-US" b="1" i="1" dirty="0">
                <a:solidFill>
                  <a:srgbClr val="CC6600"/>
                </a:solidFill>
                <a:latin typeface="Times New Roman" panose="02020603050405020304" pitchFamily="18" charset="0"/>
                <a:cs typeface="Times New Roman" panose="02020603050405020304" pitchFamily="18" charset="0"/>
              </a:rPr>
              <a:t>then</a:t>
            </a:r>
            <a:r>
              <a:rPr lang="en-US" dirty="0">
                <a:latin typeface="Times New Roman" panose="02020603050405020304" pitchFamily="18" charset="0"/>
                <a:cs typeface="Times New Roman" panose="02020603050405020304" pitchFamily="18" charset="0"/>
              </a:rPr>
              <a:t> would certainly be referring to </a:t>
            </a:r>
            <a:r>
              <a:rPr lang="en-US" b="1" i="1" dirty="0">
                <a:solidFill>
                  <a:srgbClr val="CC6600"/>
                </a:solidFill>
                <a:latin typeface="Times New Roman" panose="02020603050405020304" pitchFamily="18" charset="0"/>
                <a:cs typeface="Times New Roman" panose="02020603050405020304" pitchFamily="18" charset="0"/>
              </a:rPr>
              <a:t>when that which is perfect is come</a:t>
            </a:r>
            <a:r>
              <a:rPr 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819620" y="2847432"/>
            <a:ext cx="4877080"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He says that even he knows only in part… but with </a:t>
            </a:r>
            <a:r>
              <a:rPr lang="en-US" b="1" i="1" dirty="0">
                <a:solidFill>
                  <a:srgbClr val="CC6600"/>
                </a:solidFill>
                <a:latin typeface="Times New Roman" panose="02020603050405020304" pitchFamily="18" charset="0"/>
                <a:cs typeface="Times New Roman" panose="02020603050405020304" pitchFamily="18" charset="0"/>
              </a:rPr>
              <a:t>that which is perfect</a:t>
            </a:r>
            <a:r>
              <a:rPr lang="en-US" dirty="0">
                <a:latin typeface="Times New Roman" panose="02020603050405020304" pitchFamily="18" charset="0"/>
                <a:cs typeface="Times New Roman" panose="02020603050405020304" pitchFamily="18" charset="0"/>
              </a:rPr>
              <a:t>, even he would know what he needs to know as well as he knows himself.</a:t>
            </a:r>
          </a:p>
        </p:txBody>
      </p:sp>
      <p:sp>
        <p:nvSpPr>
          <p:cNvPr id="9" name="TextBox 8"/>
          <p:cNvSpPr txBox="1"/>
          <p:nvPr/>
        </p:nvSpPr>
        <p:spPr>
          <a:xfrm>
            <a:off x="7265400" y="4768333"/>
            <a:ext cx="4028804" cy="156966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So folks, with us having the inspired, preserved words of God in our hands in that 1611 King James Bible to own, read, study, memorize, meditate, understand, etc. we also should be able to know ‘truth’ as well as we know ourselves – just like Paul states.</a:t>
            </a:r>
          </a:p>
        </p:txBody>
      </p:sp>
      <p:cxnSp>
        <p:nvCxnSpPr>
          <p:cNvPr id="11" name="Straight Connector 10"/>
          <p:cNvCxnSpPr/>
          <p:nvPr/>
        </p:nvCxnSpPr>
        <p:spPr>
          <a:xfrm>
            <a:off x="7776927" y="715830"/>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39059" y="1004032"/>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13280" y="1556294"/>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09572" y="1284689"/>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801886" y="4080702"/>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7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750"/>
                                        <p:tgtEl>
                                          <p:spTgt spid="11"/>
                                        </p:tgtEl>
                                      </p:cBhvr>
                                    </p:animEffect>
                                  </p:childTnLst>
                                </p:cTn>
                              </p:par>
                            </p:childTnLst>
                          </p:cTn>
                        </p:par>
                        <p:par>
                          <p:cTn id="11" fill="hold">
                            <p:stCondLst>
                              <p:cond delay="175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1750"/>
                                        <p:tgtEl>
                                          <p:spTgt spid="15"/>
                                        </p:tgtEl>
                                      </p:cBhvr>
                                    </p:animEffect>
                                  </p:childTnLst>
                                </p:cTn>
                              </p:par>
                            </p:childTnLst>
                          </p:cTn>
                        </p:par>
                        <p:par>
                          <p:cTn id="15" fill="hold">
                            <p:stCondLst>
                              <p:cond delay="3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750"/>
                                        <p:tgtEl>
                                          <p:spTgt spid="17"/>
                                        </p:tgtEl>
                                      </p:cBhvr>
                                    </p:animEffect>
                                  </p:childTnLst>
                                </p:cTn>
                              </p:par>
                            </p:childTnLst>
                          </p:cTn>
                        </p:par>
                        <p:par>
                          <p:cTn id="19" fill="hold">
                            <p:stCondLst>
                              <p:cond delay="525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75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75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7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750"/>
                                        <p:tgtEl>
                                          <p:spTgt spid="7"/>
                                        </p:tgtEl>
                                      </p:cBhvr>
                                    </p:animEffect>
                                  </p:childTnLst>
                                </p:cTn>
                              </p:par>
                            </p:childTnLst>
                          </p:cTn>
                        </p:par>
                        <p:par>
                          <p:cTn id="38" fill="hold">
                            <p:stCondLst>
                              <p:cond delay="175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175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out)">
                                      <p:cBhvr>
                                        <p:cTn id="4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60456" y="1285491"/>
            <a:ext cx="3811498" cy="584775"/>
          </a:xfrm>
          <a:prstGeom prst="rect">
            <a:avLst/>
          </a:prstGeom>
        </p:spPr>
        <p:txBody>
          <a:bodyPr wrap="square">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And now abideth faith, hope, charity, these three; but the greatest of these is charity. </a:t>
            </a:r>
          </a:p>
        </p:txBody>
      </p:sp>
      <p:sp>
        <p:nvSpPr>
          <p:cNvPr id="6" name="Rectangle 5"/>
          <p:cNvSpPr/>
          <p:nvPr/>
        </p:nvSpPr>
        <p:spPr>
          <a:xfrm>
            <a:off x="8534358" y="1062460"/>
            <a:ext cx="1465466" cy="276999"/>
          </a:xfrm>
          <a:prstGeom prst="rect">
            <a:avLst/>
          </a:prstGeom>
        </p:spPr>
        <p:txBody>
          <a:bodyPr wrap="none">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13:13</a:t>
            </a:r>
          </a:p>
        </p:txBody>
      </p:sp>
      <p:sp>
        <p:nvSpPr>
          <p:cNvPr id="7" name="TextBox 6"/>
          <p:cNvSpPr txBox="1"/>
          <p:nvPr/>
        </p:nvSpPr>
        <p:spPr>
          <a:xfrm>
            <a:off x="6707816" y="434569"/>
            <a:ext cx="5106956" cy="584775"/>
          </a:xfrm>
          <a:prstGeom prst="rect">
            <a:avLst/>
          </a:prstGeom>
          <a:noFill/>
        </p:spPr>
        <p:txBody>
          <a:bodyPr wrap="square" rtlCol="0">
            <a:spAutoFit/>
          </a:bodyPr>
          <a:lstStyle/>
          <a:p>
            <a:pPr algn="just"/>
            <a:r>
              <a:rPr lang="en-US" sz="1600" dirty="0"/>
              <a:t>Now to wrap up this study presentation with a little frosting on the top of the final dessert with Paul’s last two verses…</a:t>
            </a:r>
          </a:p>
        </p:txBody>
      </p:sp>
      <p:sp>
        <p:nvSpPr>
          <p:cNvPr id="9" name="TextBox 8"/>
          <p:cNvSpPr txBox="1"/>
          <p:nvPr/>
        </p:nvSpPr>
        <p:spPr>
          <a:xfrm>
            <a:off x="7134124" y="1834048"/>
            <a:ext cx="4291343"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Ya know, we still have those ‘Christians’ who believe that </a:t>
            </a:r>
            <a:r>
              <a:rPr lang="en-US" sz="1400" b="1" i="1" dirty="0">
                <a:solidFill>
                  <a:srgbClr val="CC6600"/>
                </a:solidFill>
                <a:latin typeface="Times New Roman" panose="02020603050405020304" pitchFamily="18" charset="0"/>
                <a:cs typeface="Times New Roman" panose="02020603050405020304" pitchFamily="18" charset="0"/>
              </a:rPr>
              <a:t>charity</a:t>
            </a:r>
            <a:r>
              <a:rPr lang="en-US" sz="1400" dirty="0">
                <a:latin typeface="Times New Roman" panose="02020603050405020304" pitchFamily="18" charset="0"/>
                <a:cs typeface="Times New Roman" panose="02020603050405020304" pitchFamily="18" charset="0"/>
              </a:rPr>
              <a:t> is still the greatest over everything.  And of course, Paul even says </a:t>
            </a:r>
            <a:r>
              <a:rPr lang="en-US" sz="1400" b="1" i="1" dirty="0">
                <a:solidFill>
                  <a:srgbClr val="CC6600"/>
                </a:solidFill>
                <a:latin typeface="Times New Roman" panose="02020603050405020304" pitchFamily="18" charset="0"/>
                <a:cs typeface="Times New Roman" panose="02020603050405020304" pitchFamily="18" charset="0"/>
              </a:rPr>
              <a:t>charity never faileth </a:t>
            </a:r>
            <a:r>
              <a:rPr lang="en-US" sz="1400" dirty="0">
                <a:latin typeface="Times New Roman" panose="02020603050405020304" pitchFamily="18" charset="0"/>
                <a:cs typeface="Times New Roman" panose="02020603050405020304" pitchFamily="18" charset="0"/>
              </a:rPr>
              <a:t>in </a:t>
            </a:r>
            <a:r>
              <a:rPr lang="en-US" sz="1400" b="1" dirty="0">
                <a:solidFill>
                  <a:srgbClr val="FF0000"/>
                </a:solidFill>
                <a:latin typeface="Times New Roman" panose="02020603050405020304" pitchFamily="18" charset="0"/>
                <a:cs typeface="Times New Roman" panose="02020603050405020304" pitchFamily="18" charset="0"/>
              </a:rPr>
              <a:t>13:8</a:t>
            </a:r>
          </a:p>
        </p:txBody>
      </p:sp>
      <p:sp>
        <p:nvSpPr>
          <p:cNvPr id="10" name="TextBox 9"/>
          <p:cNvSpPr txBox="1"/>
          <p:nvPr/>
        </p:nvSpPr>
        <p:spPr>
          <a:xfrm>
            <a:off x="7467691" y="2590820"/>
            <a:ext cx="3590834" cy="138499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However, these ‘loving Christians’ seldom use the word </a:t>
            </a:r>
            <a:r>
              <a:rPr lang="en-US" sz="1200" b="1" i="1" dirty="0">
                <a:solidFill>
                  <a:srgbClr val="CC6600"/>
                </a:solidFill>
                <a:latin typeface="Times New Roman" panose="02020603050405020304" pitchFamily="18" charset="0"/>
                <a:cs typeface="Times New Roman" panose="02020603050405020304" pitchFamily="18" charset="0"/>
              </a:rPr>
              <a:t>charity</a:t>
            </a:r>
            <a:r>
              <a:rPr lang="en-US" sz="1200" dirty="0">
                <a:latin typeface="Times New Roman" panose="02020603050405020304" pitchFamily="18" charset="0"/>
                <a:cs typeface="Times New Roman" panose="02020603050405020304" pitchFamily="18" charset="0"/>
              </a:rPr>
              <a:t> – they use the ‘scholarly corrected’ word ‘</a:t>
            </a:r>
            <a:r>
              <a:rPr lang="en-US" sz="1200" i="1" dirty="0">
                <a:latin typeface="Times New Roman" panose="02020603050405020304" pitchFamily="18" charset="0"/>
                <a:cs typeface="Times New Roman" panose="02020603050405020304" pitchFamily="18" charset="0"/>
              </a:rPr>
              <a:t>love</a:t>
            </a:r>
            <a:r>
              <a:rPr lang="en-US" sz="1200" dirty="0">
                <a:latin typeface="Times New Roman" panose="02020603050405020304" pitchFamily="18" charset="0"/>
                <a:cs typeface="Times New Roman" panose="02020603050405020304" pitchFamily="18" charset="0"/>
              </a:rPr>
              <a:t>’ instead which when using the humanistic term ‘</a:t>
            </a:r>
            <a:r>
              <a:rPr lang="en-US" sz="1200" i="1" dirty="0">
                <a:latin typeface="Times New Roman" panose="02020603050405020304" pitchFamily="18" charset="0"/>
                <a:cs typeface="Times New Roman" panose="02020603050405020304" pitchFamily="18" charset="0"/>
              </a:rPr>
              <a:t>love</a:t>
            </a:r>
            <a:r>
              <a:rPr lang="en-US" sz="1200" dirty="0">
                <a:latin typeface="Times New Roman" panose="02020603050405020304" pitchFamily="18" charset="0"/>
                <a:cs typeface="Times New Roman" panose="02020603050405020304" pitchFamily="18" charset="0"/>
              </a:rPr>
              <a:t>’ only degrades from the true meaning of </a:t>
            </a:r>
            <a:r>
              <a:rPr lang="en-US" sz="1200" b="1" i="1" dirty="0">
                <a:solidFill>
                  <a:srgbClr val="CC6600"/>
                </a:solidFill>
                <a:latin typeface="Times New Roman" panose="02020603050405020304" pitchFamily="18" charset="0"/>
                <a:cs typeface="Times New Roman" panose="02020603050405020304" pitchFamily="18" charset="0"/>
              </a:rPr>
              <a:t>charity</a:t>
            </a:r>
            <a:r>
              <a:rPr lang="en-US" sz="1200" dirty="0">
                <a:latin typeface="Times New Roman" panose="02020603050405020304" pitchFamily="18" charset="0"/>
                <a:cs typeface="Times New Roman" panose="02020603050405020304" pitchFamily="18" charset="0"/>
              </a:rPr>
              <a:t> and what Paul is saying here! ‘</a:t>
            </a:r>
            <a:r>
              <a:rPr lang="en-US" sz="1200" i="1" dirty="0">
                <a:latin typeface="Times New Roman" panose="02020603050405020304" pitchFamily="18" charset="0"/>
                <a:cs typeface="Times New Roman" panose="02020603050405020304" pitchFamily="18" charset="0"/>
              </a:rPr>
              <a:t>Love’</a:t>
            </a:r>
            <a:r>
              <a:rPr lang="en-US" sz="1200" dirty="0">
                <a:latin typeface="Times New Roman" panose="02020603050405020304" pitchFamily="18" charset="0"/>
                <a:cs typeface="Times New Roman" panose="02020603050405020304" pitchFamily="18" charset="0"/>
              </a:rPr>
              <a:t> and </a:t>
            </a:r>
            <a:r>
              <a:rPr lang="en-US" sz="1200" b="1" i="1" dirty="0">
                <a:solidFill>
                  <a:srgbClr val="CC6600"/>
                </a:solidFill>
                <a:latin typeface="Times New Roman" panose="02020603050405020304" pitchFamily="18" charset="0"/>
                <a:cs typeface="Times New Roman" panose="02020603050405020304" pitchFamily="18" charset="0"/>
              </a:rPr>
              <a:t>charity</a:t>
            </a:r>
            <a:r>
              <a:rPr lang="en-US" sz="1200" dirty="0">
                <a:latin typeface="Times New Roman" panose="02020603050405020304" pitchFamily="18" charset="0"/>
                <a:cs typeface="Times New Roman" panose="02020603050405020304" pitchFamily="18" charset="0"/>
              </a:rPr>
              <a:t> are two different words, each spelled differently &amp; with two different meanings with two different applications.</a:t>
            </a:r>
            <a:endParaRPr lang="en-US" sz="1200" dirty="0"/>
          </a:p>
        </p:txBody>
      </p:sp>
      <p:sp>
        <p:nvSpPr>
          <p:cNvPr id="11" name="TextBox 10"/>
          <p:cNvSpPr txBox="1"/>
          <p:nvPr/>
        </p:nvSpPr>
        <p:spPr>
          <a:xfrm>
            <a:off x="7301606" y="3944414"/>
            <a:ext cx="3933739"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These people today go so far as to say that ‘</a:t>
            </a:r>
            <a:r>
              <a:rPr lang="en-US" sz="1400" i="1" dirty="0">
                <a:latin typeface="Times New Roman" panose="02020603050405020304" pitchFamily="18" charset="0"/>
                <a:cs typeface="Times New Roman" panose="02020603050405020304" pitchFamily="18" charset="0"/>
              </a:rPr>
              <a:t>love</a:t>
            </a:r>
            <a:r>
              <a:rPr lang="en-US" sz="1400" dirty="0">
                <a:latin typeface="Times New Roman" panose="02020603050405020304" pitchFamily="18" charset="0"/>
                <a:cs typeface="Times New Roman" panose="02020603050405020304" pitchFamily="18" charset="0"/>
              </a:rPr>
              <a:t>” is still more important than truth.  They would put ‘their’ love over what God says with His words.  </a:t>
            </a:r>
            <a:endParaRPr lang="en-US" sz="1400" dirty="0"/>
          </a:p>
        </p:txBody>
      </p:sp>
      <p:sp>
        <p:nvSpPr>
          <p:cNvPr id="12" name="TextBox 11"/>
          <p:cNvSpPr txBox="1"/>
          <p:nvPr/>
        </p:nvSpPr>
        <p:spPr>
          <a:xfrm>
            <a:off x="6979420" y="4680654"/>
            <a:ext cx="4590909"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So, they will say, “</a:t>
            </a:r>
            <a:r>
              <a:rPr lang="en-US" sz="1400" i="1" dirty="0">
                <a:latin typeface="Times New Roman" panose="02020603050405020304" pitchFamily="18" charset="0"/>
                <a:cs typeface="Times New Roman" panose="02020603050405020304" pitchFamily="18" charset="0"/>
              </a:rPr>
              <a:t>No matter what your King James Bible says, I will ‘love’ and ‘pal’ with everyone no matter what they do, etc.</a:t>
            </a:r>
            <a:r>
              <a:rPr lang="en-US" sz="1400" dirty="0">
                <a:latin typeface="Times New Roman" panose="02020603050405020304" pitchFamily="18" charset="0"/>
                <a:cs typeface="Times New Roman" panose="02020603050405020304" pitchFamily="18" charset="0"/>
              </a:rPr>
              <a:t>!”  That is Great Commission stuff – and it is simply not biblical today by any stretch of feeble scholarly attempts.</a:t>
            </a:r>
            <a:endParaRPr lang="en-US" sz="1400" dirty="0"/>
          </a:p>
        </p:txBody>
      </p:sp>
      <p:sp>
        <p:nvSpPr>
          <p:cNvPr id="13" name="TextBox 12"/>
          <p:cNvSpPr txBox="1"/>
          <p:nvPr/>
        </p:nvSpPr>
        <p:spPr>
          <a:xfrm>
            <a:off x="7532470" y="5586656"/>
            <a:ext cx="3467483"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people that say that love is more important then what the Scriptures say, are missing one simple observation…</a:t>
            </a:r>
          </a:p>
        </p:txBody>
      </p:sp>
      <p:cxnSp>
        <p:nvCxnSpPr>
          <p:cNvPr id="15" name="Straight Connector 14"/>
          <p:cNvCxnSpPr/>
          <p:nvPr/>
        </p:nvCxnSpPr>
        <p:spPr>
          <a:xfrm>
            <a:off x="7831248" y="1553454"/>
            <a:ext cx="37119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4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750"/>
                                        <p:tgtEl>
                                          <p:spTgt spid="2"/>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7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7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7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75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75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95848" y="2532777"/>
            <a:ext cx="3340729"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Follow after charity, and desire spiritual gifts, but rather that ye may prophesy. </a:t>
            </a:r>
            <a:r>
              <a:rPr lang="en-US" sz="1100" b="1" dirty="0">
                <a:solidFill>
                  <a:srgbClr val="FF0000"/>
                </a:solidFill>
                <a:latin typeface="Times New Roman" panose="02020603050405020304" pitchFamily="18" charset="0"/>
                <a:cs typeface="Times New Roman" panose="02020603050405020304" pitchFamily="18" charset="0"/>
              </a:rPr>
              <a:t>14:1</a:t>
            </a:r>
            <a:r>
              <a:rPr lang="en-US" sz="1400" b="1" i="1" dirty="0">
                <a:solidFill>
                  <a:srgbClr val="CC6600"/>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6536603" y="443619"/>
            <a:ext cx="545924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 they miss the first two words of verse</a:t>
            </a:r>
            <a:r>
              <a:rPr lang="en-US" b="1" dirty="0">
                <a:solidFill>
                  <a:srgbClr val="FF0000"/>
                </a:solidFill>
                <a:latin typeface="Times New Roman" panose="02020603050405020304" pitchFamily="18" charset="0"/>
                <a:cs typeface="Times New Roman" panose="02020603050405020304" pitchFamily="18" charset="0"/>
              </a:rPr>
              <a:t> 13</a:t>
            </a:r>
            <a:r>
              <a:rPr 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599975" y="1153327"/>
            <a:ext cx="5341549"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other words, what Paul is saying is that BEFORE </a:t>
            </a:r>
            <a:r>
              <a:rPr lang="en-US" sz="1600" b="1" i="1" dirty="0">
                <a:solidFill>
                  <a:srgbClr val="CC6600"/>
                </a:solidFill>
                <a:latin typeface="Times New Roman" panose="02020603050405020304" pitchFamily="18" charset="0"/>
                <a:cs typeface="Times New Roman" panose="02020603050405020304" pitchFamily="18" charset="0"/>
              </a:rPr>
              <a:t>that which is perfect </a:t>
            </a:r>
            <a:r>
              <a:rPr lang="en-US" sz="1600" dirty="0">
                <a:latin typeface="Times New Roman" panose="02020603050405020304" pitchFamily="18" charset="0"/>
                <a:cs typeface="Times New Roman" panose="02020603050405020304" pitchFamily="18" charset="0"/>
              </a:rPr>
              <a:t>is come &amp; during Paul’s time, faith, hope and charity abide – and yes, charity was the greatest of those three.</a:t>
            </a:r>
          </a:p>
        </p:txBody>
      </p:sp>
      <p:sp>
        <p:nvSpPr>
          <p:cNvPr id="9" name="TextBox 8"/>
          <p:cNvSpPr txBox="1"/>
          <p:nvPr/>
        </p:nvSpPr>
        <p:spPr>
          <a:xfrm>
            <a:off x="8312533" y="722421"/>
            <a:ext cx="188167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NOW…</a:t>
            </a:r>
          </a:p>
        </p:txBody>
      </p:sp>
      <p:sp>
        <p:nvSpPr>
          <p:cNvPr id="10" name="TextBox 9"/>
          <p:cNvSpPr txBox="1"/>
          <p:nvPr/>
        </p:nvSpPr>
        <p:spPr>
          <a:xfrm>
            <a:off x="6753551" y="3629793"/>
            <a:ext cx="5052525"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And even now after </a:t>
            </a:r>
            <a:r>
              <a:rPr lang="en-US" sz="1600" b="1" i="1" dirty="0">
                <a:solidFill>
                  <a:srgbClr val="CC6600"/>
                </a:solidFill>
                <a:latin typeface="Times New Roman" panose="02020603050405020304" pitchFamily="18" charset="0"/>
                <a:cs typeface="Times New Roman" panose="02020603050405020304" pitchFamily="18" charset="0"/>
              </a:rPr>
              <a:t>that which is perfect </a:t>
            </a:r>
            <a:r>
              <a:rPr lang="en-US" sz="1600" dirty="0">
                <a:latin typeface="Times New Roman" panose="02020603050405020304" pitchFamily="18" charset="0"/>
                <a:cs typeface="Times New Roman" panose="02020603050405020304" pitchFamily="18" charset="0"/>
              </a:rPr>
              <a:t>has come, then charity will still not be the greatest thing ‘since ice cream!’</a:t>
            </a:r>
          </a:p>
        </p:txBody>
      </p:sp>
      <p:sp>
        <p:nvSpPr>
          <p:cNvPr id="11" name="TextBox 10"/>
          <p:cNvSpPr txBox="1"/>
          <p:nvPr/>
        </p:nvSpPr>
        <p:spPr>
          <a:xfrm>
            <a:off x="7251822" y="1996781"/>
            <a:ext cx="4037831"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However, Paul still makes one more comment in the next chapter and first verse… </a:t>
            </a:r>
          </a:p>
        </p:txBody>
      </p:sp>
      <p:sp>
        <p:nvSpPr>
          <p:cNvPr id="12" name="TextBox 11"/>
          <p:cNvSpPr txBox="1"/>
          <p:nvPr/>
        </p:nvSpPr>
        <p:spPr>
          <a:xfrm>
            <a:off x="6709339" y="3080235"/>
            <a:ext cx="5105791"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Prophecy, which deals with the very words of God, was and is still more important than charity and spiritual gifts, etc.</a:t>
            </a:r>
          </a:p>
        </p:txBody>
      </p:sp>
      <p:sp>
        <p:nvSpPr>
          <p:cNvPr id="13" name="TextBox 12"/>
          <p:cNvSpPr txBox="1"/>
          <p:nvPr/>
        </p:nvSpPr>
        <p:spPr>
          <a:xfrm>
            <a:off x="7143186" y="4207411"/>
            <a:ext cx="4255129"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And I will say it again: because </a:t>
            </a:r>
            <a:r>
              <a:rPr lang="en-US" sz="1400" b="1" i="1" dirty="0">
                <a:solidFill>
                  <a:srgbClr val="CC6600"/>
                </a:solidFill>
                <a:latin typeface="Times New Roman" panose="02020603050405020304" pitchFamily="18" charset="0"/>
                <a:cs typeface="Times New Roman" panose="02020603050405020304" pitchFamily="18" charset="0"/>
              </a:rPr>
              <a:t>that which is perfect </a:t>
            </a:r>
            <a:r>
              <a:rPr lang="en-US" sz="1400" dirty="0">
                <a:latin typeface="Times New Roman" panose="02020603050405020304" pitchFamily="18" charset="0"/>
                <a:cs typeface="Times New Roman" panose="02020603050405020304" pitchFamily="18" charset="0"/>
              </a:rPr>
              <a:t>has come in the King James Bible, then today’s humanistic approach and the Great Commission’s false teaching of ‘</a:t>
            </a:r>
            <a:r>
              <a:rPr lang="en-US" sz="1400" i="1" dirty="0">
                <a:latin typeface="Times New Roman" panose="02020603050405020304" pitchFamily="18" charset="0"/>
                <a:cs typeface="Times New Roman" panose="02020603050405020304" pitchFamily="18" charset="0"/>
              </a:rPr>
              <a:t>Jesus loves overall</a:t>
            </a:r>
            <a:r>
              <a:rPr lang="en-US" sz="1400" dirty="0">
                <a:latin typeface="Times New Roman" panose="02020603050405020304" pitchFamily="18" charset="0"/>
                <a:cs typeface="Times New Roman" panose="02020603050405020304" pitchFamily="18" charset="0"/>
              </a:rPr>
              <a:t>’ is NOT the most important element of Christianity- it is in fact a very serious false teaching.</a:t>
            </a:r>
          </a:p>
        </p:txBody>
      </p:sp>
      <p:cxnSp>
        <p:nvCxnSpPr>
          <p:cNvPr id="15" name="Straight Connector 14"/>
          <p:cNvCxnSpPr/>
          <p:nvPr/>
        </p:nvCxnSpPr>
        <p:spPr>
          <a:xfrm>
            <a:off x="9125895" y="1035638"/>
            <a:ext cx="54320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13551" y="3918644"/>
            <a:ext cx="31156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351535" y="3918644"/>
            <a:ext cx="41645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64179" y="5314404"/>
            <a:ext cx="5585986"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 Now I beseech you, brethren, mark them which cause divisions and offences contrary to the doctrine which ye have learned; and avoid them.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088855" y="5738041"/>
            <a:ext cx="4345677"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they that are such serve not our Lord Jesus Christ, but their own belly; and by good words and fair speeches deceive the hearts of the simple </a:t>
            </a:r>
            <a:r>
              <a:rPr lang="en-US" sz="1400" b="1" i="1" dirty="0">
                <a:latin typeface="Times New Roman" panose="02020603050405020304" pitchFamily="18" charset="0"/>
                <a:cs typeface="Times New Roman" panose="02020603050405020304" pitchFamily="18" charset="0"/>
              </a:rPr>
              <a:t>– </a:t>
            </a:r>
            <a:r>
              <a:rPr lang="en-US" sz="1100" b="1" dirty="0">
                <a:solidFill>
                  <a:srgbClr val="FF0000"/>
                </a:solidFill>
                <a:latin typeface="Times New Roman" panose="02020603050405020304" pitchFamily="18" charset="0"/>
                <a:cs typeface="Times New Roman" panose="02020603050405020304" pitchFamily="18" charset="0"/>
              </a:rPr>
              <a:t>Romans 16:17,18</a:t>
            </a:r>
            <a:endParaRPr lang="en-US" sz="1400" dirty="0"/>
          </a:p>
        </p:txBody>
      </p:sp>
      <p:cxnSp>
        <p:nvCxnSpPr>
          <p:cNvPr id="24" name="Straight Connector 23"/>
          <p:cNvCxnSpPr/>
          <p:nvPr/>
        </p:nvCxnSpPr>
        <p:spPr>
          <a:xfrm>
            <a:off x="8312533" y="3010732"/>
            <a:ext cx="51459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679609" y="3010732"/>
            <a:ext cx="71376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027121" y="5774253"/>
            <a:ext cx="78800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8981038" y="6210677"/>
            <a:ext cx="230861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6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75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175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7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750"/>
                                        <p:tgtEl>
                                          <p:spTgt spid="11"/>
                                        </p:tgtEl>
                                      </p:cBhvr>
                                    </p:animEffect>
                                  </p:childTnLst>
                                </p:cTn>
                              </p:par>
                            </p:childTnLst>
                          </p:cTn>
                        </p:par>
                        <p:par>
                          <p:cTn id="25" fill="hold">
                            <p:stCondLst>
                              <p:cond delay="1750"/>
                            </p:stCondLst>
                            <p:childTnLst>
                              <p:par>
                                <p:cTn id="26" presetID="22" presetClass="entr" presetSubtype="1"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1750"/>
                                        <p:tgtEl>
                                          <p:spTgt spid="6"/>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250"/>
                                        <p:tgtEl>
                                          <p:spTgt spid="24"/>
                                        </p:tgtEl>
                                      </p:cBhvr>
                                    </p:animEffect>
                                  </p:childTnLst>
                                </p:cTn>
                              </p:par>
                            </p:childTnLst>
                          </p:cTn>
                        </p:par>
                        <p:par>
                          <p:cTn id="33" fill="hold">
                            <p:stCondLst>
                              <p:cond delay="525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125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75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750"/>
                                        <p:tgtEl>
                                          <p:spTgt spid="10"/>
                                        </p:tgtEl>
                                      </p:cBhvr>
                                    </p:animEffect>
                                  </p:childTnLst>
                                </p:cTn>
                              </p:par>
                            </p:childTnLst>
                          </p:cTn>
                        </p:par>
                        <p:par>
                          <p:cTn id="47" fill="hold">
                            <p:stCondLst>
                              <p:cond delay="175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1750"/>
                                        <p:tgtEl>
                                          <p:spTgt spid="17"/>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175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75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1750" fill="hold"/>
                                        <p:tgtEl>
                                          <p:spTgt spid="21"/>
                                        </p:tgtEl>
                                        <p:attrNameLst>
                                          <p:attrName>ppt_w</p:attrName>
                                        </p:attrNameLst>
                                      </p:cBhvr>
                                      <p:tavLst>
                                        <p:tav tm="0">
                                          <p:val>
                                            <p:fltVal val="0"/>
                                          </p:val>
                                        </p:tav>
                                        <p:tav tm="100000">
                                          <p:val>
                                            <p:strVal val="#ppt_w"/>
                                          </p:val>
                                        </p:tav>
                                      </p:tavLst>
                                    </p:anim>
                                    <p:anim calcmode="lin" valueType="num">
                                      <p:cBhvr>
                                        <p:cTn id="65" dur="1750" fill="hold"/>
                                        <p:tgtEl>
                                          <p:spTgt spid="21"/>
                                        </p:tgtEl>
                                        <p:attrNameLst>
                                          <p:attrName>ppt_h</p:attrName>
                                        </p:attrNameLst>
                                      </p:cBhvr>
                                      <p:tavLst>
                                        <p:tav tm="0">
                                          <p:val>
                                            <p:fltVal val="0"/>
                                          </p:val>
                                        </p:tav>
                                        <p:tav tm="100000">
                                          <p:val>
                                            <p:strVal val="#ppt_h"/>
                                          </p:val>
                                        </p:tav>
                                      </p:tavLst>
                                    </p:anim>
                                    <p:animEffect transition="in" filter="fade">
                                      <p:cBhvr>
                                        <p:cTn id="66" dur="1750"/>
                                        <p:tgtEl>
                                          <p:spTgt spid="21"/>
                                        </p:tgtEl>
                                      </p:cBhvr>
                                    </p:animEffect>
                                  </p:childTnLst>
                                </p:cTn>
                              </p:par>
                            </p:childTnLst>
                          </p:cTn>
                        </p:par>
                        <p:par>
                          <p:cTn id="67" fill="hold">
                            <p:stCondLst>
                              <p:cond delay="1750"/>
                            </p:stCondLst>
                            <p:childTnLst>
                              <p:par>
                                <p:cTn id="68" presetID="22" presetClass="entr" presetSubtype="8" fill="hold"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1000"/>
                                        <p:tgtEl>
                                          <p:spTgt spid="30"/>
                                        </p:tgtEl>
                                      </p:cBhvr>
                                    </p:animEffect>
                                  </p:childTnLst>
                                </p:cTn>
                              </p:par>
                            </p:childTnLst>
                          </p:cTn>
                        </p:par>
                        <p:par>
                          <p:cTn id="71" fill="hold">
                            <p:stCondLst>
                              <p:cond delay="2750"/>
                            </p:stCondLst>
                            <p:childTnLst>
                              <p:par>
                                <p:cTn id="72" presetID="22" presetClass="entr" presetSubtype="1" fill="hold" grpId="0" nodeType="afterEffect">
                                  <p:stCondLst>
                                    <p:cond delay="25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2000"/>
                                        <p:tgtEl>
                                          <p:spTgt spid="22"/>
                                        </p:tgtEl>
                                      </p:cBhvr>
                                    </p:animEffect>
                                  </p:childTnLst>
                                </p:cTn>
                              </p:par>
                            </p:childTnLst>
                          </p:cTn>
                        </p:par>
                        <p:par>
                          <p:cTn id="75" fill="hold">
                            <p:stCondLst>
                              <p:cond delay="5000"/>
                            </p:stCondLst>
                            <p:childTnLst>
                              <p:par>
                                <p:cTn id="76" presetID="22" presetClass="entr" presetSubtype="8" fill="hold" nodeType="afterEffect">
                                  <p:stCondLst>
                                    <p:cond delay="0"/>
                                  </p:stCondLst>
                                  <p:childTnLst>
                                    <p:set>
                                      <p:cBhvr>
                                        <p:cTn id="77" dur="1" fill="hold">
                                          <p:stCondLst>
                                            <p:cond delay="0"/>
                                          </p:stCondLst>
                                        </p:cTn>
                                        <p:tgtEl>
                                          <p:spTgt spid="1024"/>
                                        </p:tgtEl>
                                        <p:attrNameLst>
                                          <p:attrName>style.visibility</p:attrName>
                                        </p:attrNameLst>
                                      </p:cBhvr>
                                      <p:to>
                                        <p:strVal val="visible"/>
                                      </p:to>
                                    </p:set>
                                    <p:animEffect transition="in" filter="wipe(left)">
                                      <p:cBhvr>
                                        <p:cTn id="78" dur="125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9" grpId="0"/>
      <p:bldP spid="10" grpId="0"/>
      <p:bldP spid="11" grpId="0"/>
      <p:bldP spid="12" grpId="0"/>
      <p:bldP spid="13"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60060" y="1204114"/>
            <a:ext cx="3612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There ya have it folks…</a:t>
            </a:r>
          </a:p>
        </p:txBody>
      </p:sp>
      <p:sp>
        <p:nvSpPr>
          <p:cNvPr id="6" name="TextBox 5"/>
          <p:cNvSpPr txBox="1"/>
          <p:nvPr/>
        </p:nvSpPr>
        <p:spPr>
          <a:xfrm>
            <a:off x="6989281" y="1964605"/>
            <a:ext cx="4562951" cy="1200329"/>
          </a:xfrm>
          <a:prstGeom prst="rect">
            <a:avLst/>
          </a:prstGeom>
          <a:noFill/>
        </p:spPr>
        <p:txBody>
          <a:bodyPr wrap="square" rtlCol="0">
            <a:spAutoFit/>
          </a:bodyPr>
          <a:lstStyle/>
          <a:p>
            <a:pPr algn="ctr"/>
            <a:r>
              <a:rPr lang="en-US" sz="3600" b="1" i="1" dirty="0">
                <a:solidFill>
                  <a:srgbClr val="CC6600"/>
                </a:solidFill>
                <a:latin typeface="Times New Roman" panose="02020603050405020304" pitchFamily="18" charset="0"/>
                <a:cs typeface="Times New Roman" panose="02020603050405020304" pitchFamily="18" charset="0"/>
              </a:rPr>
              <a:t>That which is perfect </a:t>
            </a:r>
            <a:r>
              <a:rPr lang="en-US" sz="3600" b="1" dirty="0">
                <a:latin typeface="Times New Roman" panose="02020603050405020304" pitchFamily="18" charset="0"/>
                <a:cs typeface="Times New Roman" panose="02020603050405020304" pitchFamily="18" charset="0"/>
              </a:rPr>
              <a:t>came in 1611</a:t>
            </a:r>
            <a:endParaRPr lang="en-US" sz="3600" dirty="0"/>
          </a:p>
        </p:txBody>
      </p:sp>
      <p:sp>
        <p:nvSpPr>
          <p:cNvPr id="8" name="TextBox 7"/>
          <p:cNvSpPr txBox="1"/>
          <p:nvPr/>
        </p:nvSpPr>
        <p:spPr>
          <a:xfrm>
            <a:off x="6944016" y="3576122"/>
            <a:ext cx="4653475" cy="523220"/>
          </a:xfrm>
          <a:prstGeom prst="rect">
            <a:avLst/>
          </a:prstGeom>
          <a:noFill/>
        </p:spPr>
        <p:txBody>
          <a:bodyPr wrap="square" rtlCol="0">
            <a:spAutoFit/>
          </a:bodyPr>
          <a:lstStyle/>
          <a:p>
            <a:pPr algn="ctr"/>
            <a:r>
              <a:rPr lang="en-US" sz="2800" b="1" i="1" dirty="0">
                <a:solidFill>
                  <a:srgbClr val="CC6600"/>
                </a:solidFill>
              </a:rPr>
              <a:t>THAT</a:t>
            </a:r>
            <a:r>
              <a:rPr lang="en-US" sz="2800" dirty="0"/>
              <a:t> was the</a:t>
            </a:r>
          </a:p>
        </p:txBody>
      </p:sp>
      <p:sp>
        <p:nvSpPr>
          <p:cNvPr id="9" name="TextBox 8"/>
          <p:cNvSpPr txBox="1"/>
          <p:nvPr/>
        </p:nvSpPr>
        <p:spPr>
          <a:xfrm>
            <a:off x="6916845" y="4055956"/>
            <a:ext cx="4680652" cy="769441"/>
          </a:xfrm>
          <a:prstGeom prst="rect">
            <a:avLst/>
          </a:prstGeom>
          <a:noFill/>
        </p:spPr>
        <p:txBody>
          <a:bodyPr wrap="square" rtlCol="0">
            <a:spAutoFit/>
          </a:bodyPr>
          <a:lstStyle/>
          <a:p>
            <a:pPr algn="ctr"/>
            <a:r>
              <a:rPr lang="en-US" sz="4400" b="1" dirty="0">
                <a:latin typeface="Old English Text MT" panose="03040902040508030806" pitchFamily="66" charset="0"/>
              </a:rPr>
              <a:t>King James Bible</a:t>
            </a:r>
          </a:p>
        </p:txBody>
      </p:sp>
      <p:sp>
        <p:nvSpPr>
          <p:cNvPr id="10" name="TextBox 9"/>
          <p:cNvSpPr txBox="1"/>
          <p:nvPr/>
        </p:nvSpPr>
        <p:spPr>
          <a:xfrm>
            <a:off x="7215612" y="6156356"/>
            <a:ext cx="4083113" cy="276999"/>
          </a:xfrm>
          <a:prstGeom prst="rect">
            <a:avLst/>
          </a:prstGeom>
          <a:noFill/>
        </p:spPr>
        <p:txBody>
          <a:bodyPr wrap="square" rtlCol="0">
            <a:spAutoFit/>
          </a:bodyPr>
          <a:lstStyle/>
          <a:p>
            <a:pPr algn="ctr"/>
            <a:r>
              <a:rPr lang="en-US" sz="1200" b="1" dirty="0"/>
              <a:t>And things have never been the same since!</a:t>
            </a:r>
          </a:p>
        </p:txBody>
      </p:sp>
    </p:spTree>
    <p:extLst>
      <p:ext uri="{BB962C8B-B14F-4D97-AF65-F5344CB8AC3E}">
        <p14:creationId xmlns:p14="http://schemas.microsoft.com/office/powerpoint/2010/main" val="268500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ppt_x"/>
                                          </p:val>
                                        </p:tav>
                                        <p:tav tm="100000">
                                          <p:val>
                                            <p:strVal val="#ppt_x"/>
                                          </p:val>
                                        </p:tav>
                                      </p:tavLst>
                                    </p:anim>
                                    <p:anim calcmode="lin" valueType="num">
                                      <p:cBhvr additive="base">
                                        <p:cTn id="8" dur="1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8" presetClass="entr" presetSubtype="3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2000"/>
                                        <p:tgtEl>
                                          <p:spTgt spid="6"/>
                                        </p:tgtEl>
                                      </p:cBhvr>
                                    </p:animEffect>
                                  </p:childTnLst>
                                </p:cTn>
                              </p:par>
                            </p:childTnLst>
                          </p:cTn>
                        </p:par>
                        <p:par>
                          <p:cTn id="13" fill="hold">
                            <p:stCondLst>
                              <p:cond delay="3750"/>
                            </p:stCondLst>
                            <p:childTnLst>
                              <p:par>
                                <p:cTn id="14" presetID="10"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475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750" fill="hold"/>
                                        <p:tgtEl>
                                          <p:spTgt spid="9"/>
                                        </p:tgtEl>
                                        <p:attrNameLst>
                                          <p:attrName>ppt_w</p:attrName>
                                        </p:attrNameLst>
                                      </p:cBhvr>
                                      <p:tavLst>
                                        <p:tav tm="0">
                                          <p:val>
                                            <p:fltVal val="0"/>
                                          </p:val>
                                        </p:tav>
                                        <p:tav tm="100000">
                                          <p:val>
                                            <p:strVal val="#ppt_w"/>
                                          </p:val>
                                        </p:tav>
                                      </p:tavLst>
                                    </p:anim>
                                    <p:anim calcmode="lin" valueType="num">
                                      <p:cBhvr>
                                        <p:cTn id="21" dur="1750" fill="hold"/>
                                        <p:tgtEl>
                                          <p:spTgt spid="9"/>
                                        </p:tgtEl>
                                        <p:attrNameLst>
                                          <p:attrName>ppt_h</p:attrName>
                                        </p:attrNameLst>
                                      </p:cBhvr>
                                      <p:tavLst>
                                        <p:tav tm="0">
                                          <p:val>
                                            <p:fltVal val="0"/>
                                          </p:val>
                                        </p:tav>
                                        <p:tav tm="100000">
                                          <p:val>
                                            <p:strVal val="#ppt_h"/>
                                          </p:val>
                                        </p:tav>
                                      </p:tavLst>
                                    </p:anim>
                                    <p:animEffect transition="in" filter="fade">
                                      <p:cBhvr>
                                        <p:cTn id="22" dur="1750"/>
                                        <p:tgtEl>
                                          <p:spTgt spid="9"/>
                                        </p:tgtEl>
                                      </p:cBhvr>
                                    </p:animEffect>
                                  </p:childTnLst>
                                </p:cTn>
                              </p:par>
                            </p:childTnLst>
                          </p:cTn>
                        </p:par>
                        <p:par>
                          <p:cTn id="23" fill="hold">
                            <p:stCondLst>
                              <p:cond delay="6500"/>
                            </p:stCondLst>
                            <p:childTnLst>
                              <p:par>
                                <p:cTn id="24" presetID="26" presetClass="emph" presetSubtype="0" fill="hold" grpId="1" nodeType="afterEffect">
                                  <p:stCondLst>
                                    <p:cond delay="0"/>
                                  </p:stCondLst>
                                  <p:childTnLst>
                                    <p:animEffect transition="out" filter="fade">
                                      <p:cBhvr>
                                        <p:cTn id="25" dur="500" tmFilter="0, 0; .2, .5; .8, .5; 1, 0"/>
                                        <p:tgtEl>
                                          <p:spTgt spid="9"/>
                                        </p:tgtEl>
                                      </p:cBhvr>
                                    </p:animEffect>
                                    <p:animScale>
                                      <p:cBhvr>
                                        <p:cTn id="26" dur="250" autoRev="1" fill="hold"/>
                                        <p:tgtEl>
                                          <p:spTgt spid="9"/>
                                        </p:tgtEl>
                                      </p:cBhvr>
                                      <p:by x="105000" y="105000"/>
                                    </p:animScale>
                                  </p:childTnLst>
                                </p:cTn>
                              </p:par>
                            </p:childTnLst>
                          </p:cTn>
                        </p:par>
                        <p:par>
                          <p:cTn id="27" fill="hold">
                            <p:stCondLst>
                              <p:cond delay="7000"/>
                            </p:stCondLst>
                            <p:childTnLst>
                              <p:par>
                                <p:cTn id="28" presetID="26" presetClass="entr" presetSubtype="0" fill="hold" grpId="0"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9" grpId="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496" cy="52337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96" y="-1"/>
            <a:ext cx="6669505" cy="5233737"/>
          </a:xfrm>
          <a:prstGeom prst="rect">
            <a:avLst/>
          </a:prstGeom>
          <a:ln w="38100">
            <a:solidFill>
              <a:schemeClr val="tx1"/>
            </a:solidFill>
          </a:ln>
        </p:spPr>
      </p:pic>
      <p:sp>
        <p:nvSpPr>
          <p:cNvPr id="5" name="TextBox 4"/>
          <p:cNvSpPr txBox="1"/>
          <p:nvPr/>
        </p:nvSpPr>
        <p:spPr>
          <a:xfrm>
            <a:off x="0" y="5342021"/>
            <a:ext cx="5414211" cy="1569660"/>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Ever learning, and never able to come to the knowledge</a:t>
            </a:r>
          </a:p>
          <a:p>
            <a:pPr algn="ctr"/>
            <a:r>
              <a:rPr lang="en-US" sz="3200"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6342648" y="5342021"/>
            <a:ext cx="5029200" cy="1446550"/>
          </a:xfrm>
          <a:prstGeom prst="rect">
            <a:avLst/>
          </a:prstGeom>
          <a:noFill/>
        </p:spPr>
        <p:txBody>
          <a:bodyPr wrap="square" rtlCol="0">
            <a:spAutoFit/>
          </a:bodyPr>
          <a:lstStyle/>
          <a:p>
            <a:pPr algn="ctr"/>
            <a:r>
              <a:rPr lang="en-US" sz="8800" b="1" dirty="0">
                <a:latin typeface="Old English Text MT" panose="03040902040508030806" pitchFamily="66" charset="0"/>
              </a:rPr>
              <a:t>The Truth</a:t>
            </a:r>
          </a:p>
        </p:txBody>
      </p:sp>
      <p:sp>
        <p:nvSpPr>
          <p:cNvPr id="7" name="TextBox 6"/>
          <p:cNvSpPr txBox="1"/>
          <p:nvPr/>
        </p:nvSpPr>
        <p:spPr>
          <a:xfrm>
            <a:off x="5895474" y="123825"/>
            <a:ext cx="6015789"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King James 1611 Bible</a:t>
            </a:r>
          </a:p>
        </p:txBody>
      </p:sp>
      <p:sp>
        <p:nvSpPr>
          <p:cNvPr id="8" name="Right Arrow 7"/>
          <p:cNvSpPr/>
          <p:nvPr/>
        </p:nvSpPr>
        <p:spPr>
          <a:xfrm rot="20880065">
            <a:off x="4823660" y="6232437"/>
            <a:ext cx="1181100" cy="4381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6600"/>
              </a:solidFill>
            </a:endParaRPr>
          </a:p>
        </p:txBody>
      </p:sp>
      <p:sp>
        <p:nvSpPr>
          <p:cNvPr id="3" name="TextBox 2"/>
          <p:cNvSpPr txBox="1"/>
          <p:nvPr/>
        </p:nvSpPr>
        <p:spPr>
          <a:xfrm>
            <a:off x="466725" y="561975"/>
            <a:ext cx="4562475" cy="2677656"/>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rPr>
              <a:t>Scholarship, Education, Degrees, Bible Institutes, Courses, Workshops, Retreats, Conventions – books, books, books, </a:t>
            </a:r>
          </a:p>
          <a:p>
            <a:pPr algn="ctr"/>
            <a:r>
              <a:rPr lang="en-US" sz="2800" b="1" dirty="0">
                <a:solidFill>
                  <a:srgbClr val="FFFF00"/>
                </a:solidFill>
                <a:effectLst>
                  <a:outerShdw blurRad="38100" dist="38100" dir="2700000" algn="tl">
                    <a:srgbClr val="000000">
                      <a:alpha val="43137"/>
                    </a:srgbClr>
                  </a:outerShdw>
                </a:effectLst>
              </a:rPr>
              <a:t>and more books…</a:t>
            </a:r>
          </a:p>
        </p:txBody>
      </p:sp>
      <p:sp>
        <p:nvSpPr>
          <p:cNvPr id="9" name="TextBox 8"/>
          <p:cNvSpPr txBox="1"/>
          <p:nvPr/>
        </p:nvSpPr>
        <p:spPr>
          <a:xfrm>
            <a:off x="133350" y="3695587"/>
            <a:ext cx="4791075" cy="1107996"/>
          </a:xfrm>
          <a:prstGeom prst="rect">
            <a:avLst/>
          </a:prstGeom>
          <a:noFill/>
        </p:spPr>
        <p:txBody>
          <a:bodyPr wrap="square" rtlCol="0">
            <a:spAutoFit/>
          </a:bodyPr>
          <a:lstStyle/>
          <a:p>
            <a:pPr algn="ctr"/>
            <a:r>
              <a:rPr lang="en-US" sz="6600" b="1" dirty="0">
                <a:latin typeface="Algerian" panose="04020705040A02060702" pitchFamily="82" charset="0"/>
              </a:rPr>
              <a:t>Religion</a:t>
            </a:r>
          </a:p>
        </p:txBody>
      </p:sp>
      <p:sp>
        <p:nvSpPr>
          <p:cNvPr id="10" name="TextBox 9"/>
          <p:cNvSpPr txBox="1"/>
          <p:nvPr/>
        </p:nvSpPr>
        <p:spPr>
          <a:xfrm>
            <a:off x="4267200" y="3705225"/>
            <a:ext cx="733425" cy="1107996"/>
          </a:xfrm>
          <a:prstGeom prst="rect">
            <a:avLst/>
          </a:prstGeom>
          <a:noFill/>
        </p:spPr>
        <p:txBody>
          <a:bodyPr wrap="square" rtlCol="0">
            <a:spAutoFit/>
          </a:bodyPr>
          <a:lstStyle/>
          <a:p>
            <a:pPr algn="ctr"/>
            <a:r>
              <a:rPr lang="en-US" sz="6600" dirty="0">
                <a:latin typeface="Algerian" panose="04020705040A02060702" pitchFamily="82" charset="0"/>
              </a:rPr>
              <a:t>S</a:t>
            </a:r>
          </a:p>
        </p:txBody>
      </p:sp>
      <p:sp>
        <p:nvSpPr>
          <p:cNvPr id="11" name="TextBox 10"/>
          <p:cNvSpPr txBox="1"/>
          <p:nvPr/>
        </p:nvSpPr>
        <p:spPr>
          <a:xfrm>
            <a:off x="5866656" y="1937442"/>
            <a:ext cx="6065818" cy="584775"/>
          </a:xfrm>
          <a:prstGeom prst="rect">
            <a:avLst/>
          </a:prstGeom>
          <a:noFill/>
        </p:spPr>
        <p:txBody>
          <a:bodyPr wrap="square" rtlCol="0">
            <a:spAutoFit/>
          </a:bodyPr>
          <a:lstStyle/>
          <a:p>
            <a:pPr algn="ctr"/>
            <a:r>
              <a:rPr lang="en-US" sz="3200" b="1" i="1" dirty="0">
                <a:solidFill>
                  <a:srgbClr val="FFFF00"/>
                </a:solidFill>
                <a:effectLst>
                  <a:outerShdw blurRad="38100" dist="38100" dir="2700000" algn="tl">
                    <a:srgbClr val="000000">
                      <a:alpha val="43137"/>
                    </a:srgbClr>
                  </a:outerShdw>
                </a:effectLst>
              </a:rPr>
              <a:t>That which is perfect has come</a:t>
            </a:r>
          </a:p>
        </p:txBody>
      </p:sp>
      <p:cxnSp>
        <p:nvCxnSpPr>
          <p:cNvPr id="13" name="Straight Connector 12"/>
          <p:cNvCxnSpPr/>
          <p:nvPr/>
        </p:nvCxnSpPr>
        <p:spPr>
          <a:xfrm>
            <a:off x="9858375" y="2409825"/>
            <a:ext cx="5905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344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500"/>
                                        <p:tgtEl>
                                          <p:spTgt spid="3"/>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3500"/>
                            </p:stCondLst>
                            <p:childTnLst>
                              <p:par>
                                <p:cTn id="14" presetID="26"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750"/>
                                        <p:tgtEl>
                                          <p:spTgt spid="8"/>
                                        </p:tgtEl>
                                      </p:cBhvr>
                                    </p:animEffect>
                                  </p:childTnLst>
                                </p:cTn>
                              </p:par>
                            </p:childTnLst>
                          </p:cTn>
                        </p:par>
                        <p:par>
                          <p:cTn id="40" fill="hold">
                            <p:stCondLst>
                              <p:cond delay="8250"/>
                            </p:stCondLst>
                            <p:childTnLst>
                              <p:par>
                                <p:cTn id="41" presetID="21"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8)">
                                      <p:cBhvr>
                                        <p:cTn id="43" dur="1500"/>
                                        <p:tgtEl>
                                          <p:spTgt spid="6"/>
                                        </p:tgtEl>
                                      </p:cBhvr>
                                    </p:animEffect>
                                  </p:childTnLst>
                                </p:cTn>
                              </p:par>
                            </p:childTnLst>
                          </p:cTn>
                        </p:par>
                        <p:par>
                          <p:cTn id="44" fill="hold">
                            <p:stCondLst>
                              <p:cond delay="9750"/>
                            </p:stCondLst>
                            <p:childTnLst>
                              <p:par>
                                <p:cTn id="45" presetID="42"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anim calcmode="lin" valueType="num">
                                      <p:cBhvr>
                                        <p:cTn id="48" dur="2000" fill="hold"/>
                                        <p:tgtEl>
                                          <p:spTgt spid="7"/>
                                        </p:tgtEl>
                                        <p:attrNameLst>
                                          <p:attrName>ppt_x</p:attrName>
                                        </p:attrNameLst>
                                      </p:cBhvr>
                                      <p:tavLst>
                                        <p:tav tm="0">
                                          <p:val>
                                            <p:strVal val="#ppt_x"/>
                                          </p:val>
                                        </p:tav>
                                        <p:tav tm="100000">
                                          <p:val>
                                            <p:strVal val="#ppt_x"/>
                                          </p:val>
                                        </p:tav>
                                      </p:tavLst>
                                    </p:anim>
                                    <p:anim calcmode="lin" valueType="num">
                                      <p:cBhvr>
                                        <p:cTn id="49" dur="2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1175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750" fill="hold"/>
                                        <p:tgtEl>
                                          <p:spTgt spid="11"/>
                                        </p:tgtEl>
                                        <p:attrNameLst>
                                          <p:attrName>ppt_w</p:attrName>
                                        </p:attrNameLst>
                                      </p:cBhvr>
                                      <p:tavLst>
                                        <p:tav tm="0">
                                          <p:val>
                                            <p:fltVal val="0"/>
                                          </p:val>
                                        </p:tav>
                                        <p:tav tm="100000">
                                          <p:val>
                                            <p:strVal val="#ppt_w"/>
                                          </p:val>
                                        </p:tav>
                                      </p:tavLst>
                                    </p:anim>
                                    <p:anim calcmode="lin" valueType="num">
                                      <p:cBhvr>
                                        <p:cTn id="54" dur="1750" fill="hold"/>
                                        <p:tgtEl>
                                          <p:spTgt spid="11"/>
                                        </p:tgtEl>
                                        <p:attrNameLst>
                                          <p:attrName>ppt_h</p:attrName>
                                        </p:attrNameLst>
                                      </p:cBhvr>
                                      <p:tavLst>
                                        <p:tav tm="0">
                                          <p:val>
                                            <p:fltVal val="0"/>
                                          </p:val>
                                        </p:tav>
                                        <p:tav tm="100000">
                                          <p:val>
                                            <p:strVal val="#ppt_h"/>
                                          </p:val>
                                        </p:tav>
                                      </p:tavLst>
                                    </p:anim>
                                    <p:animEffect transition="in" filter="fade">
                                      <p:cBhvr>
                                        <p:cTn id="55" dur="1750"/>
                                        <p:tgtEl>
                                          <p:spTgt spid="11"/>
                                        </p:tgtEl>
                                      </p:cBhvr>
                                    </p:animEffect>
                                  </p:childTnLst>
                                </p:cTn>
                              </p:par>
                            </p:childTnLst>
                          </p:cTn>
                        </p:par>
                        <p:par>
                          <p:cTn id="56" fill="hold">
                            <p:stCondLst>
                              <p:cond delay="13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1"/>
          </a:xfrm>
          <a:prstGeom prst="rect">
            <a:avLst/>
          </a:prstGeom>
          <a:ln w="38100">
            <a:solidFill>
              <a:schemeClr val="tx1"/>
            </a:solidFill>
          </a:ln>
        </p:spPr>
      </p:pic>
      <p:sp>
        <p:nvSpPr>
          <p:cNvPr id="5" name="TextBox 4"/>
          <p:cNvSpPr txBox="1"/>
          <p:nvPr/>
        </p:nvSpPr>
        <p:spPr>
          <a:xfrm>
            <a:off x="852738" y="0"/>
            <a:ext cx="10924674" cy="1107996"/>
          </a:xfrm>
          <a:prstGeom prst="rect">
            <a:avLst/>
          </a:prstGeom>
          <a:noFill/>
        </p:spPr>
        <p:txBody>
          <a:bodyPr wrap="square" rtlCol="0">
            <a:spAutoFit/>
          </a:bodyPr>
          <a:lstStyle/>
          <a:p>
            <a:pPr algn="ctr"/>
            <a:r>
              <a:rPr lang="en-US" sz="6600" dirty="0">
                <a:solidFill>
                  <a:srgbClr val="FFFF00"/>
                </a:solidFill>
              </a:rPr>
              <a:t>Get one </a:t>
            </a:r>
            <a:r>
              <a:rPr lang="en-US" sz="6600" dirty="0">
                <a:solidFill>
                  <a:srgbClr val="FFFF00"/>
                </a:solidFill>
                <a:effectLst>
                  <a:outerShdw blurRad="38100" dist="38100" dir="2700000" algn="tl">
                    <a:srgbClr val="000000">
                      <a:alpha val="43137"/>
                    </a:srgbClr>
                  </a:outerShdw>
                </a:effectLst>
              </a:rPr>
              <a:t>while</a:t>
            </a:r>
            <a:r>
              <a:rPr lang="en-US" sz="6600" dirty="0">
                <a:solidFill>
                  <a:srgbClr val="FFFF00"/>
                </a:solidFill>
              </a:rPr>
              <a:t> you still can!</a:t>
            </a:r>
          </a:p>
        </p:txBody>
      </p:sp>
    </p:spTree>
    <p:extLst>
      <p:ext uri="{BB962C8B-B14F-4D97-AF65-F5344CB8AC3E}">
        <p14:creationId xmlns:p14="http://schemas.microsoft.com/office/powerpoint/2010/main" val="42824299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1" y="514419"/>
            <a:ext cx="99441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Behold, the days come, saith the Lord GOD, that I will send a famine in the land, not a famine of bread, nor a thirst for water...   </a:t>
            </a:r>
          </a:p>
        </p:txBody>
      </p:sp>
      <p:sp>
        <p:nvSpPr>
          <p:cNvPr id="12" name="TextBox 11"/>
          <p:cNvSpPr txBox="1"/>
          <p:nvPr/>
        </p:nvSpPr>
        <p:spPr>
          <a:xfrm>
            <a:off x="1000126" y="3367775"/>
            <a:ext cx="101727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And they shall wander from sea to sea, and from the north even to the east, they shall run to and fro to seek the word of the LORD, </a:t>
            </a:r>
          </a:p>
        </p:txBody>
      </p:sp>
      <p:sp>
        <p:nvSpPr>
          <p:cNvPr id="13" name="TextBox 12"/>
          <p:cNvSpPr txBox="1"/>
          <p:nvPr/>
        </p:nvSpPr>
        <p:spPr>
          <a:xfrm>
            <a:off x="4367463" y="6274311"/>
            <a:ext cx="3380874" cy="372979"/>
          </a:xfrm>
          <a:prstGeom prst="rect">
            <a:avLst/>
          </a:prstGeom>
          <a:noFill/>
        </p:spPr>
        <p:txBody>
          <a:bodyPr wrap="square" rtlCol="0">
            <a:spAutoFit/>
          </a:bodyPr>
          <a:lstStyle/>
          <a:p>
            <a:pPr algn="ctr"/>
            <a:r>
              <a:rPr lang="en-US" b="1" dirty="0">
                <a:hlinkClick r:id="rId2"/>
              </a:rPr>
              <a:t>www.scatteredchristians.org</a:t>
            </a:r>
            <a:endParaRPr lang="en-US" b="1" dirty="0"/>
          </a:p>
        </p:txBody>
      </p:sp>
      <p:sp>
        <p:nvSpPr>
          <p:cNvPr id="3" name="TextBox 2"/>
          <p:cNvSpPr txBox="1"/>
          <p:nvPr/>
        </p:nvSpPr>
        <p:spPr>
          <a:xfrm>
            <a:off x="209550" y="1935251"/>
            <a:ext cx="1174432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…but of hearing the words of the LORD</a:t>
            </a:r>
            <a:endParaRPr lang="en-US" sz="5400" dirty="0"/>
          </a:p>
        </p:txBody>
      </p:sp>
      <p:sp>
        <p:nvSpPr>
          <p:cNvPr id="4" name="TextBox 3"/>
          <p:cNvSpPr txBox="1"/>
          <p:nvPr/>
        </p:nvSpPr>
        <p:spPr>
          <a:xfrm>
            <a:off x="2543175" y="4581525"/>
            <a:ext cx="711517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…and shall not find it.</a:t>
            </a:r>
            <a:endParaRPr lang="en-US" sz="5400" dirty="0"/>
          </a:p>
        </p:txBody>
      </p:sp>
      <p:sp>
        <p:nvSpPr>
          <p:cNvPr id="5" name="TextBox 4"/>
          <p:cNvSpPr txBox="1"/>
          <p:nvPr/>
        </p:nvSpPr>
        <p:spPr>
          <a:xfrm>
            <a:off x="5591175" y="5762625"/>
            <a:ext cx="962025" cy="253916"/>
          </a:xfrm>
          <a:prstGeom prst="rect">
            <a:avLst/>
          </a:prstGeom>
          <a:noFill/>
        </p:spPr>
        <p:txBody>
          <a:bodyPr wrap="square" rtlCol="0">
            <a:spAutoFit/>
          </a:bodyPr>
          <a:lstStyle/>
          <a:p>
            <a:r>
              <a:rPr lang="en-US" sz="1050" b="1" dirty="0">
                <a:solidFill>
                  <a:srgbClr val="FF0000"/>
                </a:solidFill>
              </a:rPr>
              <a:t>Amos 8:11,12</a:t>
            </a:r>
          </a:p>
        </p:txBody>
      </p:sp>
    </p:spTree>
    <p:extLst>
      <p:ext uri="{BB962C8B-B14F-4D97-AF65-F5344CB8AC3E}">
        <p14:creationId xmlns:p14="http://schemas.microsoft.com/office/powerpoint/2010/main" val="390603230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0" fill="hold"/>
                                        <p:tgtEl>
                                          <p:spTgt spid="10"/>
                                        </p:tgtEl>
                                        <p:attrNameLst>
                                          <p:attrName>ppt_w</p:attrName>
                                        </p:attrNameLst>
                                      </p:cBhvr>
                                      <p:tavLst>
                                        <p:tav tm="0">
                                          <p:val>
                                            <p:fltVal val="0"/>
                                          </p:val>
                                        </p:tav>
                                        <p:tav tm="100000">
                                          <p:val>
                                            <p:strVal val="#ppt_w"/>
                                          </p:val>
                                        </p:tav>
                                      </p:tavLst>
                                    </p:anim>
                                    <p:anim calcmode="lin" valueType="num">
                                      <p:cBhvr>
                                        <p:cTn id="8" dur="2500" fill="hold"/>
                                        <p:tgtEl>
                                          <p:spTgt spid="10"/>
                                        </p:tgtEl>
                                        <p:attrNameLst>
                                          <p:attrName>ppt_h</p:attrName>
                                        </p:attrNameLst>
                                      </p:cBhvr>
                                      <p:tavLst>
                                        <p:tav tm="0">
                                          <p:val>
                                            <p:fltVal val="0"/>
                                          </p:val>
                                        </p:tav>
                                        <p:tav tm="100000">
                                          <p:val>
                                            <p:strVal val="#ppt_h"/>
                                          </p:val>
                                        </p:tav>
                                      </p:tavLst>
                                    </p:anim>
                                    <p:animEffect transition="in" filter="fade">
                                      <p:cBhvr>
                                        <p:cTn id="9" dur="2500"/>
                                        <p:tgtEl>
                                          <p:spTgt spid="10"/>
                                        </p:tgtEl>
                                      </p:cBhvr>
                                    </p:animEffect>
                                  </p:childTnLst>
                                </p:cTn>
                              </p:par>
                            </p:childTnLst>
                          </p:cTn>
                        </p:par>
                        <p:par>
                          <p:cTn id="10" fill="hold">
                            <p:stCondLst>
                              <p:cond delay="2500"/>
                            </p:stCondLst>
                            <p:childTnLst>
                              <p:par>
                                <p:cTn id="11" presetID="6"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par>
                          <p:cTn id="14" fill="hold">
                            <p:stCondLst>
                              <p:cond delay="4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2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750"/>
                                        <p:tgtEl>
                                          <p:spTgt spid="5">
                                            <p:txEl>
                                              <p:pRg st="0" end="0"/>
                                            </p:txEl>
                                          </p:spTgt>
                                        </p:tgtEl>
                                      </p:cBhvr>
                                    </p:animEffect>
                                  </p:childTnLst>
                                </p:cTn>
                              </p:par>
                            </p:childTnLst>
                          </p:cTn>
                        </p:par>
                        <p:par>
                          <p:cTn id="29" fill="hold">
                            <p:stCondLst>
                              <p:cond delay="275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9" y="2014347"/>
            <a:ext cx="10144125" cy="4839786"/>
          </a:xfrm>
          <a:prstGeom prst="rect">
            <a:avLst/>
          </a:prstGeom>
          <a:noFill/>
        </p:spPr>
        <p:txBody>
          <a:bodyPr wrap="square" rtlCol="0">
            <a:spAutoFit/>
          </a:bodyPr>
          <a:lstStyle/>
          <a:p>
            <a:pPr algn="ctr"/>
            <a:r>
              <a:rPr lang="en-US" sz="1600" dirty="0"/>
              <a:t>This is just a friendly reminder that this PowerPoint was designed by Mikel Paulson,</a:t>
            </a:r>
          </a:p>
          <a:p>
            <a:pPr algn="ctr"/>
            <a:r>
              <a:rPr lang="en-US" sz="1200" dirty="0"/>
              <a:t>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pPr algn="just"/>
            <a:r>
              <a:rPr lang="en-US" sz="1600" dirty="0"/>
              <a:t>This presentation is not copyrighted, of course, so if you can add more information, and there is a lot more that I am sure can be added to this, feel free to do so.  My only expectation and requirement is that you use ONLY a King James 1611 Bible.  Actually, that can’t be a big problem because if you tried to use any other modern bibles, you would find they wouldn’t work with this anyway, thus we see once again the importance of a rightly divided 1611 KJB ONLY.  </a:t>
            </a:r>
            <a:r>
              <a:rPr lang="en-US" sz="16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a:p>
            <a:pPr algn="ctr"/>
            <a:endParaRPr lang="en-US" sz="1200" dirty="0">
              <a:sym typeface="Wingdings" panose="05000000000000000000" pitchFamily="2" charset="2"/>
            </a:endParaRPr>
          </a:p>
          <a:p>
            <a:pPr algn="ctr"/>
            <a:r>
              <a:rPr lang="en-US" sz="1400" b="1" i="1" dirty="0">
                <a:solidFill>
                  <a:srgbClr val="CC6600"/>
                </a:solidFill>
                <a:sym typeface="Wingdings" panose="05000000000000000000" pitchFamily="2" charset="2"/>
              </a:rPr>
              <a:t>But watch thou in all things, endure afflictions,</a:t>
            </a:r>
          </a:p>
          <a:p>
            <a:pPr algn="ctr"/>
            <a:r>
              <a:rPr lang="en-US" sz="1400" b="1" i="1" dirty="0">
                <a:solidFill>
                  <a:srgbClr val="CC6600"/>
                </a:solidFill>
                <a:sym typeface="Wingdings" panose="05000000000000000000" pitchFamily="2" charset="2"/>
              </a:rPr>
              <a:t>do the work of an evangelist, make full proof of thy ministry</a:t>
            </a:r>
            <a:r>
              <a:rPr lang="en-US" sz="1400" dirty="0">
                <a:solidFill>
                  <a:srgbClr val="CC6600"/>
                </a:solidFill>
                <a:sym typeface="Wingdings" panose="05000000000000000000" pitchFamily="2" charset="2"/>
              </a:rPr>
              <a:t>.</a:t>
            </a:r>
          </a:p>
          <a:p>
            <a:pPr algn="ctr"/>
            <a:endParaRPr lang="en-US" sz="1200" dirty="0">
              <a:sym typeface="Wingdings" panose="05000000000000000000" pitchFamily="2" charset="2"/>
            </a:endParaRPr>
          </a:p>
          <a:p>
            <a:r>
              <a:rPr lang="en-US" sz="1200" dirty="0">
                <a:sym typeface="Wingdings" panose="05000000000000000000" pitchFamily="2" charset="2"/>
              </a:rPr>
              <a:t>One more thing:  everything stated within this presentation is supported by KJB Scripture.  If you want to know the specific verses used, then contact me, or look them up yourself.  They are in there, and they are taken from the correct books written TO us today – Paul’s!!</a:t>
            </a:r>
          </a:p>
          <a:p>
            <a:pPr algn="ctr"/>
            <a:r>
              <a:rPr lang="en-US" sz="1200" dirty="0">
                <a:sym typeface="Wingdings" panose="05000000000000000000" pitchFamily="2" charset="2"/>
              </a:rPr>
              <a:t>- KJB1611  ONLY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50" y="2598835"/>
            <a:ext cx="974130" cy="1298380"/>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11" y="147081"/>
            <a:ext cx="3109890" cy="1759836"/>
          </a:xfrm>
          <a:prstGeom prst="rect">
            <a:avLst/>
          </a:prstGeom>
          <a:ln w="57150">
            <a:solidFill>
              <a:srgbClr val="CC6600"/>
            </a:solidFill>
          </a:ln>
        </p:spPr>
      </p:pic>
    </p:spTree>
    <p:extLst>
      <p:ext uri="{BB962C8B-B14F-4D97-AF65-F5344CB8AC3E}">
        <p14:creationId xmlns:p14="http://schemas.microsoft.com/office/powerpoint/2010/main" val="146130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4192" y="1259456"/>
            <a:ext cx="6797973" cy="769441"/>
          </a:xfrm>
          <a:prstGeom prst="rect">
            <a:avLst/>
          </a:prstGeom>
          <a:noFill/>
        </p:spPr>
        <p:txBody>
          <a:bodyPr wrap="square" rtlCol="0">
            <a:spAutoFit/>
          </a:bodyPr>
          <a:lstStyle/>
          <a:p>
            <a:pPr algn="ctr"/>
            <a:r>
              <a:rPr lang="en-US" sz="4400" dirty="0">
                <a:latin typeface="Britannic Bold" panose="020B0903060703020204" pitchFamily="34" charset="0"/>
              </a:rPr>
              <a:t>Religion is Never the Truth</a:t>
            </a:r>
          </a:p>
        </p:txBody>
      </p:sp>
      <p:sp>
        <p:nvSpPr>
          <p:cNvPr id="4" name="TextBox 3"/>
          <p:cNvSpPr txBox="1"/>
          <p:nvPr/>
        </p:nvSpPr>
        <p:spPr>
          <a:xfrm>
            <a:off x="2374793" y="4638135"/>
            <a:ext cx="7398948" cy="769441"/>
          </a:xfrm>
          <a:prstGeom prst="rect">
            <a:avLst/>
          </a:prstGeom>
          <a:noFill/>
        </p:spPr>
        <p:txBody>
          <a:bodyPr wrap="square" rtlCol="0">
            <a:spAutoFit/>
          </a:bodyPr>
          <a:lstStyle/>
          <a:p>
            <a:pPr algn="ctr"/>
            <a:r>
              <a:rPr lang="en-US" sz="4400" dirty="0">
                <a:latin typeface="Britannic Bold" panose="020B0903060703020204" pitchFamily="34" charset="0"/>
              </a:rPr>
              <a:t>The Truth is Never a Religion</a:t>
            </a:r>
          </a:p>
        </p:txBody>
      </p:sp>
    </p:spTree>
    <p:extLst>
      <p:ext uri="{BB962C8B-B14F-4D97-AF65-F5344CB8AC3E}">
        <p14:creationId xmlns:p14="http://schemas.microsoft.com/office/powerpoint/2010/main" val="2912155682"/>
      </p:ext>
    </p:extLst>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5096" y="2968824"/>
            <a:ext cx="5866405" cy="523220"/>
          </a:xfrm>
          <a:prstGeom prst="rect">
            <a:avLst/>
          </a:prstGeom>
          <a:noFill/>
        </p:spPr>
        <p:txBody>
          <a:bodyPr wrap="square" rtlCol="0">
            <a:spAutoFit/>
          </a:bodyPr>
          <a:lstStyle/>
          <a:p>
            <a:pPr algn="ctr"/>
            <a:r>
              <a:rPr lang="en-US" sz="2800" b="1" dirty="0">
                <a:latin typeface="Old English Text MT" panose="03040902040508030806" pitchFamily="66" charset="0"/>
              </a:rPr>
              <a:t>The King James 1611 Bible is Truth</a:t>
            </a:r>
          </a:p>
        </p:txBody>
      </p:sp>
    </p:spTree>
    <p:extLst>
      <p:ext uri="{BB962C8B-B14F-4D97-AF65-F5344CB8AC3E}">
        <p14:creationId xmlns:p14="http://schemas.microsoft.com/office/powerpoint/2010/main" val="2170994566"/>
      </p:ext>
    </p:extLst>
  </p:cSld>
  <p:clrMapOvr>
    <a:masterClrMapping/>
  </p:clrMapOvr>
  <mc:AlternateContent xmlns:mc="http://schemas.openxmlformats.org/markup-compatibility/2006" xmlns:p14="http://schemas.microsoft.com/office/powerpoint/2010/main">
    <mc:Choice Requires="p14">
      <p:transition spd="slow" p14:dur="1500" advClick="0" advTm="4000">
        <p:fad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6" y="1461060"/>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14" y="4353564"/>
            <a:ext cx="986382" cy="872570"/>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91426" y="2135078"/>
            <a:ext cx="1391523" cy="2279446"/>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70" y="2217861"/>
            <a:ext cx="986382" cy="1872113"/>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48997"/>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47290" y="152183"/>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36667" y="5513594"/>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044039"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80497"/>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6594" y="3671519"/>
            <a:ext cx="1241310" cy="1746462"/>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64096"/>
            <a:ext cx="1052701" cy="1050331"/>
          </a:xfrm>
          <a:prstGeom prst="rect">
            <a:avLst/>
          </a:prstGeom>
          <a:effectLst>
            <a:glow rad="127000">
              <a:schemeClr val="accent6">
                <a:lumMod val="75000"/>
              </a:schemeClr>
            </a:glow>
          </a:effectLst>
        </p:spPr>
      </p:pic>
      <p:sp>
        <p:nvSpPr>
          <p:cNvPr id="22" name="TextBox 21"/>
          <p:cNvSpPr txBox="1"/>
          <p:nvPr/>
        </p:nvSpPr>
        <p:spPr>
          <a:xfrm>
            <a:off x="6951766" y="3449344"/>
            <a:ext cx="5104108" cy="276999"/>
          </a:xfrm>
          <a:prstGeom prst="rect">
            <a:avLst/>
          </a:prstGeom>
          <a:noFill/>
        </p:spPr>
        <p:txBody>
          <a:bodyPr wrap="square" rtlCol="0">
            <a:spAutoFit/>
          </a:bodyPr>
          <a:lstStyle/>
          <a:p>
            <a:pPr algn="ctr"/>
            <a:endParaRPr lang="en-US" sz="1200" i="1" dirty="0">
              <a:latin typeface="Times New Roman" panose="02020603050405020304" pitchFamily="18" charset="0"/>
              <a:cs typeface="Times New Roman" panose="02020603050405020304" pitchFamily="18" charset="0"/>
            </a:endParaRPr>
          </a:p>
        </p:txBody>
      </p:sp>
      <p:sp>
        <p:nvSpPr>
          <p:cNvPr id="5" name="Rectangle 4"/>
          <p:cNvSpPr/>
          <p:nvPr/>
        </p:nvSpPr>
        <p:spPr>
          <a:xfrm>
            <a:off x="4264319" y="4154052"/>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4" name="TextBox 3"/>
          <p:cNvSpPr txBox="1"/>
          <p:nvPr/>
        </p:nvSpPr>
        <p:spPr>
          <a:xfrm>
            <a:off x="7774702" y="3441494"/>
            <a:ext cx="3417676" cy="307777"/>
          </a:xfrm>
          <a:prstGeom prst="rect">
            <a:avLst/>
          </a:prstGeom>
          <a:noFill/>
        </p:spPr>
        <p:txBody>
          <a:bodyPr wrap="square" rtlCol="0">
            <a:spAutoFit/>
          </a:bodyPr>
          <a:lstStyle/>
          <a:p>
            <a:pPr algn="ctr"/>
            <a:r>
              <a:rPr lang="en-US" sz="1400" b="1" spc="300" dirty="0">
                <a:effectLst>
                  <a:outerShdw blurRad="38100" dist="38100" dir="2700000" algn="tl">
                    <a:srgbClr val="000000">
                      <a:alpha val="43137"/>
                    </a:srgbClr>
                  </a:outerShdw>
                </a:effectLst>
                <a:latin typeface="Britannic Bold" panose="020B0903060703020204" pitchFamily="34" charset="0"/>
              </a:rPr>
              <a:t>Today’s Presentation Study</a:t>
            </a:r>
          </a:p>
        </p:txBody>
      </p:sp>
      <p:sp>
        <p:nvSpPr>
          <p:cNvPr id="23" name="TextBox 22"/>
          <p:cNvSpPr txBox="1"/>
          <p:nvPr/>
        </p:nvSpPr>
        <p:spPr>
          <a:xfrm>
            <a:off x="6926836" y="4780971"/>
            <a:ext cx="5200509"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We will look at this verse in </a:t>
            </a:r>
            <a:r>
              <a:rPr lang="en-US" sz="1200" b="1" dirty="0">
                <a:solidFill>
                  <a:srgbClr val="FF0000"/>
                </a:solidFill>
                <a:latin typeface="Times New Roman" panose="02020603050405020304" pitchFamily="18" charset="0"/>
                <a:cs typeface="Times New Roman" panose="02020603050405020304" pitchFamily="18" charset="0"/>
              </a:rPr>
              <a:t>I Corinthians 13:10 </a:t>
            </a:r>
            <a:r>
              <a:rPr lang="en-US" sz="1200" dirty="0">
                <a:latin typeface="Times New Roman" panose="02020603050405020304" pitchFamily="18" charset="0"/>
                <a:cs typeface="Times New Roman" panose="02020603050405020304" pitchFamily="18" charset="0"/>
              </a:rPr>
              <a:t>– and answer these questions…</a:t>
            </a:r>
          </a:p>
        </p:txBody>
      </p:sp>
      <p:sp>
        <p:nvSpPr>
          <p:cNvPr id="25" name="TextBox 24"/>
          <p:cNvSpPr txBox="1"/>
          <p:nvPr/>
        </p:nvSpPr>
        <p:spPr>
          <a:xfrm>
            <a:off x="7111014" y="3712563"/>
            <a:ext cx="4758431"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This is a simple study – one verse.  However, as simple as I believe it is to be ‘understood,’ it seems to be a very difficult if not impossible verse for today’s pastors / preachers to understand and thus preach truthfully..</a:t>
            </a:r>
          </a:p>
        </p:txBody>
      </p:sp>
      <p:sp>
        <p:nvSpPr>
          <p:cNvPr id="27" name="TextBox 26"/>
          <p:cNvSpPr txBox="1"/>
          <p:nvPr/>
        </p:nvSpPr>
        <p:spPr>
          <a:xfrm>
            <a:off x="6963834" y="5828226"/>
            <a:ext cx="5049466" cy="830997"/>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Once again and as always in my audio &amp; video Bible sermons as well as with my many written studies, you will see how important I believe the </a:t>
            </a:r>
          </a:p>
          <a:p>
            <a:pPr algn="ctr"/>
            <a:r>
              <a:rPr lang="en-US" sz="1200" dirty="0">
                <a:latin typeface="Times New Roman" panose="02020603050405020304" pitchFamily="18" charset="0"/>
                <a:cs typeface="Times New Roman" panose="02020603050405020304" pitchFamily="18" charset="0"/>
              </a:rPr>
              <a:t>King James Bible ‘was’ in history past, ‘still is’ in today’s present, </a:t>
            </a:r>
          </a:p>
          <a:p>
            <a:pPr algn="ctr"/>
            <a:r>
              <a:rPr lang="en-US" sz="1200" dirty="0">
                <a:latin typeface="Times New Roman" panose="02020603050405020304" pitchFamily="18" charset="0"/>
                <a:cs typeface="Times New Roman" panose="02020603050405020304" pitchFamily="18" charset="0"/>
              </a:rPr>
              <a:t>and ‘will be’ in tomorrow’s future.</a:t>
            </a:r>
          </a:p>
        </p:txBody>
      </p:sp>
      <p:sp>
        <p:nvSpPr>
          <p:cNvPr id="24" name="TextBox 23"/>
          <p:cNvSpPr txBox="1"/>
          <p:nvPr/>
        </p:nvSpPr>
        <p:spPr>
          <a:xfrm>
            <a:off x="7307062" y="4322795"/>
            <a:ext cx="4337529" cy="523220"/>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But when that which is perfect is come, </a:t>
            </a:r>
          </a:p>
          <a:p>
            <a:pPr algn="ctr"/>
            <a:r>
              <a:rPr lang="en-US" sz="1400" b="1" i="1" dirty="0">
                <a:solidFill>
                  <a:srgbClr val="CC6600"/>
                </a:solidFill>
                <a:latin typeface="Times New Roman" panose="02020603050405020304" pitchFamily="18" charset="0"/>
                <a:cs typeface="Times New Roman" panose="02020603050405020304" pitchFamily="18" charset="0"/>
              </a:rPr>
              <a:t>then that which is in part shall be done away.</a:t>
            </a:r>
          </a:p>
        </p:txBody>
      </p:sp>
      <p:sp>
        <p:nvSpPr>
          <p:cNvPr id="29" name="TextBox 28"/>
          <p:cNvSpPr txBox="1"/>
          <p:nvPr/>
        </p:nvSpPr>
        <p:spPr>
          <a:xfrm>
            <a:off x="8103245" y="4988792"/>
            <a:ext cx="276291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1.  What is …</a:t>
            </a:r>
            <a:r>
              <a:rPr lang="en-US" sz="1200" b="1" i="1" dirty="0">
                <a:solidFill>
                  <a:srgbClr val="CC6600"/>
                </a:solidFill>
                <a:latin typeface="Times New Roman" panose="02020603050405020304" pitchFamily="18" charset="0"/>
                <a:cs typeface="Times New Roman" panose="02020603050405020304" pitchFamily="18" charset="0"/>
              </a:rPr>
              <a:t>that which is perfect…</a:t>
            </a:r>
            <a:r>
              <a:rPr lang="en-US" sz="1200" dirty="0">
                <a:latin typeface="Times New Roman" panose="02020603050405020304" pitchFamily="18" charset="0"/>
                <a:cs typeface="Times New Roman" panose="02020603050405020304" pitchFamily="18" charset="0"/>
              </a:rPr>
              <a:t>?</a:t>
            </a:r>
          </a:p>
        </p:txBody>
      </p:sp>
      <p:sp>
        <p:nvSpPr>
          <p:cNvPr id="30" name="TextBox 29"/>
          <p:cNvSpPr txBox="1"/>
          <p:nvPr/>
        </p:nvSpPr>
        <p:spPr>
          <a:xfrm>
            <a:off x="8309254" y="5182991"/>
            <a:ext cx="235922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2.  When is </a:t>
            </a:r>
            <a:r>
              <a:rPr lang="en-US" sz="1200" b="1" i="1" dirty="0">
                <a:solidFill>
                  <a:srgbClr val="CC6600"/>
                </a:solidFill>
                <a:latin typeface="Times New Roman" panose="02020603050405020304" pitchFamily="18" charset="0"/>
                <a:cs typeface="Times New Roman" panose="02020603050405020304" pitchFamily="18" charset="0"/>
              </a:rPr>
              <a:t>when</a:t>
            </a:r>
            <a:r>
              <a:rPr lang="en-US" sz="1200" dirty="0">
                <a:latin typeface="Times New Roman" panose="02020603050405020304" pitchFamily="18" charset="0"/>
                <a:cs typeface="Times New Roman" panose="02020603050405020304" pitchFamily="18" charset="0"/>
              </a:rPr>
              <a:t> and </a:t>
            </a:r>
            <a:r>
              <a:rPr lang="en-US" sz="1200" b="1" i="1" dirty="0">
                <a:solidFill>
                  <a:srgbClr val="CC6600"/>
                </a:solidFill>
                <a:latin typeface="Times New Roman" panose="02020603050405020304" pitchFamily="18" charset="0"/>
                <a:cs typeface="Times New Roman" panose="02020603050405020304" pitchFamily="18" charset="0"/>
              </a:rPr>
              <a:t>then</a:t>
            </a:r>
            <a:r>
              <a:rPr lang="en-US" sz="1200" dirty="0">
                <a:latin typeface="Times New Roman" panose="02020603050405020304" pitchFamily="18" charset="0"/>
                <a:cs typeface="Times New Roman" panose="02020603050405020304" pitchFamily="18" charset="0"/>
              </a:rPr>
              <a:t>?</a:t>
            </a:r>
          </a:p>
        </p:txBody>
      </p:sp>
      <p:sp>
        <p:nvSpPr>
          <p:cNvPr id="31" name="TextBox 30"/>
          <p:cNvSpPr txBox="1"/>
          <p:nvPr/>
        </p:nvSpPr>
        <p:spPr>
          <a:xfrm>
            <a:off x="8058539" y="5388966"/>
            <a:ext cx="2878742"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3.  To what is </a:t>
            </a:r>
            <a:r>
              <a:rPr lang="en-US" sz="1200" b="1" i="1" dirty="0">
                <a:solidFill>
                  <a:srgbClr val="CC6600"/>
                </a:solidFill>
                <a:latin typeface="Times New Roman" panose="02020603050405020304" pitchFamily="18" charset="0"/>
                <a:cs typeface="Times New Roman" panose="02020603050405020304" pitchFamily="18" charset="0"/>
              </a:rPr>
              <a:t>in part</a:t>
            </a:r>
            <a:r>
              <a:rPr lang="en-US" sz="1200" dirty="0">
                <a:latin typeface="Times New Roman" panose="02020603050405020304" pitchFamily="18" charset="0"/>
                <a:cs typeface="Times New Roman" panose="02020603050405020304" pitchFamily="18" charset="0"/>
              </a:rPr>
              <a:t> referring?</a:t>
            </a:r>
          </a:p>
        </p:txBody>
      </p:sp>
      <p:sp>
        <p:nvSpPr>
          <p:cNvPr id="3075" name="TextBox 3074"/>
          <p:cNvSpPr txBox="1"/>
          <p:nvPr/>
        </p:nvSpPr>
        <p:spPr>
          <a:xfrm>
            <a:off x="7821232" y="5585090"/>
            <a:ext cx="333602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4.  What is the significance of this verse today?</a:t>
            </a:r>
          </a:p>
        </p:txBody>
      </p:sp>
      <p:cxnSp>
        <p:nvCxnSpPr>
          <p:cNvPr id="28" name="Straight Connector 27"/>
          <p:cNvCxnSpPr/>
          <p:nvPr/>
        </p:nvCxnSpPr>
        <p:spPr>
          <a:xfrm>
            <a:off x="8775590" y="4572041"/>
            <a:ext cx="150014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p:nvPr/>
        </p:nvCxnSpPr>
        <p:spPr>
          <a:xfrm>
            <a:off x="8346219" y="4574762"/>
            <a:ext cx="37901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72244" y="4780971"/>
            <a:ext cx="37901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51228" y="4780971"/>
            <a:ext cx="50046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0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750"/>
                                        <p:tgtEl>
                                          <p:spTgt spid="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75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750"/>
                                        <p:tgtEl>
                                          <p:spTgt spid="23"/>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1750"/>
                                        <p:tgtEl>
                                          <p:spTgt spid="29"/>
                                        </p:tgtEl>
                                      </p:cBhvr>
                                    </p:animEffect>
                                  </p:childTnLst>
                                </p:cTn>
                              </p:par>
                              <p:par>
                                <p:cTn id="29" presetID="2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1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1750"/>
                                        <p:tgtEl>
                                          <p:spTgt spid="30"/>
                                        </p:tgtEl>
                                      </p:cBhvr>
                                    </p:animEffect>
                                  </p:childTnLst>
                                </p:cTn>
                              </p:par>
                              <p:par>
                                <p:cTn id="37" presetID="22" presetClass="entr" presetSubtype="8" fill="hold" nodeType="withEffect">
                                  <p:stCondLst>
                                    <p:cond delay="0"/>
                                  </p:stCondLst>
                                  <p:childTnLst>
                                    <p:set>
                                      <p:cBhvr>
                                        <p:cTn id="38" dur="1" fill="hold">
                                          <p:stCondLst>
                                            <p:cond delay="0"/>
                                          </p:stCondLst>
                                        </p:cTn>
                                        <p:tgtEl>
                                          <p:spTgt spid="3073"/>
                                        </p:tgtEl>
                                        <p:attrNameLst>
                                          <p:attrName>style.visibility</p:attrName>
                                        </p:attrNameLst>
                                      </p:cBhvr>
                                      <p:to>
                                        <p:strVal val="visible"/>
                                      </p:to>
                                    </p:set>
                                    <p:animEffect transition="in" filter="wipe(left)">
                                      <p:cBhvr>
                                        <p:cTn id="39" dur="1500"/>
                                        <p:tgtEl>
                                          <p:spTgt spid="3073"/>
                                        </p:tgtEl>
                                      </p:cBhvr>
                                    </p:animEffect>
                                  </p:childTnLst>
                                </p:cTn>
                              </p:par>
                              <p:par>
                                <p:cTn id="40" presetID="22" presetClass="entr" presetSubtype="8"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1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1750"/>
                                        <p:tgtEl>
                                          <p:spTgt spid="31"/>
                                        </p:tgtEl>
                                      </p:cBhvr>
                                    </p:animEffect>
                                  </p:childTnLst>
                                </p:cTn>
                              </p:par>
                              <p:par>
                                <p:cTn id="48" presetID="22" presetClass="entr" presetSubtype="8"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1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075"/>
                                        </p:tgtEl>
                                        <p:attrNameLst>
                                          <p:attrName>style.visibility</p:attrName>
                                        </p:attrNameLst>
                                      </p:cBhvr>
                                      <p:to>
                                        <p:strVal val="visible"/>
                                      </p:to>
                                    </p:set>
                                    <p:animEffect transition="in" filter="wipe(up)">
                                      <p:cBhvr>
                                        <p:cTn id="55" dur="1750"/>
                                        <p:tgtEl>
                                          <p:spTgt spid="307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23" grpId="0"/>
      <p:bldP spid="25" grpId="0"/>
      <p:bldP spid="27" grpId="0"/>
      <p:bldP spid="24" grpId="0"/>
      <p:bldP spid="29" grpId="0"/>
      <p:bldP spid="30" grpId="0"/>
      <p:bldP spid="31" grpId="0"/>
      <p:bldP spid="30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1825" y="3053834"/>
            <a:ext cx="5848350" cy="338554"/>
          </a:xfrm>
          <a:prstGeom prst="rect">
            <a:avLst/>
          </a:prstGeom>
          <a:noFill/>
        </p:spPr>
        <p:txBody>
          <a:bodyPr wrap="square" rtlCol="0">
            <a:spAutoFit/>
          </a:bodyPr>
          <a:lstStyle/>
          <a:p>
            <a:pPr algn="ctr"/>
            <a:r>
              <a:rPr lang="en-US" sz="1600" b="1" i="1" dirty="0">
                <a:solidFill>
                  <a:srgbClr val="CC6600"/>
                </a:solidFill>
              </a:rPr>
              <a:t>The grace of our Lord Jesus Christ be with your spirit.  Amen</a:t>
            </a:r>
          </a:p>
        </p:txBody>
      </p:sp>
    </p:spTree>
    <p:extLst>
      <p:ext uri="{BB962C8B-B14F-4D97-AF65-F5344CB8AC3E}">
        <p14:creationId xmlns:p14="http://schemas.microsoft.com/office/powerpoint/2010/main" val="321954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221"/>
          </a:xfrm>
          <a:prstGeom prst="rect">
            <a:avLst/>
          </a:prstGeom>
        </p:spPr>
      </p:pic>
      <p:sp>
        <p:nvSpPr>
          <p:cNvPr id="2" name="Rectangle 1"/>
          <p:cNvSpPr/>
          <p:nvPr/>
        </p:nvSpPr>
        <p:spPr>
          <a:xfrm>
            <a:off x="4390246" y="137870"/>
            <a:ext cx="3430811" cy="1862048"/>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a:t>
            </a:r>
          </a:p>
        </p:txBody>
      </p:sp>
      <p:sp>
        <p:nvSpPr>
          <p:cNvPr id="4" name="TextBox 3"/>
          <p:cNvSpPr txBox="1"/>
          <p:nvPr/>
        </p:nvSpPr>
        <p:spPr>
          <a:xfrm>
            <a:off x="1816608" y="6008320"/>
            <a:ext cx="8583168" cy="369332"/>
          </a:xfrm>
          <a:prstGeom prst="rect">
            <a:avLst/>
          </a:prstGeom>
          <a:noFill/>
        </p:spPr>
        <p:txBody>
          <a:bodyPr wrap="square" rtlCol="0">
            <a:spAutoFit/>
          </a:bodyPr>
          <a:lstStyle/>
          <a:p>
            <a:pPr algn="ctr"/>
            <a:r>
              <a:rPr lang="en-US" b="1" dirty="0">
                <a:solidFill>
                  <a:schemeClr val="accent4">
                    <a:lumMod val="60000"/>
                    <a:lumOff val="40000"/>
                  </a:schemeClr>
                </a:solidFill>
              </a:rPr>
              <a:t>This section has no added commentary, opinions, footnotes, references, teachings, etc.  </a:t>
            </a:r>
          </a:p>
        </p:txBody>
      </p:sp>
      <p:sp>
        <p:nvSpPr>
          <p:cNvPr id="5" name="TextBox 4"/>
          <p:cNvSpPr txBox="1"/>
          <p:nvPr/>
        </p:nvSpPr>
        <p:spPr>
          <a:xfrm>
            <a:off x="642030" y="6313246"/>
            <a:ext cx="10885250" cy="646331"/>
          </a:xfrm>
          <a:prstGeom prst="rect">
            <a:avLst/>
          </a:prstGeom>
          <a:noFill/>
        </p:spPr>
        <p:txBody>
          <a:bodyPr wrap="square" rtlCol="0">
            <a:spAutoFit/>
          </a:bodyPr>
          <a:lstStyle/>
          <a:p>
            <a:pPr algn="ctr"/>
            <a:r>
              <a:rPr lang="en-US" b="1" dirty="0">
                <a:solidFill>
                  <a:schemeClr val="accent4">
                    <a:lumMod val="60000"/>
                    <a:lumOff val="40000"/>
                  </a:schemeClr>
                </a:solidFill>
              </a:rPr>
              <a:t>You will be reading the simple, inspired and preserved plain text from a 1611 King James Bible – nothing else.</a:t>
            </a:r>
          </a:p>
          <a:p>
            <a:endParaRPr lang="en-US" dirty="0"/>
          </a:p>
        </p:txBody>
      </p:sp>
      <p:sp>
        <p:nvSpPr>
          <p:cNvPr id="6" name="TextBox 5"/>
          <p:cNvSpPr txBox="1"/>
          <p:nvPr/>
        </p:nvSpPr>
        <p:spPr>
          <a:xfrm>
            <a:off x="2438400" y="1874087"/>
            <a:ext cx="7327899" cy="1200329"/>
          </a:xfrm>
          <a:prstGeom prst="rect">
            <a:avLst/>
          </a:prstGeom>
          <a:noFill/>
        </p:spPr>
        <p:txBody>
          <a:bodyPr wrap="square" rtlCol="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Only</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2008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22" presetClass="entr" presetSubtype="8"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par>
                          <p:cTn id="12" fill="hold">
                            <p:stCondLst>
                              <p:cond delay="3750"/>
                            </p:stCondLst>
                            <p:childTnLst>
                              <p:par>
                                <p:cTn id="13" presetID="22" presetClass="entr" presetSubtype="8"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0705" y="1611841"/>
            <a:ext cx="10081902" cy="830997"/>
          </a:xfrm>
          <a:prstGeom prst="rect">
            <a:avLst/>
          </a:prstGeom>
          <a:noFill/>
        </p:spPr>
        <p:txBody>
          <a:bodyPr wrap="square" rtlCol="0">
            <a:spAutoFit/>
          </a:bodyPr>
          <a:lstStyle/>
          <a:p>
            <a:pPr algn="ctr"/>
            <a:r>
              <a:rPr lang="en-US" sz="4800" b="1" i="1" dirty="0">
                <a:solidFill>
                  <a:srgbClr val="CC6600"/>
                </a:solidFill>
                <a:latin typeface="Times New Roman" panose="02020603050405020304" pitchFamily="18" charset="0"/>
                <a:cs typeface="Times New Roman" panose="02020603050405020304" pitchFamily="18" charset="0"/>
              </a:rPr>
              <a:t>But when that which is perfect is come,</a:t>
            </a:r>
          </a:p>
        </p:txBody>
      </p:sp>
      <p:sp>
        <p:nvSpPr>
          <p:cNvPr id="3" name="TextBox 2"/>
          <p:cNvSpPr txBox="1"/>
          <p:nvPr/>
        </p:nvSpPr>
        <p:spPr>
          <a:xfrm>
            <a:off x="5067763" y="6433851"/>
            <a:ext cx="2005070"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I Corinthians 13:10</a:t>
            </a:r>
          </a:p>
        </p:txBody>
      </p:sp>
      <p:sp>
        <p:nvSpPr>
          <p:cNvPr id="6" name="TextBox 5"/>
          <p:cNvSpPr txBox="1"/>
          <p:nvPr/>
        </p:nvSpPr>
        <p:spPr>
          <a:xfrm>
            <a:off x="2694432" y="2535936"/>
            <a:ext cx="6803136" cy="830997"/>
          </a:xfrm>
          <a:prstGeom prst="rect">
            <a:avLst/>
          </a:prstGeom>
          <a:noFill/>
        </p:spPr>
        <p:txBody>
          <a:bodyPr wrap="square" rtlCol="0">
            <a:spAutoFit/>
          </a:bodyPr>
          <a:lstStyle/>
          <a:p>
            <a:pPr algn="ctr"/>
            <a:r>
              <a:rPr lang="en-US" sz="4800" b="1" i="1" dirty="0">
                <a:solidFill>
                  <a:srgbClr val="CC6600"/>
                </a:solidFill>
                <a:latin typeface="Times New Roman" panose="02020603050405020304" pitchFamily="18" charset="0"/>
                <a:cs typeface="Times New Roman" panose="02020603050405020304" pitchFamily="18" charset="0"/>
              </a:rPr>
              <a:t> then that which is in part</a:t>
            </a:r>
            <a:endParaRPr lang="en-US" sz="4800" dirty="0"/>
          </a:p>
        </p:txBody>
      </p:sp>
      <p:sp>
        <p:nvSpPr>
          <p:cNvPr id="7" name="TextBox 6"/>
          <p:cNvSpPr txBox="1"/>
          <p:nvPr/>
        </p:nvSpPr>
        <p:spPr>
          <a:xfrm>
            <a:off x="3523488" y="3438144"/>
            <a:ext cx="5169408" cy="830997"/>
          </a:xfrm>
          <a:prstGeom prst="rect">
            <a:avLst/>
          </a:prstGeom>
          <a:noFill/>
        </p:spPr>
        <p:txBody>
          <a:bodyPr wrap="square" rtlCol="0">
            <a:spAutoFit/>
          </a:bodyPr>
          <a:lstStyle/>
          <a:p>
            <a:pPr algn="ctr"/>
            <a:r>
              <a:rPr lang="en-US" sz="4800" b="1" i="1" dirty="0">
                <a:solidFill>
                  <a:srgbClr val="CC6600"/>
                </a:solidFill>
                <a:latin typeface="Times New Roman" panose="02020603050405020304" pitchFamily="18" charset="0"/>
                <a:cs typeface="Times New Roman" panose="02020603050405020304" pitchFamily="18" charset="0"/>
              </a:rPr>
              <a:t>shall be done away.</a:t>
            </a:r>
            <a:endParaRPr lang="en-US" sz="4800" dirty="0"/>
          </a:p>
        </p:txBody>
      </p:sp>
      <p:cxnSp>
        <p:nvCxnSpPr>
          <p:cNvPr id="5" name="Straight Connector 4"/>
          <p:cNvCxnSpPr/>
          <p:nvPr/>
        </p:nvCxnSpPr>
        <p:spPr>
          <a:xfrm>
            <a:off x="2162175" y="2314575"/>
            <a:ext cx="14287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81425" y="2324100"/>
            <a:ext cx="4911471"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29700" y="2314575"/>
            <a:ext cx="17621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62275" y="3238500"/>
            <a:ext cx="11049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67350" y="3228975"/>
            <a:ext cx="37814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53100" y="4152900"/>
            <a:ext cx="26193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91000" y="3228975"/>
            <a:ext cx="11049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49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5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par>
                          <p:cTn id="12" fill="hold">
                            <p:stCondLst>
                              <p:cond delay="7000"/>
                            </p:stCondLst>
                            <p:childTnLst>
                              <p:par>
                                <p:cTn id="13" presetID="22" presetClass="entr" presetSubtype="8" fill="hold" grpId="0" nodeType="after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8020"/>
          </a:xfrm>
          <a:prstGeom prst="rect">
            <a:avLst/>
          </a:prstGeom>
        </p:spPr>
      </p:pic>
      <p:sp>
        <p:nvSpPr>
          <p:cNvPr id="2" name="Rectangle 1"/>
          <p:cNvSpPr/>
          <p:nvPr/>
        </p:nvSpPr>
        <p:spPr>
          <a:xfrm>
            <a:off x="970065" y="137870"/>
            <a:ext cx="10248831" cy="2939266"/>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II</a:t>
            </a:r>
          </a:p>
          <a:p>
            <a:pPr algn="ctr"/>
            <a:endParaRPr lang="en-US" sz="1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 With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Written </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Comments</a:t>
            </a:r>
          </a:p>
        </p:txBody>
      </p:sp>
      <p:sp>
        <p:nvSpPr>
          <p:cNvPr id="3" name="TextBox 2"/>
          <p:cNvSpPr txBox="1"/>
          <p:nvPr/>
        </p:nvSpPr>
        <p:spPr>
          <a:xfrm>
            <a:off x="6844145" y="3510077"/>
            <a:ext cx="5030356" cy="1323439"/>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Ok, there ya go. That was quick, eh!  I trust you read those words very carefully, very slowly and with great meditation. Hopefully, you were able to discern what God would have you learn from His very words, inspired and preserved, just as He promised.</a:t>
            </a:r>
          </a:p>
        </p:txBody>
      </p:sp>
      <p:sp>
        <p:nvSpPr>
          <p:cNvPr id="5" name="TextBox 4"/>
          <p:cNvSpPr txBox="1"/>
          <p:nvPr/>
        </p:nvSpPr>
        <p:spPr>
          <a:xfrm>
            <a:off x="8861898" y="4825103"/>
            <a:ext cx="3012603" cy="1323439"/>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So now, as a former pastor / Bible teacher, I have some things I would like to emphasize and point out to my readers that I believe to be comments worth your while.   </a:t>
            </a:r>
          </a:p>
        </p:txBody>
      </p:sp>
      <p:sp>
        <p:nvSpPr>
          <p:cNvPr id="6" name="TextBox 5"/>
          <p:cNvSpPr txBox="1"/>
          <p:nvPr/>
        </p:nvSpPr>
        <p:spPr>
          <a:xfrm>
            <a:off x="9794631" y="6267141"/>
            <a:ext cx="2079870" cy="307777"/>
          </a:xfrm>
          <a:prstGeom prst="rect">
            <a:avLst/>
          </a:prstGeom>
          <a:noFill/>
        </p:spPr>
        <p:txBody>
          <a:bodyPr wrap="square" rtlCol="0">
            <a:spAutoFit/>
          </a:bodyPr>
          <a:lstStyle/>
          <a:p>
            <a:pPr algn="ctr"/>
            <a:r>
              <a:rPr lang="en-US" sz="1400" dirty="0">
                <a:solidFill>
                  <a:srgbClr val="FFFF00"/>
                </a:solidFill>
                <a:latin typeface="Times New Roman" panose="02020603050405020304" pitchFamily="18" charset="0"/>
                <a:cs typeface="Times New Roman" panose="02020603050405020304" pitchFamily="18" charset="0"/>
              </a:rPr>
              <a:t>Click-on, if you would…</a:t>
            </a:r>
            <a:endParaRPr lang="en-US" sz="1400" dirty="0"/>
          </a:p>
        </p:txBody>
      </p:sp>
    </p:spTree>
    <p:extLst>
      <p:ext uri="{BB962C8B-B14F-4D97-AF65-F5344CB8AC3E}">
        <p14:creationId xmlns:p14="http://schemas.microsoft.com/office/powerpoint/2010/main" val="52987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250"/>
                                        <p:tgtEl>
                                          <p:spTgt spid="5"/>
                                        </p:tgtEl>
                                      </p:cBhvr>
                                    </p:animEffect>
                                  </p:childTnLst>
                                </p:cTn>
                              </p:par>
                            </p:childTnLst>
                          </p:cTn>
                        </p:par>
                        <p:par>
                          <p:cTn id="13" fill="hold">
                            <p:stCondLst>
                              <p:cond delay="1250"/>
                            </p:stCondLst>
                            <p:childTnLst>
                              <p:par>
                                <p:cTn id="14" presetID="10" presetClass="entr" presetSubtype="0" fill="hold" grpId="0" nodeType="afterEffect">
                                  <p:stCondLst>
                                    <p:cond delay="3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937"/>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18594" y="476649"/>
            <a:ext cx="4863830"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Let’s begin with the conclusion: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has to be Paul referring to the coming of the King James Bible in 1611! </a:t>
            </a:r>
          </a:p>
        </p:txBody>
      </p:sp>
      <p:sp>
        <p:nvSpPr>
          <p:cNvPr id="6" name="TextBox 5"/>
          <p:cNvSpPr txBox="1"/>
          <p:nvPr/>
        </p:nvSpPr>
        <p:spPr>
          <a:xfrm>
            <a:off x="6770451" y="3521277"/>
            <a:ext cx="4922196"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Are there any other verses that will help in this specific study?</a:t>
            </a:r>
          </a:p>
          <a:p>
            <a:pPr algn="ctr"/>
            <a:r>
              <a:rPr lang="en-US" sz="1400" dirty="0">
                <a:latin typeface="Times New Roman" panose="02020603050405020304" pitchFamily="18" charset="0"/>
                <a:cs typeface="Times New Roman" panose="02020603050405020304" pitchFamily="18" charset="0"/>
              </a:rPr>
              <a:t>I am glad you asked that – because there sure are!</a:t>
            </a:r>
          </a:p>
        </p:txBody>
      </p:sp>
      <p:sp>
        <p:nvSpPr>
          <p:cNvPr id="7" name="TextBox 6"/>
          <p:cNvSpPr txBox="1"/>
          <p:nvPr/>
        </p:nvSpPr>
        <p:spPr>
          <a:xfrm>
            <a:off x="8015536" y="3962884"/>
            <a:ext cx="2449554" cy="1169551"/>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II Chronicles 8:16</a:t>
            </a:r>
          </a:p>
          <a:p>
            <a:pPr algn="ctr"/>
            <a:r>
              <a:rPr lang="en-US" sz="1400" b="1" dirty="0">
                <a:solidFill>
                  <a:srgbClr val="FF0000"/>
                </a:solidFill>
                <a:latin typeface="Times New Roman" panose="02020603050405020304" pitchFamily="18" charset="0"/>
                <a:cs typeface="Times New Roman" panose="02020603050405020304" pitchFamily="18" charset="0"/>
              </a:rPr>
              <a:t>I Corinthians 13:8,9</a:t>
            </a:r>
          </a:p>
          <a:p>
            <a:pPr algn="ctr"/>
            <a:r>
              <a:rPr lang="en-US" sz="1400" b="1" dirty="0">
                <a:solidFill>
                  <a:srgbClr val="FF0000"/>
                </a:solidFill>
                <a:latin typeface="Times New Roman" panose="02020603050405020304" pitchFamily="18" charset="0"/>
                <a:cs typeface="Times New Roman" panose="02020603050405020304" pitchFamily="18" charset="0"/>
              </a:rPr>
              <a:t>I Corinthians 13:11-12</a:t>
            </a:r>
          </a:p>
          <a:p>
            <a:pPr algn="ctr"/>
            <a:r>
              <a:rPr lang="en-US" sz="1400" b="1" dirty="0">
                <a:solidFill>
                  <a:srgbClr val="FF0000"/>
                </a:solidFill>
                <a:latin typeface="Times New Roman" panose="02020603050405020304" pitchFamily="18" charset="0"/>
                <a:cs typeface="Times New Roman" panose="02020603050405020304" pitchFamily="18" charset="0"/>
              </a:rPr>
              <a:t>I Corinthians 13:13</a:t>
            </a:r>
          </a:p>
          <a:p>
            <a:pPr algn="ctr"/>
            <a:r>
              <a:rPr lang="en-US" sz="1400" b="1" dirty="0">
                <a:solidFill>
                  <a:srgbClr val="FF0000"/>
                </a:solidFill>
                <a:latin typeface="Times New Roman" panose="02020603050405020304" pitchFamily="18" charset="0"/>
                <a:cs typeface="Times New Roman" panose="02020603050405020304" pitchFamily="18" charset="0"/>
              </a:rPr>
              <a:t>I Corinthians 14:1</a:t>
            </a:r>
          </a:p>
        </p:txBody>
      </p:sp>
      <p:sp>
        <p:nvSpPr>
          <p:cNvPr id="8" name="TextBox 7"/>
          <p:cNvSpPr txBox="1"/>
          <p:nvPr/>
        </p:nvSpPr>
        <p:spPr>
          <a:xfrm>
            <a:off x="6878399" y="5112444"/>
            <a:ext cx="4727636"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How’s that for an introduction? </a:t>
            </a:r>
            <a:r>
              <a:rPr lang="en-US" sz="1400" dirty="0">
                <a:latin typeface="Times New Roman" panose="02020603050405020304" pitchFamily="18" charset="0"/>
                <a:cs typeface="Times New Roman" panose="02020603050405020304" pitchFamily="18" charset="0"/>
              </a:rPr>
              <a:t>So are you ready to get on with this and see why </a:t>
            </a:r>
            <a:r>
              <a:rPr lang="en-US" sz="1400" b="1" dirty="0">
                <a:solidFill>
                  <a:srgbClr val="FF0000"/>
                </a:solidFill>
                <a:latin typeface="Times New Roman" panose="02020603050405020304" pitchFamily="18" charset="0"/>
                <a:cs typeface="Times New Roman" panose="02020603050405020304" pitchFamily="18" charset="0"/>
              </a:rPr>
              <a:t>I Corinthians 13:10</a:t>
            </a:r>
            <a:r>
              <a:rPr lang="en-US" sz="1400" dirty="0">
                <a:latin typeface="Times New Roman" panose="02020603050405020304" pitchFamily="18" charset="0"/>
                <a:cs typeface="Times New Roman" panose="02020603050405020304" pitchFamily="18" charset="0"/>
              </a:rPr>
              <a:t> is so important?</a:t>
            </a:r>
          </a:p>
        </p:txBody>
      </p:sp>
      <p:sp>
        <p:nvSpPr>
          <p:cNvPr id="9" name="TextBox 8"/>
          <p:cNvSpPr txBox="1"/>
          <p:nvPr/>
        </p:nvSpPr>
        <p:spPr>
          <a:xfrm>
            <a:off x="6779243" y="5604520"/>
            <a:ext cx="4922196"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So important, I say?  Yes, I believe that this one of the many ‘</a:t>
            </a:r>
            <a:r>
              <a:rPr lang="en-US" sz="1400" i="1" dirty="0">
                <a:latin typeface="Times New Roman" panose="02020603050405020304" pitchFamily="18" charset="0"/>
                <a:cs typeface="Times New Roman" panose="02020603050405020304" pitchFamily="18" charset="0"/>
              </a:rPr>
              <a:t>most important and greatest verses</a:t>
            </a:r>
            <a:r>
              <a:rPr lang="en-US" sz="1400" dirty="0">
                <a:latin typeface="Times New Roman" panose="02020603050405020304" pitchFamily="18" charset="0"/>
                <a:cs typeface="Times New Roman" panose="02020603050405020304" pitchFamily="18" charset="0"/>
              </a:rPr>
              <a:t>’ one can find ‘only’ in a KJB today.</a:t>
            </a:r>
          </a:p>
        </p:txBody>
      </p:sp>
      <p:sp>
        <p:nvSpPr>
          <p:cNvPr id="10" name="TextBox 9"/>
          <p:cNvSpPr txBox="1"/>
          <p:nvPr/>
        </p:nvSpPr>
        <p:spPr>
          <a:xfrm>
            <a:off x="7337464" y="6086707"/>
            <a:ext cx="3784806"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Allow me to explain – so let’s continue…</a:t>
            </a:r>
          </a:p>
        </p:txBody>
      </p:sp>
      <p:sp>
        <p:nvSpPr>
          <p:cNvPr id="22" name="TextBox 21"/>
          <p:cNvSpPr txBox="1"/>
          <p:nvPr/>
        </p:nvSpPr>
        <p:spPr>
          <a:xfrm>
            <a:off x="6726112" y="1851682"/>
            <a:ext cx="5008060"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 believe without a shadow of doubt that when Paul was having his face to face meetings with the risen Christ, he was told about the coming of the King James Bible – the spoken words from God. All of the past, present and future - all of life from creation on - were going to be written into a book for everyone to own, read &amp; study.</a:t>
            </a:r>
          </a:p>
        </p:txBody>
      </p:sp>
      <p:sp>
        <p:nvSpPr>
          <p:cNvPr id="23" name="TextBox 22"/>
          <p:cNvSpPr txBox="1"/>
          <p:nvPr/>
        </p:nvSpPr>
        <p:spPr>
          <a:xfrm>
            <a:off x="6726112" y="3003581"/>
            <a:ext cx="4984901"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 also believe that the coming of this KJB was one of the things Paul learned but was told not to ‘utter’ to any of the people on his return.  </a:t>
            </a:r>
            <a:r>
              <a:rPr lang="en-US" sz="1200" b="1" dirty="0">
                <a:solidFill>
                  <a:srgbClr val="FF0000"/>
                </a:solidFill>
                <a:latin typeface="Times New Roman" panose="02020603050405020304" pitchFamily="18" charset="0"/>
                <a:cs typeface="Times New Roman" panose="02020603050405020304" pitchFamily="18" charset="0"/>
              </a:rPr>
              <a:t>II Cor 12:4</a:t>
            </a:r>
          </a:p>
        </p:txBody>
      </p:sp>
      <p:sp>
        <p:nvSpPr>
          <p:cNvPr id="24" name="TextBox 23"/>
          <p:cNvSpPr txBox="1"/>
          <p:nvPr/>
        </p:nvSpPr>
        <p:spPr>
          <a:xfrm>
            <a:off x="6744479" y="982285"/>
            <a:ext cx="4966535"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It can’t be anything else or even anyone else.  Pastors today say it is referring to the 2</a:t>
            </a:r>
            <a:r>
              <a:rPr lang="en-US" sz="1400" baseline="30000" dirty="0">
                <a:latin typeface="Times New Roman" panose="02020603050405020304" pitchFamily="18" charset="0"/>
                <a:cs typeface="Times New Roman" panose="02020603050405020304" pitchFamily="18" charset="0"/>
              </a:rPr>
              <a:t>nd</a:t>
            </a:r>
            <a:r>
              <a:rPr lang="en-US" sz="1400" dirty="0">
                <a:latin typeface="Times New Roman" panose="02020603050405020304" pitchFamily="18" charset="0"/>
                <a:cs typeface="Times New Roman" panose="02020603050405020304" pitchFamily="18" charset="0"/>
              </a:rPr>
              <a:t> coming of Jesus Christ or of us in the future.  </a:t>
            </a:r>
            <a:endParaRPr lang="en-US" sz="1400" dirty="0"/>
          </a:p>
        </p:txBody>
      </p:sp>
      <p:cxnSp>
        <p:nvCxnSpPr>
          <p:cNvPr id="11" name="Straight Connector 10"/>
          <p:cNvCxnSpPr/>
          <p:nvPr/>
        </p:nvCxnSpPr>
        <p:spPr>
          <a:xfrm>
            <a:off x="6910277" y="973493"/>
            <a:ext cx="439223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73218" y="1451518"/>
            <a:ext cx="4316032"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Those would be your only three choices: the future coming of the King James Bible, the second coming of Christ or us in eternity.</a:t>
            </a:r>
            <a:endParaRPr lang="en-US" sz="1200" dirty="0"/>
          </a:p>
        </p:txBody>
      </p:sp>
    </p:spTree>
    <p:extLst>
      <p:ext uri="{BB962C8B-B14F-4D97-AF65-F5344CB8AC3E}">
        <p14:creationId xmlns:p14="http://schemas.microsoft.com/office/powerpoint/2010/main" val="24952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3750"/>
                            </p:stCondLst>
                            <p:childTnLst>
                              <p:par>
                                <p:cTn id="13" presetID="22" presetClass="entr" presetSubtype="8" fill="hold" nodeType="after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1500"/>
                                        <p:tgtEl>
                                          <p:spTgt spid="2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7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175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175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1750"/>
                                        <p:tgtEl>
                                          <p:spTgt spid="6"/>
                                        </p:tgtEl>
                                      </p:cBhvr>
                                    </p:animEffect>
                                  </p:childTnLst>
                                </p:cTn>
                              </p:par>
                            </p:childTnLst>
                          </p:cTn>
                        </p:par>
                        <p:par>
                          <p:cTn id="40" fill="hold">
                            <p:stCondLst>
                              <p:cond delay="1750"/>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1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1750"/>
                                        <p:tgtEl>
                                          <p:spTgt spid="9"/>
                                        </p:tgtEl>
                                      </p:cBhvr>
                                    </p:animEffect>
                                  </p:childTnLst>
                                </p:cTn>
                              </p:par>
                            </p:childTnLst>
                          </p:cTn>
                        </p:par>
                        <p:par>
                          <p:cTn id="54" fill="hold">
                            <p:stCondLst>
                              <p:cond delay="1750"/>
                            </p:stCondLst>
                            <p:childTnLst>
                              <p:par>
                                <p:cTn id="55" presetID="53" presetClass="entr" presetSubtype="16" fill="hold" grpId="0" nodeType="after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500" fill="hold"/>
                                        <p:tgtEl>
                                          <p:spTgt spid="10"/>
                                        </p:tgtEl>
                                        <p:attrNameLst>
                                          <p:attrName>ppt_w</p:attrName>
                                        </p:attrNameLst>
                                      </p:cBhvr>
                                      <p:tavLst>
                                        <p:tav tm="0">
                                          <p:val>
                                            <p:fltVal val="0"/>
                                          </p:val>
                                        </p:tav>
                                        <p:tav tm="100000">
                                          <p:val>
                                            <p:strVal val="#ppt_w"/>
                                          </p:val>
                                        </p:tav>
                                      </p:tavLst>
                                    </p:anim>
                                    <p:anim calcmode="lin" valueType="num">
                                      <p:cBhvr>
                                        <p:cTn id="58" dur="1500" fill="hold"/>
                                        <p:tgtEl>
                                          <p:spTgt spid="10"/>
                                        </p:tgtEl>
                                        <p:attrNameLst>
                                          <p:attrName>ppt_h</p:attrName>
                                        </p:attrNameLst>
                                      </p:cBhvr>
                                      <p:tavLst>
                                        <p:tav tm="0">
                                          <p:val>
                                            <p:fltVal val="0"/>
                                          </p:val>
                                        </p:tav>
                                        <p:tav tm="100000">
                                          <p:val>
                                            <p:strVal val="#ppt_h"/>
                                          </p:val>
                                        </p:tav>
                                      </p:tavLst>
                                    </p:anim>
                                    <p:animEffect transition="in" filter="fade">
                                      <p:cBhvr>
                                        <p:cTn id="5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22" grpId="0"/>
      <p:bldP spid="23" grpId="0"/>
      <p:bldP spid="2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0003" y="490287"/>
            <a:ext cx="5002824"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Let’s start off with a simple definition; </a:t>
            </a:r>
          </a:p>
          <a:p>
            <a:pPr algn="ctr"/>
            <a:r>
              <a:rPr lang="en-US" sz="1600" dirty="0">
                <a:latin typeface="Times New Roman" panose="02020603050405020304" pitchFamily="18" charset="0"/>
                <a:cs typeface="Times New Roman" panose="02020603050405020304" pitchFamily="18" charset="0"/>
              </a:rPr>
              <a:t>the definition of the word </a:t>
            </a:r>
            <a:r>
              <a:rPr lang="en-US" sz="1600" b="1" i="1" dirty="0">
                <a:solidFill>
                  <a:srgbClr val="CC6600"/>
                </a:solidFill>
                <a:latin typeface="Times New Roman" panose="02020603050405020304" pitchFamily="18" charset="0"/>
                <a:cs typeface="Times New Roman" panose="02020603050405020304" pitchFamily="18" charset="0"/>
              </a:rPr>
              <a:t>perfect</a:t>
            </a:r>
            <a:r>
              <a:rPr lang="en-US" sz="16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6752379" y="1009820"/>
            <a:ext cx="4886702"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Does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in this context mean ‘</a:t>
            </a:r>
            <a:r>
              <a:rPr lang="en-US" sz="1400" i="1" dirty="0">
                <a:latin typeface="Times New Roman" panose="02020603050405020304" pitchFamily="18" charset="0"/>
                <a:cs typeface="Times New Roman" panose="02020603050405020304" pitchFamily="18" charset="0"/>
              </a:rPr>
              <a:t>without error</a:t>
            </a:r>
            <a:r>
              <a:rPr lang="en-US" sz="1400" dirty="0">
                <a:latin typeface="Times New Roman" panose="02020603050405020304" pitchFamily="18" charset="0"/>
                <a:cs typeface="Times New Roman" panose="02020603050405020304" pitchFamily="18" charset="0"/>
              </a:rPr>
              <a:t>’ – ‘</a:t>
            </a:r>
            <a:r>
              <a:rPr lang="en-US" sz="1400" i="1" dirty="0">
                <a:latin typeface="Times New Roman" panose="02020603050405020304" pitchFamily="18" charset="0"/>
                <a:cs typeface="Times New Roman" panose="02020603050405020304" pitchFamily="18" charset="0"/>
              </a:rPr>
              <a:t>without mistake</a:t>
            </a:r>
            <a:r>
              <a:rPr lang="en-US" sz="1400" dirty="0">
                <a:latin typeface="Times New Roman" panose="02020603050405020304" pitchFamily="18" charset="0"/>
                <a:cs typeface="Times New Roman" panose="02020603050405020304" pitchFamily="18" charset="0"/>
              </a:rPr>
              <a:t>,’ as so many tend to believe?  Even preachers of the KJB like to use the word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when they talk about the KJB but they only are meaning it has no mistakes or needed corrections.</a:t>
            </a:r>
          </a:p>
        </p:txBody>
      </p:sp>
      <p:sp>
        <p:nvSpPr>
          <p:cNvPr id="6" name="TextBox 5"/>
          <p:cNvSpPr txBox="1"/>
          <p:nvPr/>
        </p:nvSpPr>
        <p:spPr>
          <a:xfrm>
            <a:off x="6895254" y="2488921"/>
            <a:ext cx="4593590"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Whenever I hear the word </a:t>
            </a:r>
            <a:r>
              <a:rPr lang="en-US" sz="1200" i="1" dirty="0">
                <a:solidFill>
                  <a:srgbClr val="CC6600"/>
                </a:solidFill>
                <a:latin typeface="Times New Roman" panose="02020603050405020304" pitchFamily="18" charset="0"/>
                <a:cs typeface="Times New Roman" panose="02020603050405020304" pitchFamily="18" charset="0"/>
              </a:rPr>
              <a:t>perfect</a:t>
            </a:r>
            <a:r>
              <a:rPr lang="en-US" sz="1200" dirty="0">
                <a:latin typeface="Times New Roman" panose="02020603050405020304" pitchFamily="18" charset="0"/>
                <a:cs typeface="Times New Roman" panose="02020603050405020304" pitchFamily="18" charset="0"/>
              </a:rPr>
              <a:t> used in that manner from those pastors, I just wag my head knowing they have no idea what the word </a:t>
            </a:r>
            <a:r>
              <a:rPr lang="en-US" sz="1200" b="1" i="1" dirty="0">
                <a:solidFill>
                  <a:srgbClr val="CC6600"/>
                </a:solidFill>
                <a:latin typeface="Times New Roman" panose="02020603050405020304" pitchFamily="18" charset="0"/>
                <a:cs typeface="Times New Roman" panose="02020603050405020304" pitchFamily="18" charset="0"/>
              </a:rPr>
              <a:t>perfect</a:t>
            </a:r>
            <a:r>
              <a:rPr lang="en-US" sz="1200" dirty="0">
                <a:latin typeface="Times New Roman" panose="02020603050405020304" pitchFamily="18" charset="0"/>
                <a:cs typeface="Times New Roman" panose="02020603050405020304" pitchFamily="18" charset="0"/>
              </a:rPr>
              <a:t> actually means in that context.  It seems that those pastors do not know that words are even self-defined from within their KJB itself.</a:t>
            </a:r>
          </a:p>
        </p:txBody>
      </p:sp>
      <p:sp>
        <p:nvSpPr>
          <p:cNvPr id="7" name="TextBox 6"/>
          <p:cNvSpPr txBox="1"/>
          <p:nvPr/>
        </p:nvSpPr>
        <p:spPr>
          <a:xfrm>
            <a:off x="6651956" y="3373123"/>
            <a:ext cx="5108332"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One of the many ‘features’ of the KJB is that not only do we </a:t>
            </a:r>
            <a:r>
              <a:rPr lang="en-US" sz="1400" b="1" dirty="0">
                <a:latin typeface="Times New Roman" panose="02020603050405020304" pitchFamily="18" charset="0"/>
                <a:cs typeface="Times New Roman" panose="02020603050405020304" pitchFamily="18" charset="0"/>
              </a:rPr>
              <a:t>not</a:t>
            </a:r>
            <a:r>
              <a:rPr lang="en-US" sz="1400" dirty="0">
                <a:latin typeface="Times New Roman" panose="02020603050405020304" pitchFamily="18" charset="0"/>
                <a:cs typeface="Times New Roman" panose="02020603050405020304" pitchFamily="18" charset="0"/>
              </a:rPr>
              <a:t> need commentaries, lexicons, etc. that so many lean on for their attempt at understanding, but we also do not really need a dictionary. </a:t>
            </a:r>
          </a:p>
        </p:txBody>
      </p:sp>
      <p:sp>
        <p:nvSpPr>
          <p:cNvPr id="12" name="TextBox 11"/>
          <p:cNvSpPr txBox="1"/>
          <p:nvPr/>
        </p:nvSpPr>
        <p:spPr>
          <a:xfrm>
            <a:off x="7403909" y="4041190"/>
            <a:ext cx="3604844" cy="600164"/>
          </a:xfrm>
          <a:prstGeom prst="rect">
            <a:avLst/>
          </a:prstGeom>
          <a:noFill/>
        </p:spPr>
        <p:txBody>
          <a:bodyPr wrap="square" rtlCol="0">
            <a:spAutoFit/>
          </a:bodyPr>
          <a:lstStyle/>
          <a:p>
            <a:pPr algn="just"/>
            <a:r>
              <a:rPr lang="en-US" sz="1100" dirty="0">
                <a:latin typeface="Times New Roman" panose="02020603050405020304" pitchFamily="18" charset="0"/>
                <a:cs typeface="Times New Roman" panose="02020603050405020304" pitchFamily="18" charset="0"/>
              </a:rPr>
              <a:t>Although, if you want to use a dictionary, a Webster’s 1828 is the recommended one because it uses Biblical definitions, not like today’s weakened modernized definitions.</a:t>
            </a:r>
            <a:endParaRPr lang="en-US" sz="1100" dirty="0"/>
          </a:p>
        </p:txBody>
      </p:sp>
      <p:sp>
        <p:nvSpPr>
          <p:cNvPr id="13" name="TextBox 12"/>
          <p:cNvSpPr txBox="1"/>
          <p:nvPr/>
        </p:nvSpPr>
        <p:spPr>
          <a:xfrm>
            <a:off x="6774476" y="4679750"/>
            <a:ext cx="483137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King James 1611 Bible will define it’s own words from context use and what we call the ‘first use’ method. </a:t>
            </a:r>
            <a:endParaRPr lang="en-US" sz="1600" dirty="0"/>
          </a:p>
        </p:txBody>
      </p:sp>
      <p:sp>
        <p:nvSpPr>
          <p:cNvPr id="14" name="TextBox 13"/>
          <p:cNvSpPr txBox="1"/>
          <p:nvPr/>
        </p:nvSpPr>
        <p:spPr>
          <a:xfrm>
            <a:off x="7104183" y="5230387"/>
            <a:ext cx="4158763" cy="1200329"/>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The first time a word is used in the same context from which we are seeking the definition, a KJB will define that word  by how it is being used – that first time.</a:t>
            </a:r>
            <a:endParaRPr lang="en-US" b="1" dirty="0"/>
          </a:p>
        </p:txBody>
      </p:sp>
      <p:sp>
        <p:nvSpPr>
          <p:cNvPr id="15" name="TextBox 14"/>
          <p:cNvSpPr txBox="1"/>
          <p:nvPr/>
        </p:nvSpPr>
        <p:spPr>
          <a:xfrm>
            <a:off x="6831883" y="1913714"/>
            <a:ext cx="4721465"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Well, it is true, the KJB does not have any mistakes nor does it ever need correction – but the word </a:t>
            </a:r>
            <a:r>
              <a:rPr lang="en-US" sz="1200" b="1" i="1" dirty="0">
                <a:solidFill>
                  <a:srgbClr val="CC6600"/>
                </a:solidFill>
                <a:latin typeface="Times New Roman" panose="02020603050405020304" pitchFamily="18" charset="0"/>
                <a:cs typeface="Times New Roman" panose="02020603050405020304" pitchFamily="18" charset="0"/>
              </a:rPr>
              <a:t>perfect</a:t>
            </a:r>
            <a:r>
              <a:rPr lang="en-US" sz="1200" dirty="0">
                <a:latin typeface="Times New Roman" panose="02020603050405020304" pitchFamily="18" charset="0"/>
                <a:cs typeface="Times New Roman" panose="02020603050405020304" pitchFamily="18" charset="0"/>
              </a:rPr>
              <a:t> is not the word to use when making those points.  The word ‘</a:t>
            </a:r>
            <a:r>
              <a:rPr lang="en-US" sz="1200" i="1" dirty="0">
                <a:latin typeface="Times New Roman" panose="02020603050405020304" pitchFamily="18" charset="0"/>
                <a:cs typeface="Times New Roman" panose="02020603050405020304" pitchFamily="18" charset="0"/>
              </a:rPr>
              <a:t>inerrant’</a:t>
            </a:r>
            <a:r>
              <a:rPr lang="en-US" sz="1200" dirty="0">
                <a:latin typeface="Times New Roman" panose="02020603050405020304" pitchFamily="18" charset="0"/>
                <a:cs typeface="Times New Roman" panose="02020603050405020304" pitchFamily="18" charset="0"/>
              </a:rPr>
              <a:t> would be the correct word for that use.</a:t>
            </a:r>
            <a:endParaRPr lang="en-US" sz="1200" dirty="0"/>
          </a:p>
        </p:txBody>
      </p:sp>
    </p:spTree>
    <p:extLst>
      <p:ext uri="{BB962C8B-B14F-4D97-AF65-F5344CB8AC3E}">
        <p14:creationId xmlns:p14="http://schemas.microsoft.com/office/powerpoint/2010/main" val="23892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750"/>
                                        <p:tgtEl>
                                          <p:spTgt spid="13"/>
                                        </p:tgtEl>
                                      </p:cBhvr>
                                    </p:animEffect>
                                  </p:childTnLst>
                                </p:cTn>
                              </p:par>
                            </p:childTnLst>
                          </p:cTn>
                        </p:par>
                        <p:par>
                          <p:cTn id="38" fill="hold">
                            <p:stCondLst>
                              <p:cond delay="1750"/>
                            </p:stCondLst>
                            <p:childTnLst>
                              <p:par>
                                <p:cTn id="39" presetID="22" presetClass="entr" presetSubtype="1" fill="hold" grpId="0" nodeType="afterEffect">
                                  <p:stCondLst>
                                    <p:cond delay="75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594228" y="677008"/>
            <a:ext cx="5319351"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Ok, first let’s look into the word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from within the KJB itself.</a:t>
            </a:r>
          </a:p>
        </p:txBody>
      </p:sp>
      <p:sp>
        <p:nvSpPr>
          <p:cNvPr id="19" name="TextBox 18"/>
          <p:cNvSpPr txBox="1"/>
          <p:nvPr/>
        </p:nvSpPr>
        <p:spPr>
          <a:xfrm>
            <a:off x="7033842" y="1186977"/>
            <a:ext cx="4457699"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Now all the work of Solomon was prepared unto the day of the foundation of the house of the LORD, and until it was finished. So the house of the LORD was perfected. </a:t>
            </a:r>
          </a:p>
        </p:txBody>
      </p:sp>
      <p:sp>
        <p:nvSpPr>
          <p:cNvPr id="20" name="TextBox 19"/>
          <p:cNvSpPr txBox="1"/>
          <p:nvPr/>
        </p:nvSpPr>
        <p:spPr>
          <a:xfrm>
            <a:off x="7631722" y="984785"/>
            <a:ext cx="327953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Ok, we look to </a:t>
            </a:r>
            <a:r>
              <a:rPr lang="en-US" sz="1200" b="1" dirty="0">
                <a:solidFill>
                  <a:srgbClr val="FF0000"/>
                </a:solidFill>
                <a:latin typeface="Times New Roman" panose="02020603050405020304" pitchFamily="18" charset="0"/>
                <a:cs typeface="Times New Roman" panose="02020603050405020304" pitchFamily="18" charset="0"/>
              </a:rPr>
              <a:t>II Chronicles 8:16</a:t>
            </a:r>
          </a:p>
        </p:txBody>
      </p:sp>
      <p:sp>
        <p:nvSpPr>
          <p:cNvPr id="21" name="TextBox 20"/>
          <p:cNvSpPr txBox="1"/>
          <p:nvPr/>
        </p:nvSpPr>
        <p:spPr>
          <a:xfrm>
            <a:off x="7174513" y="1873811"/>
            <a:ext cx="4176350"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We see here that when the foundation was finished, it was said to be </a:t>
            </a:r>
            <a:r>
              <a:rPr lang="en-US" sz="1400" b="1" i="1" dirty="0">
                <a:solidFill>
                  <a:srgbClr val="CC6600"/>
                </a:solidFill>
                <a:latin typeface="Times New Roman" panose="02020603050405020304" pitchFamily="18" charset="0"/>
                <a:cs typeface="Times New Roman" panose="02020603050405020304" pitchFamily="18" charset="0"/>
              </a:rPr>
              <a:t>perfected</a:t>
            </a:r>
            <a:r>
              <a:rPr lang="en-US" sz="1400" dirty="0">
                <a:latin typeface="Times New Roman" panose="02020603050405020304" pitchFamily="18" charset="0"/>
                <a:cs typeface="Times New Roman" panose="02020603050405020304" pitchFamily="18" charset="0"/>
              </a:rPr>
              <a:t>.  I am sure it was done properly, without other messes and junk, etc.  But the reference uses the word </a:t>
            </a:r>
            <a:r>
              <a:rPr lang="en-US" sz="1400" b="1" i="1" dirty="0">
                <a:solidFill>
                  <a:srgbClr val="CC6600"/>
                </a:solidFill>
                <a:latin typeface="Times New Roman" panose="02020603050405020304" pitchFamily="18" charset="0"/>
                <a:cs typeface="Times New Roman" panose="02020603050405020304" pitchFamily="18" charset="0"/>
              </a:rPr>
              <a:t>perfected</a:t>
            </a:r>
            <a:r>
              <a:rPr lang="en-US" sz="1400" dirty="0">
                <a:latin typeface="Times New Roman" panose="02020603050405020304" pitchFamily="18" charset="0"/>
                <a:cs typeface="Times New Roman" panose="02020603050405020304" pitchFamily="18" charset="0"/>
              </a:rPr>
              <a:t> – made perfect.</a:t>
            </a:r>
          </a:p>
        </p:txBody>
      </p:sp>
      <p:sp>
        <p:nvSpPr>
          <p:cNvPr id="22" name="TextBox 21"/>
          <p:cNvSpPr txBox="1"/>
          <p:nvPr/>
        </p:nvSpPr>
        <p:spPr>
          <a:xfrm>
            <a:off x="7244858" y="2794657"/>
            <a:ext cx="4062874"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So whatever </a:t>
            </a:r>
            <a:r>
              <a:rPr lang="en-US" sz="1600" b="1" i="1" dirty="0">
                <a:solidFill>
                  <a:srgbClr val="CC6600"/>
                </a:solidFill>
                <a:latin typeface="Times New Roman" panose="02020603050405020304" pitchFamily="18" charset="0"/>
                <a:cs typeface="Times New Roman" panose="02020603050405020304" pitchFamily="18" charset="0"/>
              </a:rPr>
              <a:t>is perfect</a:t>
            </a:r>
            <a:r>
              <a:rPr lang="en-US" sz="1600" dirty="0">
                <a:latin typeface="Times New Roman" panose="02020603050405020304" pitchFamily="18" charset="0"/>
                <a:cs typeface="Times New Roman" panose="02020603050405020304" pitchFamily="18" charset="0"/>
              </a:rPr>
              <a:t> in </a:t>
            </a:r>
            <a:r>
              <a:rPr lang="en-US" sz="1600" b="1" dirty="0">
                <a:solidFill>
                  <a:srgbClr val="FF0000"/>
                </a:solidFill>
                <a:latin typeface="Times New Roman" panose="02020603050405020304" pitchFamily="18" charset="0"/>
                <a:cs typeface="Times New Roman" panose="02020603050405020304" pitchFamily="18" charset="0"/>
              </a:rPr>
              <a:t>I Corinthians 13:10 </a:t>
            </a:r>
            <a:r>
              <a:rPr lang="en-US" sz="1600" dirty="0">
                <a:latin typeface="Times New Roman" panose="02020603050405020304" pitchFamily="18" charset="0"/>
                <a:cs typeface="Times New Roman" panose="02020603050405020304" pitchFamily="18" charset="0"/>
              </a:rPr>
              <a:t>is referring to, it is meaning it has been perfected – finished, not just without error, etc.</a:t>
            </a:r>
            <a:endParaRPr lang="en-US" sz="1600" dirty="0"/>
          </a:p>
        </p:txBody>
      </p:sp>
      <p:sp>
        <p:nvSpPr>
          <p:cNvPr id="23" name="TextBox 22"/>
          <p:cNvSpPr txBox="1"/>
          <p:nvPr/>
        </p:nvSpPr>
        <p:spPr>
          <a:xfrm>
            <a:off x="7258004" y="3625654"/>
            <a:ext cx="4001631" cy="954107"/>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Fact number one: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will be considered ‘finished’ when it comes!  There will be no more coming of whatever ‘it’ is after it comes.  When ‘it’ comes, it will be done – finished – perfect!</a:t>
            </a:r>
          </a:p>
        </p:txBody>
      </p:sp>
      <p:sp>
        <p:nvSpPr>
          <p:cNvPr id="24" name="TextBox 23"/>
          <p:cNvSpPr txBox="1"/>
          <p:nvPr/>
        </p:nvSpPr>
        <p:spPr>
          <a:xfrm>
            <a:off x="7025056" y="5216349"/>
            <a:ext cx="4492860" cy="600164"/>
          </a:xfrm>
          <a:prstGeom prst="rect">
            <a:avLst/>
          </a:prstGeom>
          <a:noFill/>
        </p:spPr>
        <p:txBody>
          <a:bodyPr wrap="square" rtlCol="0">
            <a:spAutoFit/>
          </a:bodyPr>
          <a:lstStyle/>
          <a:p>
            <a:pPr algn="just"/>
            <a:r>
              <a:rPr lang="en-US" sz="1100" i="1" dirty="0">
                <a:latin typeface="Times New Roman" panose="02020603050405020304" pitchFamily="18" charset="0"/>
                <a:cs typeface="Times New Roman" panose="02020603050405020304" pitchFamily="18" charset="0"/>
              </a:rPr>
              <a:t>Haven’t you ever, when you are done with cleaning your room, etc. and you got everything dusted, rearranged, picked up – etc. you looked back into the room and said to yourself, with relief in your voice,  “Ah –  Perfect!”</a:t>
            </a:r>
          </a:p>
        </p:txBody>
      </p:sp>
      <p:sp>
        <p:nvSpPr>
          <p:cNvPr id="25" name="TextBox 24"/>
          <p:cNvSpPr txBox="1"/>
          <p:nvPr/>
        </p:nvSpPr>
        <p:spPr>
          <a:xfrm>
            <a:off x="7292391" y="4521264"/>
            <a:ext cx="3958191"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It has been ‘perfected.’ In other words, it has been fixed, rearranged, polished, etc. – you know, all that goes on when you work on something to ‘finish’ it.</a:t>
            </a:r>
          </a:p>
        </p:txBody>
      </p:sp>
      <p:pic>
        <p:nvPicPr>
          <p:cNvPr id="1028" name="Picture 4" descr="Rangement pro de vos coffres - Discussions générales - Craft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609" y="5816520"/>
            <a:ext cx="873063" cy="4891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283926" y="6305663"/>
            <a:ext cx="1964602"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You were done - finished</a:t>
            </a:r>
          </a:p>
        </p:txBody>
      </p:sp>
    </p:spTree>
    <p:extLst>
      <p:ext uri="{BB962C8B-B14F-4D97-AF65-F5344CB8AC3E}">
        <p14:creationId xmlns:p14="http://schemas.microsoft.com/office/powerpoint/2010/main" val="2142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750"/>
                                        <p:tgtEl>
                                          <p:spTgt spid="20"/>
                                        </p:tgtEl>
                                      </p:cBhvr>
                                    </p:animEffect>
                                  </p:childTnLst>
                                </p:cTn>
                              </p:par>
                            </p:childTnLst>
                          </p:cTn>
                        </p:par>
                        <p:par>
                          <p:cTn id="12" fill="hold">
                            <p:stCondLst>
                              <p:cond delay="375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7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175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75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750" fill="hold"/>
                                        <p:tgtEl>
                                          <p:spTgt spid="23"/>
                                        </p:tgtEl>
                                        <p:attrNameLst>
                                          <p:attrName>ppt_w</p:attrName>
                                        </p:attrNameLst>
                                      </p:cBhvr>
                                      <p:tavLst>
                                        <p:tav tm="0">
                                          <p:val>
                                            <p:fltVal val="0"/>
                                          </p:val>
                                        </p:tav>
                                        <p:tav tm="100000">
                                          <p:val>
                                            <p:strVal val="#ppt_w"/>
                                          </p:val>
                                        </p:tav>
                                      </p:tavLst>
                                    </p:anim>
                                    <p:anim calcmode="lin" valueType="num">
                                      <p:cBhvr>
                                        <p:cTn id="31" dur="1750" fill="hold"/>
                                        <p:tgtEl>
                                          <p:spTgt spid="23"/>
                                        </p:tgtEl>
                                        <p:attrNameLst>
                                          <p:attrName>ppt_h</p:attrName>
                                        </p:attrNameLst>
                                      </p:cBhvr>
                                      <p:tavLst>
                                        <p:tav tm="0">
                                          <p:val>
                                            <p:fltVal val="0"/>
                                          </p:val>
                                        </p:tav>
                                        <p:tav tm="100000">
                                          <p:val>
                                            <p:strVal val="#ppt_h"/>
                                          </p:val>
                                        </p:tav>
                                      </p:tavLst>
                                    </p:anim>
                                    <p:animEffect transition="in" filter="fade">
                                      <p:cBhvr>
                                        <p:cTn id="32" dur="175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175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75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p:cTn id="47" dur="1000" fill="hold"/>
                                        <p:tgtEl>
                                          <p:spTgt spid="1028"/>
                                        </p:tgtEl>
                                        <p:attrNameLst>
                                          <p:attrName>ppt_w</p:attrName>
                                        </p:attrNameLst>
                                      </p:cBhvr>
                                      <p:tavLst>
                                        <p:tav tm="0">
                                          <p:val>
                                            <p:fltVal val="0"/>
                                          </p:val>
                                        </p:tav>
                                        <p:tav tm="100000">
                                          <p:val>
                                            <p:strVal val="#ppt_w"/>
                                          </p:val>
                                        </p:tav>
                                      </p:tavLst>
                                    </p:anim>
                                    <p:anim calcmode="lin" valueType="num">
                                      <p:cBhvr>
                                        <p:cTn id="48" dur="1000" fill="hold"/>
                                        <p:tgtEl>
                                          <p:spTgt spid="1028"/>
                                        </p:tgtEl>
                                        <p:attrNameLst>
                                          <p:attrName>ppt_h</p:attrName>
                                        </p:attrNameLst>
                                      </p:cBhvr>
                                      <p:tavLst>
                                        <p:tav tm="0">
                                          <p:val>
                                            <p:fltVal val="0"/>
                                          </p:val>
                                        </p:tav>
                                        <p:tav tm="100000">
                                          <p:val>
                                            <p:strVal val="#ppt_h"/>
                                          </p:val>
                                        </p:tav>
                                      </p:tavLst>
                                    </p:anim>
                                    <p:anim calcmode="lin" valueType="num">
                                      <p:cBhvr>
                                        <p:cTn id="49" dur="1000" fill="hold"/>
                                        <p:tgtEl>
                                          <p:spTgt spid="1028"/>
                                        </p:tgtEl>
                                        <p:attrNameLst>
                                          <p:attrName>style.rotation</p:attrName>
                                        </p:attrNameLst>
                                      </p:cBhvr>
                                      <p:tavLst>
                                        <p:tav tm="0">
                                          <p:val>
                                            <p:fltVal val="90"/>
                                          </p:val>
                                        </p:tav>
                                        <p:tav tm="100000">
                                          <p:val>
                                            <p:fltVal val="0"/>
                                          </p:val>
                                        </p:tav>
                                      </p:tavLst>
                                    </p:anim>
                                    <p:animEffect transition="in" filter="fade">
                                      <p:cBhvr>
                                        <p:cTn id="50" dur="1000"/>
                                        <p:tgtEl>
                                          <p:spTgt spid="1028"/>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3533</TotalTime>
  <Words>6382</Words>
  <Application>Microsoft Office PowerPoint</Application>
  <PresentationFormat>Widescreen</PresentationFormat>
  <Paragraphs>333</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Algerian</vt:lpstr>
      <vt:lpstr>Arial</vt:lpstr>
      <vt:lpstr>Britannic Bold</vt:lpstr>
      <vt:lpstr>Calibri</vt:lpstr>
      <vt:lpstr>Calibri Light</vt:lpstr>
      <vt:lpstr>Mistral</vt:lpstr>
      <vt:lpstr>Old English Text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Mikel Paulson</cp:lastModifiedBy>
  <cp:revision>189</cp:revision>
  <dcterms:created xsi:type="dcterms:W3CDTF">2016-06-22T20:46:01Z</dcterms:created>
  <dcterms:modified xsi:type="dcterms:W3CDTF">2016-06-28T16:17:45Z</dcterms:modified>
</cp:coreProperties>
</file>