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69" r:id="rId2"/>
    <p:sldId id="288" r:id="rId3"/>
    <p:sldId id="292" r:id="rId4"/>
    <p:sldId id="273" r:id="rId5"/>
    <p:sldId id="256" r:id="rId6"/>
    <p:sldId id="258" r:id="rId7"/>
    <p:sldId id="259" r:id="rId8"/>
    <p:sldId id="260" r:id="rId9"/>
    <p:sldId id="261" r:id="rId10"/>
    <p:sldId id="262" r:id="rId11"/>
    <p:sldId id="264" r:id="rId12"/>
    <p:sldId id="265" r:id="rId13"/>
    <p:sldId id="266" r:id="rId14"/>
    <p:sldId id="267" r:id="rId15"/>
    <p:sldId id="268" r:id="rId16"/>
    <p:sldId id="270" r:id="rId17"/>
    <p:sldId id="271" r:id="rId18"/>
    <p:sldId id="272" r:id="rId19"/>
    <p:sldId id="290" r:id="rId20"/>
    <p:sldId id="291"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9" r:id="rId35"/>
    <p:sldId id="293" r:id="rId36"/>
    <p:sldId id="295" r:id="rId37"/>
    <p:sldId id="296" r:id="rId38"/>
    <p:sldId id="297" r:id="rId39"/>
    <p:sldId id="298" r:id="rId40"/>
    <p:sldId id="299" r:id="rId41"/>
    <p:sldId id="300" r:id="rId42"/>
    <p:sldId id="30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66"/>
    <a:srgbClr val="003300"/>
    <a:srgbClr val="663300"/>
    <a:srgbClr val="FFCC99"/>
    <a:srgbClr val="0066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62" autoAdjust="0"/>
    <p:restoredTop sz="94660"/>
  </p:normalViewPr>
  <p:slideViewPr>
    <p:cSldViewPr snapToGrid="0" showGuides="1">
      <p:cViewPr varScale="1">
        <p:scale>
          <a:sx n="77" d="100"/>
          <a:sy n="77" d="100"/>
        </p:scale>
        <p:origin x="132" y="756"/>
      </p:cViewPr>
      <p:guideLst>
        <p:guide orient="horz" pos="2184"/>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29074B-B393-4BC2-B5C9-3795251BE74D}" type="datetimeFigureOut">
              <a:rPr lang="en-US" smtClean="0"/>
              <a:t>6/22/2016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4D6302-FE87-4B02-8B7E-A1F8E1F1E983}" type="slidenum">
              <a:rPr lang="en-US" smtClean="0"/>
              <a:t>‹#›</a:t>
            </a:fld>
            <a:endParaRPr lang="en-US" dirty="0"/>
          </a:p>
        </p:txBody>
      </p:sp>
    </p:spTree>
    <p:extLst>
      <p:ext uri="{BB962C8B-B14F-4D97-AF65-F5344CB8AC3E}">
        <p14:creationId xmlns:p14="http://schemas.microsoft.com/office/powerpoint/2010/main" val="606682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A08EC3-958F-469B-A36B-8F89DF73B3DF}" type="datetimeFigureOut">
              <a:rPr lang="en-US" smtClean="0"/>
              <a:t>6/22/2016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B3F746-7535-4AA0-B74A-52576CBB9F8D}" type="slidenum">
              <a:rPr lang="en-US" smtClean="0"/>
              <a:t>‹#›</a:t>
            </a:fld>
            <a:endParaRPr lang="en-US" dirty="0"/>
          </a:p>
        </p:txBody>
      </p:sp>
    </p:spTree>
    <p:extLst>
      <p:ext uri="{BB962C8B-B14F-4D97-AF65-F5344CB8AC3E}">
        <p14:creationId xmlns:p14="http://schemas.microsoft.com/office/powerpoint/2010/main" val="2643699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08EC3-958F-469B-A36B-8F89DF73B3DF}" type="datetimeFigureOut">
              <a:rPr lang="en-US" smtClean="0"/>
              <a:t>6/22/2016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B3F746-7535-4AA0-B74A-52576CBB9F8D}" type="slidenum">
              <a:rPr lang="en-US" smtClean="0"/>
              <a:t>‹#›</a:t>
            </a:fld>
            <a:endParaRPr lang="en-US" dirty="0"/>
          </a:p>
        </p:txBody>
      </p:sp>
    </p:spTree>
    <p:extLst>
      <p:ext uri="{BB962C8B-B14F-4D97-AF65-F5344CB8AC3E}">
        <p14:creationId xmlns:p14="http://schemas.microsoft.com/office/powerpoint/2010/main" val="2220221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08EC3-958F-469B-A36B-8F89DF73B3DF}" type="datetimeFigureOut">
              <a:rPr lang="en-US" smtClean="0"/>
              <a:t>6/22/2016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B3F746-7535-4AA0-B74A-52576CBB9F8D}" type="slidenum">
              <a:rPr lang="en-US" smtClean="0"/>
              <a:t>‹#›</a:t>
            </a:fld>
            <a:endParaRPr lang="en-US" dirty="0"/>
          </a:p>
        </p:txBody>
      </p:sp>
    </p:spTree>
    <p:extLst>
      <p:ext uri="{BB962C8B-B14F-4D97-AF65-F5344CB8AC3E}">
        <p14:creationId xmlns:p14="http://schemas.microsoft.com/office/powerpoint/2010/main" val="75380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08EC3-958F-469B-A36B-8F89DF73B3DF}" type="datetimeFigureOut">
              <a:rPr lang="en-US" smtClean="0"/>
              <a:t>6/22/2016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B3F746-7535-4AA0-B74A-52576CBB9F8D}" type="slidenum">
              <a:rPr lang="en-US" smtClean="0"/>
              <a:t>‹#›</a:t>
            </a:fld>
            <a:endParaRPr lang="en-US" dirty="0"/>
          </a:p>
        </p:txBody>
      </p:sp>
    </p:spTree>
    <p:extLst>
      <p:ext uri="{BB962C8B-B14F-4D97-AF65-F5344CB8AC3E}">
        <p14:creationId xmlns:p14="http://schemas.microsoft.com/office/powerpoint/2010/main" val="215172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A08EC3-958F-469B-A36B-8F89DF73B3DF}" type="datetimeFigureOut">
              <a:rPr lang="en-US" smtClean="0"/>
              <a:t>6/22/2016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B3F746-7535-4AA0-B74A-52576CBB9F8D}" type="slidenum">
              <a:rPr lang="en-US" smtClean="0"/>
              <a:t>‹#›</a:t>
            </a:fld>
            <a:endParaRPr lang="en-US" dirty="0"/>
          </a:p>
        </p:txBody>
      </p:sp>
    </p:spTree>
    <p:extLst>
      <p:ext uri="{BB962C8B-B14F-4D97-AF65-F5344CB8AC3E}">
        <p14:creationId xmlns:p14="http://schemas.microsoft.com/office/powerpoint/2010/main" val="844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A08EC3-958F-469B-A36B-8F89DF73B3DF}" type="datetimeFigureOut">
              <a:rPr lang="en-US" smtClean="0"/>
              <a:t>6/22/2016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B3F746-7535-4AA0-B74A-52576CBB9F8D}" type="slidenum">
              <a:rPr lang="en-US" smtClean="0"/>
              <a:t>‹#›</a:t>
            </a:fld>
            <a:endParaRPr lang="en-US" dirty="0"/>
          </a:p>
        </p:txBody>
      </p:sp>
    </p:spTree>
    <p:extLst>
      <p:ext uri="{BB962C8B-B14F-4D97-AF65-F5344CB8AC3E}">
        <p14:creationId xmlns:p14="http://schemas.microsoft.com/office/powerpoint/2010/main" val="284499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A08EC3-958F-469B-A36B-8F89DF73B3DF}" type="datetimeFigureOut">
              <a:rPr lang="en-US" smtClean="0"/>
              <a:t>6/22/2016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B3F746-7535-4AA0-B74A-52576CBB9F8D}" type="slidenum">
              <a:rPr lang="en-US" smtClean="0"/>
              <a:t>‹#›</a:t>
            </a:fld>
            <a:endParaRPr lang="en-US" dirty="0"/>
          </a:p>
        </p:txBody>
      </p:sp>
    </p:spTree>
    <p:extLst>
      <p:ext uri="{BB962C8B-B14F-4D97-AF65-F5344CB8AC3E}">
        <p14:creationId xmlns:p14="http://schemas.microsoft.com/office/powerpoint/2010/main" val="977391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A08EC3-958F-469B-A36B-8F89DF73B3DF}" type="datetimeFigureOut">
              <a:rPr lang="en-US" smtClean="0"/>
              <a:t>6/22/2016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B3F746-7535-4AA0-B74A-52576CBB9F8D}" type="slidenum">
              <a:rPr lang="en-US" smtClean="0"/>
              <a:t>‹#›</a:t>
            </a:fld>
            <a:endParaRPr lang="en-US" dirty="0"/>
          </a:p>
        </p:txBody>
      </p:sp>
    </p:spTree>
    <p:extLst>
      <p:ext uri="{BB962C8B-B14F-4D97-AF65-F5344CB8AC3E}">
        <p14:creationId xmlns:p14="http://schemas.microsoft.com/office/powerpoint/2010/main" val="2865371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08EC3-958F-469B-A36B-8F89DF73B3DF}" type="datetimeFigureOut">
              <a:rPr lang="en-US" smtClean="0"/>
              <a:t>6/22/2016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B3F746-7535-4AA0-B74A-52576CBB9F8D}" type="slidenum">
              <a:rPr lang="en-US" smtClean="0"/>
              <a:t>‹#›</a:t>
            </a:fld>
            <a:endParaRPr lang="en-US" dirty="0"/>
          </a:p>
        </p:txBody>
      </p:sp>
    </p:spTree>
    <p:extLst>
      <p:ext uri="{BB962C8B-B14F-4D97-AF65-F5344CB8AC3E}">
        <p14:creationId xmlns:p14="http://schemas.microsoft.com/office/powerpoint/2010/main" val="2122446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A08EC3-958F-469B-A36B-8F89DF73B3DF}" type="datetimeFigureOut">
              <a:rPr lang="en-US" smtClean="0"/>
              <a:t>6/22/2016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B3F746-7535-4AA0-B74A-52576CBB9F8D}" type="slidenum">
              <a:rPr lang="en-US" smtClean="0"/>
              <a:t>‹#›</a:t>
            </a:fld>
            <a:endParaRPr lang="en-US" dirty="0"/>
          </a:p>
        </p:txBody>
      </p:sp>
    </p:spTree>
    <p:extLst>
      <p:ext uri="{BB962C8B-B14F-4D97-AF65-F5344CB8AC3E}">
        <p14:creationId xmlns:p14="http://schemas.microsoft.com/office/powerpoint/2010/main" val="3794178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A08EC3-958F-469B-A36B-8F89DF73B3DF}" type="datetimeFigureOut">
              <a:rPr lang="en-US" smtClean="0"/>
              <a:t>6/22/2016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B3F746-7535-4AA0-B74A-52576CBB9F8D}" type="slidenum">
              <a:rPr lang="en-US" smtClean="0"/>
              <a:t>‹#›</a:t>
            </a:fld>
            <a:endParaRPr lang="en-US" dirty="0"/>
          </a:p>
        </p:txBody>
      </p:sp>
    </p:spTree>
    <p:extLst>
      <p:ext uri="{BB962C8B-B14F-4D97-AF65-F5344CB8AC3E}">
        <p14:creationId xmlns:p14="http://schemas.microsoft.com/office/powerpoint/2010/main" val="480235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08EC3-958F-469B-A36B-8F89DF73B3DF}" type="datetimeFigureOut">
              <a:rPr lang="en-US" smtClean="0"/>
              <a:t>6/22/2016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3F746-7535-4AA0-B74A-52576CBB9F8D}" type="slidenum">
              <a:rPr lang="en-US" smtClean="0"/>
              <a:t>‹#›</a:t>
            </a:fld>
            <a:endParaRPr lang="en-US" dirty="0"/>
          </a:p>
        </p:txBody>
      </p:sp>
    </p:spTree>
    <p:extLst>
      <p:ext uri="{BB962C8B-B14F-4D97-AF65-F5344CB8AC3E}">
        <p14:creationId xmlns:p14="http://schemas.microsoft.com/office/powerpoint/2010/main" val="3836191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scatteredchristians.org/" TargetMode="Externa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jpg"/><Relationship Id="rId18" Type="http://schemas.openxmlformats.org/officeDocument/2006/relationships/image" Target="../media/image19.jpg"/><Relationship Id="rId3" Type="http://schemas.openxmlformats.org/officeDocument/2006/relationships/image" Target="../media/image4.jpg"/><Relationship Id="rId7" Type="http://schemas.openxmlformats.org/officeDocument/2006/relationships/image" Target="../media/image8.jpg"/><Relationship Id="rId12" Type="http://schemas.openxmlformats.org/officeDocument/2006/relationships/image" Target="../media/image13.png"/><Relationship Id="rId17" Type="http://schemas.openxmlformats.org/officeDocument/2006/relationships/image" Target="../media/image18.jpg"/><Relationship Id="rId2" Type="http://schemas.openxmlformats.org/officeDocument/2006/relationships/image" Target="../media/image2.jpg"/><Relationship Id="rId16" Type="http://schemas.openxmlformats.org/officeDocument/2006/relationships/image" Target="../media/image17.jpg"/><Relationship Id="rId20"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G"/><Relationship Id="rId15" Type="http://schemas.openxmlformats.org/officeDocument/2006/relationships/image" Target="../media/image16.jpg"/><Relationship Id="rId10" Type="http://schemas.openxmlformats.org/officeDocument/2006/relationships/image" Target="../media/image11.JP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jpg"/><Relationship Id="rId14" Type="http://schemas.openxmlformats.org/officeDocument/2006/relationships/image" Target="../media/image15.jpg"/></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jpg"/><Relationship Id="rId18" Type="http://schemas.openxmlformats.org/officeDocument/2006/relationships/image" Target="../media/image19.jpg"/><Relationship Id="rId3" Type="http://schemas.openxmlformats.org/officeDocument/2006/relationships/image" Target="../media/image4.jpg"/><Relationship Id="rId7" Type="http://schemas.openxmlformats.org/officeDocument/2006/relationships/image" Target="../media/image8.jpg"/><Relationship Id="rId12" Type="http://schemas.openxmlformats.org/officeDocument/2006/relationships/image" Target="../media/image13.png"/><Relationship Id="rId17" Type="http://schemas.openxmlformats.org/officeDocument/2006/relationships/image" Target="../media/image18.jpg"/><Relationship Id="rId2" Type="http://schemas.openxmlformats.org/officeDocument/2006/relationships/image" Target="../media/image2.jpg"/><Relationship Id="rId16" Type="http://schemas.openxmlformats.org/officeDocument/2006/relationships/image" Target="../media/image17.jpg"/><Relationship Id="rId20"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G"/><Relationship Id="rId15" Type="http://schemas.openxmlformats.org/officeDocument/2006/relationships/image" Target="../media/image16.jpg"/><Relationship Id="rId10" Type="http://schemas.openxmlformats.org/officeDocument/2006/relationships/image" Target="../media/image11.JP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jpg"/><Relationship Id="rId14" Type="http://schemas.openxmlformats.org/officeDocument/2006/relationships/image" Target="../media/image15.jpg"/></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www.scatteredchristians.org/"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scatteredchristians.org/" TargetMode="Externa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068488" y="2659533"/>
            <a:ext cx="6055024" cy="3978012"/>
          </a:xfrm>
          <a:prstGeom prst="rect">
            <a:avLst/>
          </a:prstGeom>
          <a:noFill/>
        </p:spPr>
        <p:txBody>
          <a:bodyPr wrap="square" rtlCol="0">
            <a:spAutoFit/>
          </a:bodyPr>
          <a:lstStyle/>
          <a:p>
            <a:r>
              <a:rPr lang="en-US" sz="1200" dirty="0"/>
              <a:t>This PowerPoint was designed by Mike Paulson, June, 2016 – </a:t>
            </a:r>
            <a:r>
              <a:rPr lang="en-US" sz="1200" dirty="0">
                <a:hlinkClick r:id="rId2"/>
              </a:rPr>
              <a:t>www.scatteredchristians.org</a:t>
            </a:r>
            <a:endParaRPr lang="en-US" sz="1200" dirty="0"/>
          </a:p>
          <a:p>
            <a:endParaRPr lang="en-US" sz="1200" dirty="0"/>
          </a:p>
          <a:p>
            <a:endParaRPr lang="en-US" sz="1200" dirty="0"/>
          </a:p>
          <a:p>
            <a:endParaRPr lang="en-US" sz="1200" dirty="0"/>
          </a:p>
          <a:p>
            <a:pPr algn="ctr"/>
            <a:endParaRPr lang="en-US" sz="1200" dirty="0"/>
          </a:p>
          <a:p>
            <a:endParaRPr lang="en-US" sz="1200" dirty="0"/>
          </a:p>
          <a:p>
            <a:endParaRPr lang="en-US" sz="1200" dirty="0"/>
          </a:p>
          <a:p>
            <a:endParaRPr lang="en-US" sz="1200" dirty="0"/>
          </a:p>
          <a:p>
            <a:endParaRPr lang="en-US" sz="1200" dirty="0"/>
          </a:p>
          <a:p>
            <a:endParaRPr lang="en-US" sz="1200" dirty="0"/>
          </a:p>
          <a:p>
            <a:pPr algn="just"/>
            <a:r>
              <a:rPr lang="en-US" sz="1400" dirty="0"/>
              <a:t>This presentation is not copyrighted, of course, so if you can add more, and there is a lot more that I am sure can be added to this, feel free to do so.  My only expectation and requirement is that you use ONLY a King James 1611 Bible.  </a:t>
            </a:r>
          </a:p>
          <a:p>
            <a:pPr algn="just"/>
            <a:endParaRPr lang="en-US" sz="1400" dirty="0"/>
          </a:p>
          <a:p>
            <a:pPr algn="just"/>
            <a:r>
              <a:rPr lang="en-US" sz="1400" dirty="0"/>
              <a:t>But truthfully, that is not a huge concern of mine because if you do try to use any other modern bibles, you will find they wouldn’t fit with this anyway; thus we see once again, the importance of a rightly divided 1611 KJB ONLY.  </a:t>
            </a:r>
            <a:r>
              <a:rPr lang="en-US" sz="1200" dirty="0">
                <a:sym typeface="Wingdings" panose="05000000000000000000" pitchFamily="2" charset="2"/>
              </a:rPr>
              <a:t></a:t>
            </a:r>
          </a:p>
          <a:p>
            <a:endParaRPr lang="en-US" sz="1200" dirty="0">
              <a:sym typeface="Wingdings" panose="05000000000000000000" pitchFamily="2" charset="2"/>
            </a:endParaRPr>
          </a:p>
          <a:p>
            <a:pPr algn="ctr"/>
            <a:r>
              <a:rPr lang="en-US" sz="1050" dirty="0">
                <a:sym typeface="Wingdings" panose="05000000000000000000" pitchFamily="2" charset="2"/>
              </a:rPr>
              <a:t>If you do add more comments, scripture references, etc. for your own use – or to pass on to others,</a:t>
            </a:r>
          </a:p>
          <a:p>
            <a:pPr algn="ctr"/>
            <a:r>
              <a:rPr lang="en-US" sz="1050" dirty="0">
                <a:sym typeface="Wingdings" panose="05000000000000000000" pitchFamily="2" charset="2"/>
              </a:rPr>
              <a:t> please pass it on to me, as well.  I would be glad to update yours to the website</a:t>
            </a:r>
            <a:r>
              <a:rPr lang="en-US" sz="1200" dirty="0">
                <a:sym typeface="Wingdings" panose="05000000000000000000" pitchFamily="2" charset="2"/>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3900" y="2978708"/>
            <a:ext cx="1124199" cy="1498401"/>
          </a:xfrm>
          <a:prstGeom prst="rect">
            <a:avLst/>
          </a:prstGeom>
          <a:ln w="3810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4810" y="204230"/>
            <a:ext cx="4162378" cy="2355421"/>
          </a:xfrm>
          <a:prstGeom prst="rect">
            <a:avLst/>
          </a:prstGeom>
          <a:ln w="57150">
            <a:solidFill>
              <a:srgbClr val="CC6600"/>
            </a:solidFill>
          </a:ln>
        </p:spPr>
      </p:pic>
    </p:spTree>
    <p:extLst>
      <p:ext uri="{BB962C8B-B14F-4D97-AF65-F5344CB8AC3E}">
        <p14:creationId xmlns:p14="http://schemas.microsoft.com/office/powerpoint/2010/main" val="549321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12796" y="6532348"/>
            <a:ext cx="1504950" cy="307777"/>
          </a:xfrm>
          <a:prstGeom prst="rect">
            <a:avLst/>
          </a:prstGeom>
          <a:noFill/>
        </p:spPr>
        <p:txBody>
          <a:bodyPr wrap="square" rtlCol="0">
            <a:spAutoFit/>
          </a:bodyPr>
          <a:lstStyle/>
          <a:p>
            <a:r>
              <a:rPr lang="en-US" sz="1400" b="1" dirty="0">
                <a:solidFill>
                  <a:srgbClr val="FF0000"/>
                </a:solidFill>
                <a:latin typeface="Times New Roman" panose="02020603050405020304" pitchFamily="18" charset="0"/>
                <a:cs typeface="Times New Roman" panose="02020603050405020304" pitchFamily="18" charset="0"/>
              </a:rPr>
              <a:t>Romans 1:22,23</a:t>
            </a:r>
          </a:p>
        </p:txBody>
      </p:sp>
      <p:sp>
        <p:nvSpPr>
          <p:cNvPr id="4" name="TextBox 3"/>
          <p:cNvSpPr txBox="1"/>
          <p:nvPr/>
        </p:nvSpPr>
        <p:spPr>
          <a:xfrm>
            <a:off x="3821904" y="1200150"/>
            <a:ext cx="4452938" cy="461665"/>
          </a:xfrm>
          <a:prstGeom prst="rect">
            <a:avLst/>
          </a:prstGeom>
          <a:noFill/>
        </p:spPr>
        <p:txBody>
          <a:bodyPr wrap="square" rtlCol="0">
            <a:spAutoFit/>
          </a:bodyPr>
          <a:lstStyle/>
          <a:p>
            <a:r>
              <a:rPr lang="en-US" sz="2400" b="1" i="1" dirty="0">
                <a:solidFill>
                  <a:srgbClr val="CC6600"/>
                </a:solidFill>
                <a:latin typeface="Times New Roman" panose="02020603050405020304" pitchFamily="18" charset="0"/>
                <a:cs typeface="Times New Roman" panose="02020603050405020304" pitchFamily="18" charset="0"/>
              </a:rPr>
              <a:t>Professing themselves to be wise,</a:t>
            </a:r>
          </a:p>
        </p:txBody>
      </p:sp>
      <p:sp>
        <p:nvSpPr>
          <p:cNvPr id="5" name="TextBox 4"/>
          <p:cNvSpPr txBox="1"/>
          <p:nvPr/>
        </p:nvSpPr>
        <p:spPr>
          <a:xfrm>
            <a:off x="3543299" y="1565262"/>
            <a:ext cx="5019675"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they became fools,</a:t>
            </a:r>
          </a:p>
        </p:txBody>
      </p:sp>
      <p:sp>
        <p:nvSpPr>
          <p:cNvPr id="6" name="TextBox 5"/>
          <p:cNvSpPr txBox="1"/>
          <p:nvPr/>
        </p:nvSpPr>
        <p:spPr>
          <a:xfrm>
            <a:off x="2757488" y="2364433"/>
            <a:ext cx="6600824"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And changed the glory of the uncorruptible God</a:t>
            </a:r>
          </a:p>
        </p:txBody>
      </p:sp>
      <p:sp>
        <p:nvSpPr>
          <p:cNvPr id="7" name="TextBox 6"/>
          <p:cNvSpPr txBox="1"/>
          <p:nvPr/>
        </p:nvSpPr>
        <p:spPr>
          <a:xfrm>
            <a:off x="5098839" y="3212341"/>
            <a:ext cx="1878807"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and to birds,</a:t>
            </a:r>
          </a:p>
        </p:txBody>
      </p:sp>
      <p:sp>
        <p:nvSpPr>
          <p:cNvPr id="8" name="TextBox 7"/>
          <p:cNvSpPr txBox="1"/>
          <p:nvPr/>
        </p:nvSpPr>
        <p:spPr>
          <a:xfrm>
            <a:off x="4530933" y="3519764"/>
            <a:ext cx="305752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And fourfooted beasts,</a:t>
            </a:r>
          </a:p>
        </p:txBody>
      </p:sp>
      <p:sp>
        <p:nvSpPr>
          <p:cNvPr id="9" name="TextBox 8"/>
          <p:cNvSpPr txBox="1"/>
          <p:nvPr/>
        </p:nvSpPr>
        <p:spPr>
          <a:xfrm>
            <a:off x="4567237" y="3844391"/>
            <a:ext cx="298132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and creeping things.</a:t>
            </a:r>
          </a:p>
        </p:txBody>
      </p:sp>
      <p:sp>
        <p:nvSpPr>
          <p:cNvPr id="10" name="TextBox 9"/>
          <p:cNvSpPr txBox="1"/>
          <p:nvPr/>
        </p:nvSpPr>
        <p:spPr>
          <a:xfrm>
            <a:off x="2895598" y="2760925"/>
            <a:ext cx="6305550"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into an image made like to corruptible man,</a:t>
            </a:r>
          </a:p>
        </p:txBody>
      </p:sp>
    </p:spTree>
    <p:extLst>
      <p:ext uri="{BB962C8B-B14F-4D97-AF65-F5344CB8AC3E}">
        <p14:creationId xmlns:p14="http://schemas.microsoft.com/office/powerpoint/2010/main" val="2011389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44424" y="6543566"/>
            <a:ext cx="1428750" cy="307777"/>
          </a:xfrm>
          <a:prstGeom prst="rect">
            <a:avLst/>
          </a:prstGeom>
          <a:noFill/>
        </p:spPr>
        <p:txBody>
          <a:bodyPr wrap="square" rtlCol="0">
            <a:spAutoFit/>
          </a:bodyPr>
          <a:lstStyle/>
          <a:p>
            <a:pPr algn="ctr"/>
            <a:r>
              <a:rPr lang="en-US" sz="1400" b="1" dirty="0">
                <a:solidFill>
                  <a:srgbClr val="FF0000"/>
                </a:solidFill>
              </a:rPr>
              <a:t>Romans 1:24,25</a:t>
            </a:r>
          </a:p>
        </p:txBody>
      </p:sp>
      <p:sp>
        <p:nvSpPr>
          <p:cNvPr id="4" name="TextBox 3"/>
          <p:cNvSpPr txBox="1"/>
          <p:nvPr/>
        </p:nvSpPr>
        <p:spPr>
          <a:xfrm>
            <a:off x="5237761" y="1463732"/>
            <a:ext cx="1685925"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Wherefore</a:t>
            </a:r>
            <a:endParaRPr lang="en-US" sz="2400" dirty="0"/>
          </a:p>
        </p:txBody>
      </p:sp>
      <p:sp>
        <p:nvSpPr>
          <p:cNvPr id="5" name="TextBox 4"/>
          <p:cNvSpPr txBox="1"/>
          <p:nvPr/>
        </p:nvSpPr>
        <p:spPr>
          <a:xfrm>
            <a:off x="3438435" y="1978082"/>
            <a:ext cx="5314950"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God also gave them up to uncleanness</a:t>
            </a:r>
            <a:endParaRPr lang="en-US" sz="2400" dirty="0"/>
          </a:p>
        </p:txBody>
      </p:sp>
      <p:sp>
        <p:nvSpPr>
          <p:cNvPr id="6" name="TextBox 5"/>
          <p:cNvSpPr txBox="1"/>
          <p:nvPr/>
        </p:nvSpPr>
        <p:spPr>
          <a:xfrm>
            <a:off x="3571786" y="2339926"/>
            <a:ext cx="5000624"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 through the lusts of their own hearts,</a:t>
            </a:r>
            <a:endParaRPr lang="en-US" sz="2000" dirty="0"/>
          </a:p>
        </p:txBody>
      </p:sp>
      <p:sp>
        <p:nvSpPr>
          <p:cNvPr id="7" name="TextBox 6"/>
          <p:cNvSpPr txBox="1"/>
          <p:nvPr/>
        </p:nvSpPr>
        <p:spPr>
          <a:xfrm>
            <a:off x="2190660" y="2658317"/>
            <a:ext cx="7781926"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to dishonour their own bodies between themselves:</a:t>
            </a:r>
            <a:endParaRPr lang="en-US" sz="2000" dirty="0"/>
          </a:p>
        </p:txBody>
      </p:sp>
      <p:sp>
        <p:nvSpPr>
          <p:cNvPr id="9" name="TextBox 8"/>
          <p:cNvSpPr txBox="1"/>
          <p:nvPr/>
        </p:nvSpPr>
        <p:spPr>
          <a:xfrm>
            <a:off x="2828835" y="3391677"/>
            <a:ext cx="6524625"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Who changed the truth of God into a lie,</a:t>
            </a:r>
          </a:p>
        </p:txBody>
      </p:sp>
      <p:sp>
        <p:nvSpPr>
          <p:cNvPr id="11" name="TextBox 10"/>
          <p:cNvSpPr txBox="1"/>
          <p:nvPr/>
        </p:nvSpPr>
        <p:spPr>
          <a:xfrm>
            <a:off x="3852862" y="4865428"/>
            <a:ext cx="441007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who is blessed for ever. Amen.</a:t>
            </a:r>
          </a:p>
        </p:txBody>
      </p:sp>
      <p:sp>
        <p:nvSpPr>
          <p:cNvPr id="12" name="TextBox 11"/>
          <p:cNvSpPr txBox="1"/>
          <p:nvPr/>
        </p:nvSpPr>
        <p:spPr>
          <a:xfrm>
            <a:off x="4499577" y="4526092"/>
            <a:ext cx="3190875"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more than the Creator,</a:t>
            </a:r>
            <a:endParaRPr lang="en-US" sz="2400" dirty="0"/>
          </a:p>
        </p:txBody>
      </p:sp>
      <p:sp>
        <p:nvSpPr>
          <p:cNvPr id="13" name="TextBox 12"/>
          <p:cNvSpPr txBox="1"/>
          <p:nvPr/>
        </p:nvSpPr>
        <p:spPr>
          <a:xfrm>
            <a:off x="4759625" y="3767082"/>
            <a:ext cx="2596551"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and worshipped</a:t>
            </a:r>
            <a:endParaRPr lang="en-US" sz="2000" dirty="0"/>
          </a:p>
        </p:txBody>
      </p:sp>
      <p:sp>
        <p:nvSpPr>
          <p:cNvPr id="19" name="TextBox 18"/>
          <p:cNvSpPr txBox="1"/>
          <p:nvPr/>
        </p:nvSpPr>
        <p:spPr>
          <a:xfrm>
            <a:off x="4673369" y="4097552"/>
            <a:ext cx="2810059"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and served the creature</a:t>
            </a:r>
            <a:endParaRPr lang="en-US" dirty="0"/>
          </a:p>
        </p:txBody>
      </p:sp>
    </p:spTree>
    <p:extLst>
      <p:ext uri="{BB962C8B-B14F-4D97-AF65-F5344CB8AC3E}">
        <p14:creationId xmlns:p14="http://schemas.microsoft.com/office/powerpoint/2010/main" val="3125893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6375" y="1769559"/>
            <a:ext cx="9191625" cy="584775"/>
          </a:xfrm>
          <a:prstGeom prst="rect">
            <a:avLst/>
          </a:prstGeom>
          <a:noFill/>
        </p:spPr>
        <p:txBody>
          <a:bodyPr wrap="square" rtlCol="0">
            <a:spAutoFit/>
          </a:bodyPr>
          <a:lstStyle/>
          <a:p>
            <a:pPr algn="ctr"/>
            <a:r>
              <a:rPr lang="en-US" sz="3200" b="1" i="1" dirty="0">
                <a:solidFill>
                  <a:srgbClr val="CC6600"/>
                </a:solidFill>
                <a:latin typeface="Times New Roman" panose="02020603050405020304" pitchFamily="18" charset="0"/>
                <a:cs typeface="Times New Roman" panose="02020603050405020304" pitchFamily="18" charset="0"/>
              </a:rPr>
              <a:t>For this cause God gave them up unto vile affections:</a:t>
            </a:r>
          </a:p>
        </p:txBody>
      </p:sp>
      <p:sp>
        <p:nvSpPr>
          <p:cNvPr id="5" name="TextBox 4"/>
          <p:cNvSpPr txBox="1"/>
          <p:nvPr/>
        </p:nvSpPr>
        <p:spPr>
          <a:xfrm>
            <a:off x="1619250" y="3049003"/>
            <a:ext cx="3476625"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for even their women</a:t>
            </a:r>
          </a:p>
        </p:txBody>
      </p:sp>
      <p:sp>
        <p:nvSpPr>
          <p:cNvPr id="6" name="TextBox 5"/>
          <p:cNvSpPr txBox="1"/>
          <p:nvPr/>
        </p:nvSpPr>
        <p:spPr>
          <a:xfrm>
            <a:off x="5991225" y="3056730"/>
            <a:ext cx="5715000"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And likewise also the men, </a:t>
            </a:r>
          </a:p>
        </p:txBody>
      </p:sp>
      <p:sp>
        <p:nvSpPr>
          <p:cNvPr id="8" name="TextBox 7"/>
          <p:cNvSpPr txBox="1"/>
          <p:nvPr/>
        </p:nvSpPr>
        <p:spPr>
          <a:xfrm>
            <a:off x="6038850" y="3828946"/>
            <a:ext cx="5619750"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burned in their lust one toward another;</a:t>
            </a:r>
            <a:endParaRPr lang="en-US" sz="2000" dirty="0"/>
          </a:p>
        </p:txBody>
      </p:sp>
      <p:sp>
        <p:nvSpPr>
          <p:cNvPr id="9" name="TextBox 8"/>
          <p:cNvSpPr txBox="1"/>
          <p:nvPr/>
        </p:nvSpPr>
        <p:spPr>
          <a:xfrm>
            <a:off x="5772150" y="4138211"/>
            <a:ext cx="6153150"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men with men working that which is unseemly,</a:t>
            </a:r>
            <a:endParaRPr lang="en-US" sz="2000" dirty="0"/>
          </a:p>
        </p:txBody>
      </p:sp>
      <p:sp>
        <p:nvSpPr>
          <p:cNvPr id="10" name="TextBox 9"/>
          <p:cNvSpPr txBox="1"/>
          <p:nvPr/>
        </p:nvSpPr>
        <p:spPr>
          <a:xfrm>
            <a:off x="6034087" y="4571177"/>
            <a:ext cx="5619750"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and receiving in themselves</a:t>
            </a:r>
            <a:endParaRPr lang="en-US" sz="2400" dirty="0"/>
          </a:p>
        </p:txBody>
      </p:sp>
      <p:sp>
        <p:nvSpPr>
          <p:cNvPr id="11" name="TextBox 10"/>
          <p:cNvSpPr txBox="1"/>
          <p:nvPr/>
        </p:nvSpPr>
        <p:spPr>
          <a:xfrm>
            <a:off x="6315075" y="3514899"/>
            <a:ext cx="501967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leaving the natural use of the woman, </a:t>
            </a:r>
          </a:p>
        </p:txBody>
      </p:sp>
      <p:sp>
        <p:nvSpPr>
          <p:cNvPr id="12" name="TextBox 11"/>
          <p:cNvSpPr txBox="1"/>
          <p:nvPr/>
        </p:nvSpPr>
        <p:spPr>
          <a:xfrm>
            <a:off x="5724525" y="4933957"/>
            <a:ext cx="6238875"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that recompence of their error which was meet.</a:t>
            </a:r>
            <a:endParaRPr lang="en-US" sz="2400" b="1" dirty="0"/>
          </a:p>
        </p:txBody>
      </p:sp>
      <p:sp>
        <p:nvSpPr>
          <p:cNvPr id="13" name="TextBox 12"/>
          <p:cNvSpPr txBox="1"/>
          <p:nvPr/>
        </p:nvSpPr>
        <p:spPr>
          <a:xfrm>
            <a:off x="1123051" y="3811871"/>
            <a:ext cx="4419600"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into that which is against nature: </a:t>
            </a:r>
          </a:p>
        </p:txBody>
      </p:sp>
      <p:sp>
        <p:nvSpPr>
          <p:cNvPr id="15" name="TextBox 14"/>
          <p:cNvSpPr txBox="1"/>
          <p:nvPr/>
        </p:nvSpPr>
        <p:spPr>
          <a:xfrm>
            <a:off x="1361175" y="3503910"/>
            <a:ext cx="397192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did change the natural use </a:t>
            </a:r>
          </a:p>
        </p:txBody>
      </p:sp>
    </p:spTree>
    <p:extLst>
      <p:ext uri="{BB962C8B-B14F-4D97-AF65-F5344CB8AC3E}">
        <p14:creationId xmlns:p14="http://schemas.microsoft.com/office/powerpoint/2010/main" val="2271683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11235" y="4538408"/>
            <a:ext cx="1457062"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unmerciful: </a:t>
            </a:r>
          </a:p>
        </p:txBody>
      </p:sp>
      <p:sp>
        <p:nvSpPr>
          <p:cNvPr id="4" name="TextBox 3"/>
          <p:cNvSpPr txBox="1"/>
          <p:nvPr/>
        </p:nvSpPr>
        <p:spPr>
          <a:xfrm>
            <a:off x="1935544" y="1112092"/>
            <a:ext cx="8229600"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And even as they did not like to retain God in their knowledge</a:t>
            </a:r>
          </a:p>
        </p:txBody>
      </p:sp>
      <p:sp>
        <p:nvSpPr>
          <p:cNvPr id="5" name="TextBox 4"/>
          <p:cNvSpPr txBox="1"/>
          <p:nvPr/>
        </p:nvSpPr>
        <p:spPr>
          <a:xfrm>
            <a:off x="3183328" y="1469911"/>
            <a:ext cx="5734050"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God gave them over to a reprobate mind, </a:t>
            </a:r>
          </a:p>
        </p:txBody>
      </p:sp>
      <p:sp>
        <p:nvSpPr>
          <p:cNvPr id="6" name="TextBox 5"/>
          <p:cNvSpPr txBox="1"/>
          <p:nvPr/>
        </p:nvSpPr>
        <p:spPr>
          <a:xfrm>
            <a:off x="2941063" y="1838154"/>
            <a:ext cx="6210300"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to do those things which are not convenient;</a:t>
            </a:r>
            <a:endParaRPr lang="en-US" sz="2400" dirty="0"/>
          </a:p>
        </p:txBody>
      </p:sp>
      <p:sp>
        <p:nvSpPr>
          <p:cNvPr id="7" name="TextBox 6"/>
          <p:cNvSpPr txBox="1"/>
          <p:nvPr/>
        </p:nvSpPr>
        <p:spPr>
          <a:xfrm>
            <a:off x="529267" y="2700975"/>
            <a:ext cx="2819400"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Being filled with</a:t>
            </a:r>
            <a:endParaRPr lang="en-US" sz="2400" dirty="0"/>
          </a:p>
        </p:txBody>
      </p:sp>
      <p:sp>
        <p:nvSpPr>
          <p:cNvPr id="9" name="TextBox 8"/>
          <p:cNvSpPr txBox="1"/>
          <p:nvPr/>
        </p:nvSpPr>
        <p:spPr>
          <a:xfrm>
            <a:off x="683780" y="3079442"/>
            <a:ext cx="250507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all unrighteousness,</a:t>
            </a:r>
            <a:endParaRPr lang="en-US" sz="2000" dirty="0"/>
          </a:p>
        </p:txBody>
      </p:sp>
      <p:sp>
        <p:nvSpPr>
          <p:cNvPr id="10" name="TextBox 9"/>
          <p:cNvSpPr txBox="1"/>
          <p:nvPr/>
        </p:nvSpPr>
        <p:spPr>
          <a:xfrm>
            <a:off x="681349" y="3389358"/>
            <a:ext cx="250507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fornication</a:t>
            </a:r>
            <a:r>
              <a:rPr lang="en-US" b="1" i="1" dirty="0">
                <a:solidFill>
                  <a:srgbClr val="CC6600"/>
                </a:solidFill>
                <a:latin typeface="Times New Roman" panose="02020603050405020304" pitchFamily="18" charset="0"/>
                <a:cs typeface="Times New Roman" panose="02020603050405020304" pitchFamily="18" charset="0"/>
              </a:rPr>
              <a:t>,</a:t>
            </a:r>
            <a:endParaRPr lang="en-US" dirty="0"/>
          </a:p>
        </p:txBody>
      </p:sp>
      <p:sp>
        <p:nvSpPr>
          <p:cNvPr id="11" name="TextBox 10"/>
          <p:cNvSpPr txBox="1"/>
          <p:nvPr/>
        </p:nvSpPr>
        <p:spPr>
          <a:xfrm>
            <a:off x="681349" y="3699010"/>
            <a:ext cx="250507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wickedness,</a:t>
            </a:r>
            <a:endParaRPr lang="en-US" sz="2000" dirty="0"/>
          </a:p>
        </p:txBody>
      </p:sp>
      <p:sp>
        <p:nvSpPr>
          <p:cNvPr id="12" name="TextBox 11"/>
          <p:cNvSpPr txBox="1"/>
          <p:nvPr/>
        </p:nvSpPr>
        <p:spPr>
          <a:xfrm>
            <a:off x="681349" y="4014628"/>
            <a:ext cx="250507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covetousness,</a:t>
            </a:r>
            <a:endParaRPr lang="en-US" sz="2000" dirty="0"/>
          </a:p>
        </p:txBody>
      </p:sp>
      <p:sp>
        <p:nvSpPr>
          <p:cNvPr id="13" name="TextBox 12"/>
          <p:cNvSpPr txBox="1"/>
          <p:nvPr/>
        </p:nvSpPr>
        <p:spPr>
          <a:xfrm>
            <a:off x="684679" y="4326867"/>
            <a:ext cx="250507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maliciousness;</a:t>
            </a:r>
            <a:endParaRPr lang="en-US" sz="2000" dirty="0"/>
          </a:p>
        </p:txBody>
      </p:sp>
      <p:sp>
        <p:nvSpPr>
          <p:cNvPr id="14" name="TextBox 13"/>
          <p:cNvSpPr txBox="1"/>
          <p:nvPr/>
        </p:nvSpPr>
        <p:spPr>
          <a:xfrm>
            <a:off x="4438649" y="2710506"/>
            <a:ext cx="1400175"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full of</a:t>
            </a:r>
            <a:endParaRPr lang="en-US" sz="2400" dirty="0"/>
          </a:p>
        </p:txBody>
      </p:sp>
      <p:sp>
        <p:nvSpPr>
          <p:cNvPr id="15" name="TextBox 14"/>
          <p:cNvSpPr txBox="1"/>
          <p:nvPr/>
        </p:nvSpPr>
        <p:spPr>
          <a:xfrm>
            <a:off x="4526122" y="4021639"/>
            <a:ext cx="1233488"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deceit</a:t>
            </a:r>
            <a:r>
              <a:rPr lang="en-US" b="1" i="1" dirty="0">
                <a:solidFill>
                  <a:srgbClr val="CC6600"/>
                </a:solidFill>
                <a:latin typeface="Times New Roman" panose="02020603050405020304" pitchFamily="18" charset="0"/>
                <a:cs typeface="Times New Roman" panose="02020603050405020304" pitchFamily="18" charset="0"/>
              </a:rPr>
              <a:t>,</a:t>
            </a:r>
            <a:endParaRPr lang="en-US" dirty="0"/>
          </a:p>
        </p:txBody>
      </p:sp>
      <p:sp>
        <p:nvSpPr>
          <p:cNvPr id="16" name="TextBox 15"/>
          <p:cNvSpPr txBox="1"/>
          <p:nvPr/>
        </p:nvSpPr>
        <p:spPr>
          <a:xfrm>
            <a:off x="4598193" y="3716950"/>
            <a:ext cx="1109661"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debate</a:t>
            </a:r>
            <a:r>
              <a:rPr lang="en-US" b="1" i="1" dirty="0">
                <a:solidFill>
                  <a:srgbClr val="CC6600"/>
                </a:solidFill>
                <a:latin typeface="Times New Roman" panose="02020603050405020304" pitchFamily="18" charset="0"/>
                <a:cs typeface="Times New Roman" panose="02020603050405020304" pitchFamily="18" charset="0"/>
              </a:rPr>
              <a:t>,</a:t>
            </a:r>
            <a:endParaRPr lang="en-US" dirty="0"/>
          </a:p>
        </p:txBody>
      </p:sp>
      <p:sp>
        <p:nvSpPr>
          <p:cNvPr id="17" name="TextBox 16"/>
          <p:cNvSpPr txBox="1"/>
          <p:nvPr/>
        </p:nvSpPr>
        <p:spPr>
          <a:xfrm>
            <a:off x="4561256" y="3406600"/>
            <a:ext cx="1162049"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murder</a:t>
            </a:r>
            <a:endParaRPr lang="en-US" dirty="0"/>
          </a:p>
        </p:txBody>
      </p:sp>
      <p:sp>
        <p:nvSpPr>
          <p:cNvPr id="18" name="TextBox 17"/>
          <p:cNvSpPr txBox="1"/>
          <p:nvPr/>
        </p:nvSpPr>
        <p:spPr>
          <a:xfrm>
            <a:off x="4537714" y="3097670"/>
            <a:ext cx="1247774"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envy</a:t>
            </a:r>
            <a:endParaRPr lang="en-US" dirty="0"/>
          </a:p>
        </p:txBody>
      </p:sp>
      <p:sp>
        <p:nvSpPr>
          <p:cNvPr id="19" name="TextBox 18"/>
          <p:cNvSpPr txBox="1"/>
          <p:nvPr/>
        </p:nvSpPr>
        <p:spPr>
          <a:xfrm>
            <a:off x="4520826" y="4326622"/>
            <a:ext cx="1266826"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malignity</a:t>
            </a:r>
            <a:r>
              <a:rPr lang="en-US" b="1" i="1" dirty="0">
                <a:solidFill>
                  <a:srgbClr val="CC6600"/>
                </a:solidFill>
                <a:latin typeface="Times New Roman" panose="02020603050405020304" pitchFamily="18" charset="0"/>
                <a:cs typeface="Times New Roman" panose="02020603050405020304" pitchFamily="18" charset="0"/>
              </a:rPr>
              <a:t>;</a:t>
            </a:r>
            <a:endParaRPr lang="en-US" dirty="0"/>
          </a:p>
        </p:txBody>
      </p:sp>
      <p:sp>
        <p:nvSpPr>
          <p:cNvPr id="20" name="TextBox 19"/>
          <p:cNvSpPr txBox="1"/>
          <p:nvPr/>
        </p:nvSpPr>
        <p:spPr>
          <a:xfrm>
            <a:off x="6728828" y="2769851"/>
            <a:ext cx="187642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whisperers,</a:t>
            </a:r>
            <a:endParaRPr lang="en-US" dirty="0"/>
          </a:p>
        </p:txBody>
      </p:sp>
      <p:sp>
        <p:nvSpPr>
          <p:cNvPr id="21" name="TextBox 20"/>
          <p:cNvSpPr txBox="1"/>
          <p:nvPr/>
        </p:nvSpPr>
        <p:spPr>
          <a:xfrm>
            <a:off x="6726087" y="3081476"/>
            <a:ext cx="187642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Backbiters,</a:t>
            </a:r>
            <a:endParaRPr lang="en-US" dirty="0"/>
          </a:p>
        </p:txBody>
      </p:sp>
      <p:sp>
        <p:nvSpPr>
          <p:cNvPr id="22" name="TextBox 21"/>
          <p:cNvSpPr txBox="1"/>
          <p:nvPr/>
        </p:nvSpPr>
        <p:spPr>
          <a:xfrm>
            <a:off x="6730409" y="3386436"/>
            <a:ext cx="187642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haters of God,</a:t>
            </a:r>
            <a:endParaRPr lang="en-US" dirty="0"/>
          </a:p>
        </p:txBody>
      </p:sp>
      <p:sp>
        <p:nvSpPr>
          <p:cNvPr id="23" name="TextBox 22"/>
          <p:cNvSpPr txBox="1"/>
          <p:nvPr/>
        </p:nvSpPr>
        <p:spPr>
          <a:xfrm>
            <a:off x="8715054" y="3078063"/>
            <a:ext cx="2767016"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disobedient to parents,</a:t>
            </a:r>
            <a:endParaRPr lang="en-US" dirty="0"/>
          </a:p>
        </p:txBody>
      </p:sp>
      <p:sp>
        <p:nvSpPr>
          <p:cNvPr id="24" name="TextBox 23"/>
          <p:cNvSpPr txBox="1"/>
          <p:nvPr/>
        </p:nvSpPr>
        <p:spPr>
          <a:xfrm>
            <a:off x="6726492" y="3694924"/>
            <a:ext cx="187642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despiteful,</a:t>
            </a:r>
            <a:endParaRPr lang="en-US" dirty="0"/>
          </a:p>
        </p:txBody>
      </p:sp>
      <p:sp>
        <p:nvSpPr>
          <p:cNvPr id="25" name="TextBox 24"/>
          <p:cNvSpPr txBox="1"/>
          <p:nvPr/>
        </p:nvSpPr>
        <p:spPr>
          <a:xfrm>
            <a:off x="6725281" y="4003079"/>
            <a:ext cx="187642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proud,</a:t>
            </a:r>
            <a:endParaRPr lang="en-US" dirty="0"/>
          </a:p>
        </p:txBody>
      </p:sp>
      <p:sp>
        <p:nvSpPr>
          <p:cNvPr id="26" name="TextBox 25"/>
          <p:cNvSpPr txBox="1"/>
          <p:nvPr/>
        </p:nvSpPr>
        <p:spPr>
          <a:xfrm>
            <a:off x="6726491" y="4311743"/>
            <a:ext cx="187642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boasters,</a:t>
            </a:r>
            <a:endParaRPr lang="en-US" dirty="0"/>
          </a:p>
        </p:txBody>
      </p:sp>
      <p:sp>
        <p:nvSpPr>
          <p:cNvPr id="27" name="TextBox 26"/>
          <p:cNvSpPr txBox="1"/>
          <p:nvPr/>
        </p:nvSpPr>
        <p:spPr>
          <a:xfrm>
            <a:off x="8618958" y="2773516"/>
            <a:ext cx="2947987"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inventors of evil things,</a:t>
            </a:r>
            <a:endParaRPr lang="en-US" dirty="0"/>
          </a:p>
        </p:txBody>
      </p:sp>
      <p:sp>
        <p:nvSpPr>
          <p:cNvPr id="28" name="TextBox 27"/>
          <p:cNvSpPr txBox="1"/>
          <p:nvPr/>
        </p:nvSpPr>
        <p:spPr>
          <a:xfrm>
            <a:off x="8549901" y="3384725"/>
            <a:ext cx="3086100"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Without understanding</a:t>
            </a:r>
            <a:endParaRPr lang="en-US" dirty="0"/>
          </a:p>
        </p:txBody>
      </p:sp>
      <p:sp>
        <p:nvSpPr>
          <p:cNvPr id="29" name="TextBox 28"/>
          <p:cNvSpPr txBox="1"/>
          <p:nvPr/>
        </p:nvSpPr>
        <p:spPr>
          <a:xfrm>
            <a:off x="9009387" y="3667906"/>
            <a:ext cx="2201537"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Covenant-breakers</a:t>
            </a:r>
            <a:endParaRPr lang="en-US" dirty="0"/>
          </a:p>
        </p:txBody>
      </p:sp>
      <p:sp>
        <p:nvSpPr>
          <p:cNvPr id="30" name="TextBox 29"/>
          <p:cNvSpPr txBox="1"/>
          <p:nvPr/>
        </p:nvSpPr>
        <p:spPr>
          <a:xfrm>
            <a:off x="8697587" y="3963649"/>
            <a:ext cx="2800350"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without natural affection</a:t>
            </a:r>
            <a:endParaRPr lang="en-US" sz="2000" dirty="0"/>
          </a:p>
        </p:txBody>
      </p:sp>
      <p:sp>
        <p:nvSpPr>
          <p:cNvPr id="31" name="TextBox 30"/>
          <p:cNvSpPr txBox="1"/>
          <p:nvPr/>
        </p:nvSpPr>
        <p:spPr>
          <a:xfrm>
            <a:off x="9246250" y="4255345"/>
            <a:ext cx="172402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implacable,</a:t>
            </a:r>
            <a:endParaRPr lang="en-US" sz="2000" dirty="0"/>
          </a:p>
        </p:txBody>
      </p:sp>
    </p:spTree>
    <p:extLst>
      <p:ext uri="{BB962C8B-B14F-4D97-AF65-F5344CB8AC3E}">
        <p14:creationId xmlns:p14="http://schemas.microsoft.com/office/powerpoint/2010/main" val="2145907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69797" y="1846437"/>
            <a:ext cx="5231607"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Who knowing the judgment of God,</a:t>
            </a:r>
          </a:p>
        </p:txBody>
      </p:sp>
      <p:sp>
        <p:nvSpPr>
          <p:cNvPr id="4" name="TextBox 3"/>
          <p:cNvSpPr txBox="1"/>
          <p:nvPr/>
        </p:nvSpPr>
        <p:spPr>
          <a:xfrm>
            <a:off x="3495090" y="2204845"/>
            <a:ext cx="5167313"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that they which commit such things,</a:t>
            </a:r>
          </a:p>
        </p:txBody>
      </p:sp>
      <p:sp>
        <p:nvSpPr>
          <p:cNvPr id="5" name="TextBox 4"/>
          <p:cNvSpPr txBox="1"/>
          <p:nvPr/>
        </p:nvSpPr>
        <p:spPr>
          <a:xfrm>
            <a:off x="4249363" y="3299812"/>
            <a:ext cx="3624265"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not only do the same,</a:t>
            </a:r>
          </a:p>
        </p:txBody>
      </p:sp>
      <p:sp>
        <p:nvSpPr>
          <p:cNvPr id="6" name="TextBox 5"/>
          <p:cNvSpPr txBox="1"/>
          <p:nvPr/>
        </p:nvSpPr>
        <p:spPr>
          <a:xfrm>
            <a:off x="3228975" y="3665327"/>
            <a:ext cx="5657850"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have pleasure in them that do them.</a:t>
            </a:r>
          </a:p>
        </p:txBody>
      </p:sp>
      <p:sp>
        <p:nvSpPr>
          <p:cNvPr id="7" name="TextBox 6"/>
          <p:cNvSpPr txBox="1"/>
          <p:nvPr/>
        </p:nvSpPr>
        <p:spPr>
          <a:xfrm>
            <a:off x="4438650" y="2571588"/>
            <a:ext cx="3276600"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are worthy of death</a:t>
            </a:r>
            <a:endParaRPr lang="en-US" sz="2400" dirty="0"/>
          </a:p>
        </p:txBody>
      </p:sp>
    </p:spTree>
    <p:extLst>
      <p:ext uri="{BB962C8B-B14F-4D97-AF65-F5344CB8AC3E}">
        <p14:creationId xmlns:p14="http://schemas.microsoft.com/office/powerpoint/2010/main" val="3530115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58108" y="1745026"/>
            <a:ext cx="5980921"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Therefore thou art inexcusable, O man,</a:t>
            </a:r>
          </a:p>
        </p:txBody>
      </p:sp>
      <p:sp>
        <p:nvSpPr>
          <p:cNvPr id="4" name="TextBox 3"/>
          <p:cNvSpPr txBox="1"/>
          <p:nvPr/>
        </p:nvSpPr>
        <p:spPr>
          <a:xfrm>
            <a:off x="3769572" y="2105910"/>
            <a:ext cx="4550167"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whosoever thou art that judgest:</a:t>
            </a:r>
          </a:p>
        </p:txBody>
      </p:sp>
      <p:sp>
        <p:nvSpPr>
          <p:cNvPr id="5" name="TextBox 4"/>
          <p:cNvSpPr txBox="1"/>
          <p:nvPr/>
        </p:nvSpPr>
        <p:spPr>
          <a:xfrm>
            <a:off x="3656898" y="2859548"/>
            <a:ext cx="4792764"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for wherein thou judgest another,</a:t>
            </a:r>
          </a:p>
        </p:txBody>
      </p:sp>
      <p:sp>
        <p:nvSpPr>
          <p:cNvPr id="6" name="TextBox 5"/>
          <p:cNvSpPr txBox="1"/>
          <p:nvPr/>
        </p:nvSpPr>
        <p:spPr>
          <a:xfrm>
            <a:off x="3701775" y="3230468"/>
            <a:ext cx="4670358"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thou condemnest thyself;</a:t>
            </a:r>
          </a:p>
        </p:txBody>
      </p:sp>
      <p:sp>
        <p:nvSpPr>
          <p:cNvPr id="7" name="TextBox 6"/>
          <p:cNvSpPr txBox="1"/>
          <p:nvPr/>
        </p:nvSpPr>
        <p:spPr>
          <a:xfrm>
            <a:off x="2953142" y="3929768"/>
            <a:ext cx="6183025"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for thou that judgest doest the same things.</a:t>
            </a:r>
          </a:p>
        </p:txBody>
      </p:sp>
    </p:spTree>
    <p:extLst>
      <p:ext uri="{BB962C8B-B14F-4D97-AF65-F5344CB8AC3E}">
        <p14:creationId xmlns:p14="http://schemas.microsoft.com/office/powerpoint/2010/main" val="2253892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8972" y="2459936"/>
            <a:ext cx="6830008"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we are sure that the judgment of God</a:t>
            </a:r>
          </a:p>
        </p:txBody>
      </p:sp>
      <p:sp>
        <p:nvSpPr>
          <p:cNvPr id="3" name="TextBox 2"/>
          <p:cNvSpPr txBox="1"/>
          <p:nvPr/>
        </p:nvSpPr>
        <p:spPr>
          <a:xfrm>
            <a:off x="4408551" y="3418550"/>
            <a:ext cx="3298695"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against them</a:t>
            </a:r>
          </a:p>
        </p:txBody>
      </p:sp>
      <p:sp>
        <p:nvSpPr>
          <p:cNvPr id="4" name="TextBox 3"/>
          <p:cNvSpPr txBox="1"/>
          <p:nvPr/>
        </p:nvSpPr>
        <p:spPr>
          <a:xfrm>
            <a:off x="4648533" y="2823827"/>
            <a:ext cx="2836506"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is according to truth</a:t>
            </a:r>
            <a:endParaRPr lang="en-US" sz="2400" dirty="0"/>
          </a:p>
        </p:txBody>
      </p:sp>
      <p:sp>
        <p:nvSpPr>
          <p:cNvPr id="5" name="TextBox 4"/>
          <p:cNvSpPr txBox="1"/>
          <p:nvPr/>
        </p:nvSpPr>
        <p:spPr>
          <a:xfrm>
            <a:off x="4252428" y="3781716"/>
            <a:ext cx="3610943"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which commit such things.</a:t>
            </a:r>
            <a:endParaRPr lang="en-US" sz="2400" dirty="0"/>
          </a:p>
        </p:txBody>
      </p:sp>
    </p:spTree>
    <p:extLst>
      <p:ext uri="{BB962C8B-B14F-4D97-AF65-F5344CB8AC3E}">
        <p14:creationId xmlns:p14="http://schemas.microsoft.com/office/powerpoint/2010/main" val="2831806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8551" y="2368529"/>
            <a:ext cx="4478694"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And thinkest thou this, O man, </a:t>
            </a:r>
          </a:p>
        </p:txBody>
      </p:sp>
      <p:sp>
        <p:nvSpPr>
          <p:cNvPr id="3" name="TextBox 2"/>
          <p:cNvSpPr txBox="1"/>
          <p:nvPr/>
        </p:nvSpPr>
        <p:spPr>
          <a:xfrm>
            <a:off x="3398673" y="2750543"/>
            <a:ext cx="5318451"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that judgest them which do such things, </a:t>
            </a:r>
          </a:p>
        </p:txBody>
      </p:sp>
      <p:sp>
        <p:nvSpPr>
          <p:cNvPr id="4" name="TextBox 3"/>
          <p:cNvSpPr txBox="1"/>
          <p:nvPr/>
        </p:nvSpPr>
        <p:spPr>
          <a:xfrm>
            <a:off x="4700295" y="3143200"/>
            <a:ext cx="2715208"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and doest the same,</a:t>
            </a:r>
          </a:p>
        </p:txBody>
      </p:sp>
      <p:sp>
        <p:nvSpPr>
          <p:cNvPr id="5" name="TextBox 4"/>
          <p:cNvSpPr txBox="1"/>
          <p:nvPr/>
        </p:nvSpPr>
        <p:spPr>
          <a:xfrm>
            <a:off x="3076768" y="3861454"/>
            <a:ext cx="5962263" cy="461665"/>
          </a:xfrm>
          <a:prstGeom prst="rect">
            <a:avLst/>
          </a:prstGeom>
          <a:noFill/>
        </p:spPr>
        <p:txBody>
          <a:bodyPr wrap="square" rtlCol="0">
            <a:spAutoFit/>
          </a:bodyPr>
          <a:lstStyle/>
          <a:p>
            <a:r>
              <a:rPr lang="en-US" sz="2400" b="1" i="1" dirty="0">
                <a:solidFill>
                  <a:srgbClr val="CC6600"/>
                </a:solidFill>
                <a:latin typeface="Times New Roman" panose="02020603050405020304" pitchFamily="18" charset="0"/>
                <a:cs typeface="Times New Roman" panose="02020603050405020304" pitchFamily="18" charset="0"/>
              </a:rPr>
              <a:t> that thou shalt escape the judgment of God?</a:t>
            </a:r>
          </a:p>
        </p:txBody>
      </p:sp>
    </p:spTree>
    <p:extLst>
      <p:ext uri="{BB962C8B-B14F-4D97-AF65-F5344CB8AC3E}">
        <p14:creationId xmlns:p14="http://schemas.microsoft.com/office/powerpoint/2010/main" val="1516065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4187" y="1642188"/>
            <a:ext cx="5331278"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Or despisest thou the riches</a:t>
            </a:r>
          </a:p>
        </p:txBody>
      </p:sp>
      <p:sp>
        <p:nvSpPr>
          <p:cNvPr id="3" name="TextBox 2"/>
          <p:cNvSpPr txBox="1"/>
          <p:nvPr/>
        </p:nvSpPr>
        <p:spPr>
          <a:xfrm>
            <a:off x="4998879" y="3396900"/>
            <a:ext cx="2078394"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not knowing</a:t>
            </a:r>
          </a:p>
        </p:txBody>
      </p:sp>
      <p:sp>
        <p:nvSpPr>
          <p:cNvPr id="4" name="TextBox 3"/>
          <p:cNvSpPr txBox="1"/>
          <p:nvPr/>
        </p:nvSpPr>
        <p:spPr>
          <a:xfrm>
            <a:off x="4905792" y="2021284"/>
            <a:ext cx="231632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of his goodness</a:t>
            </a:r>
            <a:endParaRPr lang="en-US" sz="2000" dirty="0"/>
          </a:p>
        </p:txBody>
      </p:sp>
      <p:sp>
        <p:nvSpPr>
          <p:cNvPr id="5" name="TextBox 4"/>
          <p:cNvSpPr txBox="1"/>
          <p:nvPr/>
        </p:nvSpPr>
        <p:spPr>
          <a:xfrm>
            <a:off x="4765835" y="2391791"/>
            <a:ext cx="2575248"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and forbearance</a:t>
            </a:r>
            <a:endParaRPr lang="en-US" sz="2000" dirty="0"/>
          </a:p>
        </p:txBody>
      </p:sp>
      <p:sp>
        <p:nvSpPr>
          <p:cNvPr id="6" name="TextBox 5"/>
          <p:cNvSpPr txBox="1"/>
          <p:nvPr/>
        </p:nvSpPr>
        <p:spPr>
          <a:xfrm>
            <a:off x="4457700" y="2760851"/>
            <a:ext cx="3200400"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and longsuffering;</a:t>
            </a:r>
            <a:endParaRPr lang="en-US" sz="2000" dirty="0"/>
          </a:p>
        </p:txBody>
      </p:sp>
      <p:sp>
        <p:nvSpPr>
          <p:cNvPr id="7" name="TextBox 6"/>
          <p:cNvSpPr txBox="1"/>
          <p:nvPr/>
        </p:nvSpPr>
        <p:spPr>
          <a:xfrm>
            <a:off x="3814803" y="3780837"/>
            <a:ext cx="4449296" cy="523220"/>
          </a:xfrm>
          <a:prstGeom prst="rect">
            <a:avLst/>
          </a:prstGeom>
          <a:noFill/>
        </p:spPr>
        <p:txBody>
          <a:bodyPr wrap="square" rtlCol="0">
            <a:spAutoFit/>
          </a:bodyPr>
          <a:lstStyle/>
          <a:p>
            <a:pPr algn="ctr"/>
            <a:r>
              <a:rPr lang="en-US" sz="2800" b="1" i="1" dirty="0">
                <a:solidFill>
                  <a:srgbClr val="CC6600"/>
                </a:solidFill>
                <a:latin typeface="Times New Roman" panose="02020603050405020304" pitchFamily="18" charset="0"/>
                <a:cs typeface="Times New Roman" panose="02020603050405020304" pitchFamily="18" charset="0"/>
              </a:rPr>
              <a:t>that the goodness of God</a:t>
            </a:r>
            <a:endParaRPr lang="en-US" sz="2800" dirty="0"/>
          </a:p>
        </p:txBody>
      </p:sp>
      <p:sp>
        <p:nvSpPr>
          <p:cNvPr id="8" name="TextBox 7"/>
          <p:cNvSpPr txBox="1"/>
          <p:nvPr/>
        </p:nvSpPr>
        <p:spPr>
          <a:xfrm>
            <a:off x="3830133" y="4207998"/>
            <a:ext cx="4468483" cy="523220"/>
          </a:xfrm>
          <a:prstGeom prst="rect">
            <a:avLst/>
          </a:prstGeom>
          <a:noFill/>
        </p:spPr>
        <p:txBody>
          <a:bodyPr wrap="square" rtlCol="0">
            <a:spAutoFit/>
          </a:bodyPr>
          <a:lstStyle/>
          <a:p>
            <a:pPr algn="ctr"/>
            <a:r>
              <a:rPr lang="en-US" sz="2800" b="1" i="1" dirty="0">
                <a:solidFill>
                  <a:srgbClr val="CC6600"/>
                </a:solidFill>
                <a:latin typeface="Times New Roman" panose="02020603050405020304" pitchFamily="18" charset="0"/>
                <a:cs typeface="Times New Roman" panose="02020603050405020304" pitchFamily="18" charset="0"/>
              </a:rPr>
              <a:t>leadeth thee to repentance?</a:t>
            </a:r>
            <a:endParaRPr lang="en-US" sz="2800" dirty="0"/>
          </a:p>
        </p:txBody>
      </p:sp>
    </p:spTree>
    <p:extLst>
      <p:ext uri="{BB962C8B-B14F-4D97-AF65-F5344CB8AC3E}">
        <p14:creationId xmlns:p14="http://schemas.microsoft.com/office/powerpoint/2010/main" val="4231862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95000"/>
                <a:lumOff val="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842"/>
            <a:ext cx="12192000" cy="6840178"/>
          </a:xfrm>
          <a:prstGeom prst="rect">
            <a:avLst/>
          </a:prstGeom>
        </p:spPr>
      </p:pic>
      <p:sp>
        <p:nvSpPr>
          <p:cNvPr id="2" name="Rectangle 1"/>
          <p:cNvSpPr/>
          <p:nvPr/>
        </p:nvSpPr>
        <p:spPr>
          <a:xfrm>
            <a:off x="933489" y="137870"/>
            <a:ext cx="10248831" cy="2939266"/>
          </a:xfrm>
          <a:prstGeom prst="rect">
            <a:avLst/>
          </a:prstGeom>
          <a:noFill/>
        </p:spPr>
        <p:txBody>
          <a:bodyPr wrap="none" lIns="91440" tIns="45720" rIns="91440" bIns="45720">
            <a:spAutoFit/>
          </a:bodyPr>
          <a:lstStyle/>
          <a:p>
            <a:pPr algn="ctr"/>
            <a:r>
              <a:rPr lang="en-US" sz="11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Part II</a:t>
            </a:r>
          </a:p>
          <a:p>
            <a:pPr algn="ctr"/>
            <a:endParaRPr lang="en-US" sz="1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Scriptures With </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Written </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Comments</a:t>
            </a:r>
          </a:p>
        </p:txBody>
      </p:sp>
      <p:sp>
        <p:nvSpPr>
          <p:cNvPr id="3" name="TextBox 2"/>
          <p:cNvSpPr txBox="1"/>
          <p:nvPr/>
        </p:nvSpPr>
        <p:spPr>
          <a:xfrm>
            <a:off x="7249886" y="3890865"/>
            <a:ext cx="4655975" cy="830997"/>
          </a:xfrm>
          <a:prstGeom prst="rect">
            <a:avLst/>
          </a:prstGeom>
          <a:noFill/>
        </p:spPr>
        <p:txBody>
          <a:bodyPr wrap="square" rtlCol="0">
            <a:spAutoFit/>
          </a:bodyPr>
          <a:lstStyle/>
          <a:p>
            <a:pPr algn="just"/>
            <a:r>
              <a:rPr lang="en-US" sz="1600" dirty="0">
                <a:solidFill>
                  <a:srgbClr val="FFFF00"/>
                </a:solidFill>
                <a:latin typeface="Times New Roman" panose="02020603050405020304" pitchFamily="18" charset="0"/>
                <a:cs typeface="Times New Roman" panose="02020603050405020304" pitchFamily="18" charset="0"/>
              </a:rPr>
              <a:t>Ok, I hope you read those previous verses carefully, slowly, thoughtfully and were able to discern what all takes place within those very words of God.</a:t>
            </a:r>
          </a:p>
        </p:txBody>
      </p:sp>
      <p:sp>
        <p:nvSpPr>
          <p:cNvPr id="5" name="TextBox 4"/>
          <p:cNvSpPr txBox="1"/>
          <p:nvPr/>
        </p:nvSpPr>
        <p:spPr>
          <a:xfrm>
            <a:off x="8733453" y="4873871"/>
            <a:ext cx="2883159" cy="1323439"/>
          </a:xfrm>
          <a:prstGeom prst="rect">
            <a:avLst/>
          </a:prstGeom>
          <a:noFill/>
        </p:spPr>
        <p:txBody>
          <a:bodyPr wrap="square" rtlCol="0">
            <a:spAutoFit/>
          </a:bodyPr>
          <a:lstStyle/>
          <a:p>
            <a:pPr algn="just"/>
            <a:r>
              <a:rPr lang="en-US" sz="1600" dirty="0">
                <a:solidFill>
                  <a:srgbClr val="FFFF00"/>
                </a:solidFill>
                <a:latin typeface="Times New Roman" panose="02020603050405020304" pitchFamily="18" charset="0"/>
                <a:cs typeface="Times New Roman" panose="02020603050405020304" pitchFamily="18" charset="0"/>
              </a:rPr>
              <a:t>Now, I have some things I would like to emphasize and bring out to show folks what I believe to be a few comments worth your while.  Click on, if you would…</a:t>
            </a:r>
          </a:p>
        </p:txBody>
      </p:sp>
    </p:spTree>
    <p:extLst>
      <p:ext uri="{BB962C8B-B14F-4D97-AF65-F5344CB8AC3E}">
        <p14:creationId xmlns:p14="http://schemas.microsoft.com/office/powerpoint/2010/main" val="3021396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par>
                          <p:cTn id="8" fill="hold">
                            <p:stCondLst>
                              <p:cond delay="2500"/>
                            </p:stCondLst>
                            <p:childTnLst>
                              <p:par>
                                <p:cTn id="9" presetID="22" presetClass="entr" presetSubtype="1" fill="hold" grpId="0" nodeType="after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751" y="187405"/>
            <a:ext cx="2735646" cy="3845441"/>
          </a:xfrm>
          <a:prstGeom prst="rect">
            <a:avLst/>
          </a:prstGeom>
          <a:effectLst>
            <a:glow rad="177800">
              <a:schemeClr val="tx1"/>
            </a:glow>
          </a:effec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2860"/>
          <a:stretch/>
        </p:blipFill>
        <p:spPr>
          <a:xfrm>
            <a:off x="310718" y="134586"/>
            <a:ext cx="1225119" cy="1169696"/>
          </a:xfrm>
          <a:prstGeom prst="rect">
            <a:avLst/>
          </a:prstGeom>
          <a:ln w="19050">
            <a:solidFill>
              <a:schemeClr val="tx1"/>
            </a:solidFill>
          </a:ln>
          <a:effectLst>
            <a:glow rad="63500">
              <a:srgbClr val="660033"/>
            </a:glo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191" y="1358734"/>
            <a:ext cx="734252" cy="58798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823" y="4209560"/>
            <a:ext cx="986382" cy="872570"/>
          </a:xfrm>
          <a:prstGeom prst="rect">
            <a:avLst/>
          </a:prstGeom>
          <a:effectLst>
            <a:glow rad="50800">
              <a:srgbClr val="FF0000"/>
            </a:glo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6351" y="154423"/>
            <a:ext cx="959920" cy="1792298"/>
          </a:xfrm>
          <a:prstGeom prst="rect">
            <a:avLst/>
          </a:prstGeom>
          <a:ln w="19050">
            <a:solidFill>
              <a:schemeClr val="tx1"/>
            </a:solidFill>
          </a:ln>
          <a:effectLst>
            <a:glow rad="127000">
              <a:schemeClr val="accent1">
                <a:lumMod val="60000"/>
                <a:lumOff val="40000"/>
              </a:schemeClr>
            </a:glow>
          </a:effectLst>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18968" t="6956" r="12671" b="6961"/>
          <a:stretch/>
        </p:blipFill>
        <p:spPr>
          <a:xfrm>
            <a:off x="1416223" y="2074118"/>
            <a:ext cx="1474199" cy="2414877"/>
          </a:xfrm>
          <a:prstGeom prst="rect">
            <a:avLst/>
          </a:prstGeom>
          <a:effectLst>
            <a:glow rad="76200">
              <a:schemeClr val="accent6">
                <a:lumMod val="75000"/>
              </a:schemeClr>
            </a:glo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4335" y="2051601"/>
            <a:ext cx="986382" cy="1872113"/>
          </a:xfrm>
          <a:prstGeom prst="rect">
            <a:avLst/>
          </a:prstGeom>
          <a:effectLst>
            <a:glow rad="88900">
              <a:schemeClr val="bg1"/>
            </a:glow>
          </a:effectLst>
        </p:spPr>
      </p:pic>
      <p:pic>
        <p:nvPicPr>
          <p:cNvPr id="11" name="Picture 10"/>
          <p:cNvPicPr>
            <a:picLocks noChangeAspect="1"/>
          </p:cNvPicPr>
          <p:nvPr/>
        </p:nvPicPr>
        <p:blipFill rotWithShape="1">
          <a:blip r:embed="rId9">
            <a:extLst>
              <a:ext uri="{28A0092B-C50C-407E-A947-70E740481C1C}">
                <a14:useLocalDpi xmlns:a14="http://schemas.microsoft.com/office/drawing/2010/main" val="0"/>
              </a:ext>
            </a:extLst>
          </a:blip>
          <a:srcRect r="21060"/>
          <a:stretch/>
        </p:blipFill>
        <p:spPr>
          <a:xfrm rot="10800000" flipH="1" flipV="1">
            <a:off x="5279977" y="4912421"/>
            <a:ext cx="1332465" cy="1758458"/>
          </a:xfrm>
          <a:prstGeom prst="rect">
            <a:avLst/>
          </a:prstGeom>
          <a:effectLst>
            <a:glow rad="127000">
              <a:srgbClr val="663300"/>
            </a:glow>
          </a:effectLst>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0280341" y="119132"/>
            <a:ext cx="1553591" cy="2613363"/>
          </a:xfrm>
          <a:prstGeom prst="rect">
            <a:avLst/>
          </a:prstGeom>
          <a:effectLst>
            <a:glow rad="190500">
              <a:srgbClr val="FFCC99"/>
            </a:glow>
          </a:effectLst>
        </p:spPr>
      </p:pic>
      <p:pic>
        <p:nvPicPr>
          <p:cNvPr id="13" name="Picture 12"/>
          <p:cNvPicPr>
            <a:picLocks noChangeAspect="1"/>
          </p:cNvPicPr>
          <p:nvPr/>
        </p:nvPicPr>
        <p:blipFill rotWithShape="1">
          <a:blip r:embed="rId11">
            <a:extLst>
              <a:ext uri="{28A0092B-C50C-407E-A947-70E740481C1C}">
                <a14:useLocalDpi xmlns:a14="http://schemas.microsoft.com/office/drawing/2010/main" val="0"/>
              </a:ext>
            </a:extLst>
          </a:blip>
          <a:srcRect l="54025" t="34935" r="10717" b="25721"/>
          <a:stretch/>
        </p:blipFill>
        <p:spPr>
          <a:xfrm>
            <a:off x="3065576" y="133020"/>
            <a:ext cx="1241312" cy="1724406"/>
          </a:xfrm>
          <a:prstGeom prst="rect">
            <a:avLst/>
          </a:prstGeom>
          <a:ln w="19050">
            <a:solidFill>
              <a:schemeClr val="tx1"/>
            </a:solidFill>
          </a:ln>
          <a:effectLst>
            <a:glow rad="76200">
              <a:schemeClr val="bg1">
                <a:lumMod val="50000"/>
                <a:alpha val="40000"/>
              </a:schemeClr>
            </a:glow>
          </a:effectLst>
        </p:spPr>
      </p:pic>
      <p:pic>
        <p:nvPicPr>
          <p:cNvPr id="3074" name="Picture 2" descr="http://www.clipartbest.com/cliparts/dcr/ezr/dcrezrjRi.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flipH="1">
            <a:off x="6358730" y="1375858"/>
            <a:ext cx="6522770" cy="56673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13">
            <a:extLst>
              <a:ext uri="{28A0092B-C50C-407E-A947-70E740481C1C}">
                <a14:useLocalDpi xmlns:a14="http://schemas.microsoft.com/office/drawing/2010/main" val="0"/>
              </a:ext>
            </a:extLst>
          </a:blip>
          <a:srcRect r="25085"/>
          <a:stretch/>
        </p:blipFill>
        <p:spPr>
          <a:xfrm>
            <a:off x="481448" y="5260812"/>
            <a:ext cx="692155" cy="1238250"/>
          </a:xfrm>
          <a:prstGeom prst="rect">
            <a:avLst/>
          </a:prstGeom>
          <a:effectLst>
            <a:glow rad="88900">
              <a:schemeClr val="bg1">
                <a:lumMod val="50000"/>
              </a:schemeClr>
            </a:glow>
          </a:effectLst>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32054" y="4585646"/>
            <a:ext cx="1059399" cy="941010"/>
          </a:xfrm>
          <a:prstGeom prst="rect">
            <a:avLst/>
          </a:prstGeom>
          <a:effectLst>
            <a:glow rad="50800">
              <a:schemeClr val="accent1">
                <a:lumMod val="60000"/>
                <a:lumOff val="40000"/>
              </a:schemeClr>
            </a:glow>
          </a:effectLst>
        </p:spPr>
      </p:pic>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88771" y="5656114"/>
            <a:ext cx="1333958" cy="1080962"/>
          </a:xfrm>
          <a:prstGeom prst="rect">
            <a:avLst/>
          </a:prstGeom>
          <a:effectLst>
            <a:glow rad="127000">
              <a:srgbClr val="FF9966"/>
            </a:glow>
          </a:effectLst>
        </p:spPr>
      </p:pic>
      <p:pic>
        <p:nvPicPr>
          <p:cNvPr id="17" name="Picture 16"/>
          <p:cNvPicPr>
            <a:picLocks noChangeAspect="1"/>
          </p:cNvPicPr>
          <p:nvPr/>
        </p:nvPicPr>
        <p:blipFill rotWithShape="1">
          <a:blip r:embed="rId16">
            <a:extLst>
              <a:ext uri="{28A0092B-C50C-407E-A947-70E740481C1C}">
                <a14:useLocalDpi xmlns:a14="http://schemas.microsoft.com/office/drawing/2010/main" val="0"/>
              </a:ext>
            </a:extLst>
          </a:blip>
          <a:srcRect l="31083" t="17119" r="26332"/>
          <a:stretch/>
        </p:blipFill>
        <p:spPr>
          <a:xfrm>
            <a:off x="8220311" y="187405"/>
            <a:ext cx="1725615" cy="2506353"/>
          </a:xfrm>
          <a:prstGeom prst="rect">
            <a:avLst/>
          </a:prstGeom>
          <a:effectLst>
            <a:glow rad="127000">
              <a:srgbClr val="006600"/>
            </a:glow>
          </a:effectLst>
        </p:spPr>
      </p:pic>
      <p:pic>
        <p:nvPicPr>
          <p:cNvPr id="18" name="Picture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63755" y="5656113"/>
            <a:ext cx="834864" cy="1059155"/>
          </a:xfrm>
          <a:prstGeom prst="rect">
            <a:avLst/>
          </a:prstGeom>
          <a:effectLst>
            <a:glow rad="127000">
              <a:srgbClr val="663300"/>
            </a:glow>
          </a:effectLst>
        </p:spPr>
      </p:pic>
      <p:pic>
        <p:nvPicPr>
          <p:cNvPr id="19" name="Picture 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6200000" flipH="1" flipV="1">
            <a:off x="2974834" y="2126011"/>
            <a:ext cx="1440552" cy="1241310"/>
          </a:xfrm>
          <a:prstGeom prst="rect">
            <a:avLst/>
          </a:prstGeom>
          <a:effectLst>
            <a:glow rad="127000">
              <a:srgbClr val="003300"/>
            </a:glow>
          </a:effectLst>
        </p:spPr>
      </p:pic>
      <p:pic>
        <p:nvPicPr>
          <p:cNvPr id="20" name="Picture 1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065577" y="3682536"/>
            <a:ext cx="1241310" cy="1746462"/>
          </a:xfrm>
          <a:prstGeom prst="rect">
            <a:avLst/>
          </a:prstGeom>
          <a:effectLst>
            <a:glow rad="127000">
              <a:schemeClr val="bg1"/>
            </a:glow>
          </a:effectLst>
        </p:spPr>
      </p:pic>
      <p:pic>
        <p:nvPicPr>
          <p:cNvPr id="21" name="Picture 2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912881" y="5639712"/>
            <a:ext cx="1052701" cy="1050331"/>
          </a:xfrm>
          <a:prstGeom prst="rect">
            <a:avLst/>
          </a:prstGeom>
          <a:effectLst>
            <a:glow rad="127000">
              <a:srgbClr val="FF0000"/>
            </a:glow>
          </a:effectLst>
        </p:spPr>
      </p:pic>
      <p:sp>
        <p:nvSpPr>
          <p:cNvPr id="22" name="TextBox 21"/>
          <p:cNvSpPr txBox="1"/>
          <p:nvPr/>
        </p:nvSpPr>
        <p:spPr>
          <a:xfrm>
            <a:off x="6951766" y="3449344"/>
            <a:ext cx="5104108" cy="1384995"/>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The first half of this ‘sermon presentation’ </a:t>
            </a:r>
          </a:p>
          <a:p>
            <a:pPr algn="ctr"/>
            <a:r>
              <a:rPr lang="en-US" sz="1200" i="1" dirty="0">
                <a:latin typeface="Times New Roman" panose="02020603050405020304" pitchFamily="18" charset="0"/>
                <a:cs typeface="Times New Roman" panose="02020603050405020304" pitchFamily="18" charset="0"/>
              </a:rPr>
              <a:t>consists of Scriptures only.  It has always been my goal </a:t>
            </a:r>
          </a:p>
          <a:p>
            <a:pPr algn="ctr"/>
            <a:r>
              <a:rPr lang="en-US" sz="1200" i="1" dirty="0">
                <a:latin typeface="Times New Roman" panose="02020603050405020304" pitchFamily="18" charset="0"/>
                <a:cs typeface="Times New Roman" panose="02020603050405020304" pitchFamily="18" charset="0"/>
              </a:rPr>
              <a:t>to help people learn to read the KJB by themselves – no other book needed – no Hebrew/Greek knowledge, special history/ dictionaries, etc. are necessary; and because so many pastors are deceitful in their loving yet lying approach, I want folks to realize they can actually learn to understand their KJB themselves, without any outside “modern scholarly” pastoral assistance.</a:t>
            </a:r>
          </a:p>
        </p:txBody>
      </p:sp>
      <p:sp>
        <p:nvSpPr>
          <p:cNvPr id="23" name="TextBox 22"/>
          <p:cNvSpPr txBox="1"/>
          <p:nvPr/>
        </p:nvSpPr>
        <p:spPr>
          <a:xfrm>
            <a:off x="6966105" y="5405052"/>
            <a:ext cx="5099907" cy="646331"/>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So, in the second half of this ‘sermon presentation,’  I include a few of my notes and references I would normally want to mention if I were to try to teach this particular subject ‘live’ to any and all who would be wanting to listen.</a:t>
            </a:r>
          </a:p>
        </p:txBody>
      </p:sp>
      <p:sp>
        <p:nvSpPr>
          <p:cNvPr id="24" name="TextBox 23"/>
          <p:cNvSpPr txBox="1"/>
          <p:nvPr/>
        </p:nvSpPr>
        <p:spPr>
          <a:xfrm>
            <a:off x="7339911" y="6017718"/>
            <a:ext cx="4369236" cy="646331"/>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Ah yes, as you will see, it is still really hard for me not to stick my teaching into my preaching as well as it being equally hard for me to not add preaching into my teaching.</a:t>
            </a:r>
          </a:p>
        </p:txBody>
      </p:sp>
      <p:sp>
        <p:nvSpPr>
          <p:cNvPr id="25" name="TextBox 24"/>
          <p:cNvSpPr txBox="1"/>
          <p:nvPr/>
        </p:nvSpPr>
        <p:spPr>
          <a:xfrm>
            <a:off x="7053976" y="4765601"/>
            <a:ext cx="4914381" cy="646331"/>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The Holy Spirit is all one needs to understand the KJB!  However, one must also be able to know the difference between God’s words and Satan’s words; the truth of the Holy Spirit vs their own good ‘feelings’. </a:t>
            </a:r>
            <a:endParaRPr lang="en-US" sz="1200" dirty="0"/>
          </a:p>
        </p:txBody>
      </p:sp>
      <p:sp>
        <p:nvSpPr>
          <p:cNvPr id="5" name="Rectangle 4"/>
          <p:cNvSpPr/>
          <p:nvPr/>
        </p:nvSpPr>
        <p:spPr>
          <a:xfrm>
            <a:off x="4471825" y="4188915"/>
            <a:ext cx="2745721" cy="646331"/>
          </a:xfrm>
          <a:prstGeom prst="rect">
            <a:avLst/>
          </a:prstGeom>
        </p:spPr>
        <p:txBody>
          <a:bodyPr wrap="square">
            <a:spAutoFit/>
          </a:bodyPr>
          <a:lstStyle/>
          <a:p>
            <a:pPr algn="ctr"/>
            <a:r>
              <a:rPr lang="en-US" sz="3600" b="1" dirty="0">
                <a:ln w="6600">
                  <a:solidFill>
                    <a:srgbClr val="003300"/>
                  </a:solidFill>
                  <a:prstDash val="solid"/>
                </a:ln>
                <a:solidFill>
                  <a:srgbClr val="FFFFFF"/>
                </a:solidFill>
                <a:effectLst>
                  <a:outerShdw dist="38100" dir="2700000" algn="tl" rotWithShape="0">
                    <a:schemeClr val="accent2"/>
                  </a:outerShdw>
                </a:effectLst>
                <a:latin typeface="Mistral" panose="03090702030407020403" pitchFamily="66" charset="0"/>
              </a:rPr>
              <a:t>Mikel Paulson</a:t>
            </a:r>
          </a:p>
        </p:txBody>
      </p:sp>
    </p:spTree>
    <p:extLst>
      <p:ext uri="{BB962C8B-B14F-4D97-AF65-F5344CB8AC3E}">
        <p14:creationId xmlns:p14="http://schemas.microsoft.com/office/powerpoint/2010/main" val="7147763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2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up)">
                                      <p:cBhvr>
                                        <p:cTn id="2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2450" y="366653"/>
            <a:ext cx="10976401" cy="707886"/>
          </a:xfrm>
          <a:prstGeom prst="rect">
            <a:avLst/>
          </a:prstGeom>
          <a:noFill/>
        </p:spPr>
        <p:txBody>
          <a:bodyPr wrap="square" rtlCol="0">
            <a:spAutoFit/>
          </a:bodyPr>
          <a:lstStyle/>
          <a:p>
            <a:pPr algn="ctr"/>
            <a:r>
              <a:rPr lang="en-US" sz="4000" dirty="0">
                <a:latin typeface="Gill Sans Ultra Bold Condensed" panose="020B0A06020104020203" pitchFamily="34" charset="0"/>
              </a:rPr>
              <a:t>What is Really Going On These Days…and Why?</a:t>
            </a:r>
          </a:p>
        </p:txBody>
      </p:sp>
      <p:sp>
        <p:nvSpPr>
          <p:cNvPr id="5" name="TextBox 4"/>
          <p:cNvSpPr txBox="1"/>
          <p:nvPr/>
        </p:nvSpPr>
        <p:spPr>
          <a:xfrm>
            <a:off x="5799563" y="1141392"/>
            <a:ext cx="581025" cy="369332"/>
          </a:xfrm>
          <a:prstGeom prst="rect">
            <a:avLst/>
          </a:prstGeom>
          <a:noFill/>
        </p:spPr>
        <p:txBody>
          <a:bodyPr wrap="square" rtlCol="0">
            <a:spAutoFit/>
          </a:bodyPr>
          <a:lstStyle/>
          <a:p>
            <a:pPr algn="ctr"/>
            <a:r>
              <a:rPr lang="en-US" dirty="0"/>
              <a:t>OR</a:t>
            </a:r>
          </a:p>
        </p:txBody>
      </p:sp>
      <p:sp>
        <p:nvSpPr>
          <p:cNvPr id="6" name="TextBox 5"/>
          <p:cNvSpPr txBox="1"/>
          <p:nvPr/>
        </p:nvSpPr>
        <p:spPr>
          <a:xfrm>
            <a:off x="342900" y="1617107"/>
            <a:ext cx="11439525" cy="3139321"/>
          </a:xfrm>
          <a:prstGeom prst="rect">
            <a:avLst/>
          </a:prstGeom>
          <a:noFill/>
        </p:spPr>
        <p:txBody>
          <a:bodyPr wrap="square" rtlCol="0">
            <a:spAutoFit/>
          </a:bodyPr>
          <a:lstStyle/>
          <a:p>
            <a:pPr algn="ctr"/>
            <a:r>
              <a:rPr lang="en-US" sz="6600" b="1" dirty="0">
                <a:latin typeface="Gill Sans Ultra Bold Condensed" panose="020B0A06020104020203" pitchFamily="34" charset="0"/>
              </a:rPr>
              <a:t>Just How Important is a Rightly Divided </a:t>
            </a:r>
          </a:p>
          <a:p>
            <a:pPr algn="ctr"/>
            <a:r>
              <a:rPr lang="en-US" sz="6600" b="1" dirty="0">
                <a:latin typeface="Gill Sans Ultra Bold Condensed" panose="020B0A06020104020203" pitchFamily="34" charset="0"/>
              </a:rPr>
              <a:t>King James 1611 Bible Today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1525" y="4863311"/>
            <a:ext cx="2947985" cy="1668216"/>
          </a:xfrm>
          <a:prstGeom prst="rect">
            <a:avLst/>
          </a:prstGeom>
          <a:ln w="57150">
            <a:solidFill>
              <a:schemeClr val="tx1"/>
            </a:solidFill>
          </a:ln>
        </p:spPr>
      </p:pic>
    </p:spTree>
    <p:extLst>
      <p:ext uri="{BB962C8B-B14F-4D97-AF65-F5344CB8AC3E}">
        <p14:creationId xmlns:p14="http://schemas.microsoft.com/office/powerpoint/2010/main" val="801085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9064" y="3622001"/>
            <a:ext cx="10077450"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For therein is the righteousness of God revealed from faith to faith:</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252127" y="2313952"/>
            <a:ext cx="7648575"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For I am not ashamed of the gospel of Christ:</a:t>
            </a:r>
          </a:p>
        </p:txBody>
      </p:sp>
      <p:sp>
        <p:nvSpPr>
          <p:cNvPr id="4" name="TextBox 3"/>
          <p:cNvSpPr txBox="1"/>
          <p:nvPr/>
        </p:nvSpPr>
        <p:spPr>
          <a:xfrm>
            <a:off x="2341716" y="2737144"/>
            <a:ext cx="7477125" cy="400110"/>
          </a:xfrm>
          <a:prstGeom prst="rect">
            <a:avLst/>
          </a:prstGeom>
          <a:noFill/>
        </p:spPr>
        <p:txBody>
          <a:bodyPr wrap="square" rtlCol="0">
            <a:spAutoFit/>
          </a:bodyPr>
          <a:lstStyle/>
          <a:p>
            <a:r>
              <a:rPr lang="en-US" sz="2000" b="1" i="1" dirty="0">
                <a:solidFill>
                  <a:srgbClr val="CC6600"/>
                </a:solidFill>
                <a:latin typeface="Times New Roman" panose="02020603050405020304" pitchFamily="18" charset="0"/>
                <a:cs typeface="Times New Roman" panose="02020603050405020304" pitchFamily="18" charset="0"/>
              </a:rPr>
              <a:t>for it is the power of God unto salvation to every one that believeth;</a:t>
            </a:r>
          </a:p>
        </p:txBody>
      </p:sp>
      <p:sp>
        <p:nvSpPr>
          <p:cNvPr id="5" name="TextBox 4"/>
          <p:cNvSpPr txBox="1"/>
          <p:nvPr/>
        </p:nvSpPr>
        <p:spPr>
          <a:xfrm>
            <a:off x="3991216" y="3061768"/>
            <a:ext cx="4167578"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to the Jew first, and also to the Greek. </a:t>
            </a:r>
          </a:p>
        </p:txBody>
      </p:sp>
      <p:sp>
        <p:nvSpPr>
          <p:cNvPr id="6" name="TextBox 5"/>
          <p:cNvSpPr txBox="1"/>
          <p:nvPr/>
        </p:nvSpPr>
        <p:spPr>
          <a:xfrm>
            <a:off x="3753214" y="1257300"/>
            <a:ext cx="4629150" cy="646331"/>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The Gospel of Christ</a:t>
            </a:r>
          </a:p>
        </p:txBody>
      </p:sp>
      <p:sp>
        <p:nvSpPr>
          <p:cNvPr id="7" name="TextBox 6"/>
          <p:cNvSpPr txBox="1"/>
          <p:nvPr/>
        </p:nvSpPr>
        <p:spPr>
          <a:xfrm>
            <a:off x="3709720" y="4030265"/>
            <a:ext cx="4743450"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as it is written,</a:t>
            </a:r>
          </a:p>
        </p:txBody>
      </p:sp>
      <p:sp>
        <p:nvSpPr>
          <p:cNvPr id="8" name="TextBox 7"/>
          <p:cNvSpPr txBox="1"/>
          <p:nvPr/>
        </p:nvSpPr>
        <p:spPr>
          <a:xfrm>
            <a:off x="4733925" y="6553985"/>
            <a:ext cx="2647950" cy="307777"/>
          </a:xfrm>
          <a:prstGeom prst="rect">
            <a:avLst/>
          </a:prstGeom>
          <a:noFill/>
        </p:spPr>
        <p:txBody>
          <a:bodyPr wrap="square" rtlCol="0">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Romans 1:16,17</a:t>
            </a:r>
          </a:p>
        </p:txBody>
      </p:sp>
      <p:sp>
        <p:nvSpPr>
          <p:cNvPr id="9" name="TextBox 8"/>
          <p:cNvSpPr txBox="1"/>
          <p:nvPr/>
        </p:nvSpPr>
        <p:spPr>
          <a:xfrm>
            <a:off x="4225868" y="4524375"/>
            <a:ext cx="3676650"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The just shall live by faith.</a:t>
            </a:r>
            <a:endParaRPr lang="en-US" sz="2400" dirty="0"/>
          </a:p>
        </p:txBody>
      </p:sp>
      <p:pic>
        <p:nvPicPr>
          <p:cNvPr id="2050"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475710">
            <a:off x="8777072" y="3508838"/>
            <a:ext cx="2467581" cy="384492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259410" y="4358302"/>
            <a:ext cx="2512380" cy="830997"/>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Note that the faith that folks </a:t>
            </a:r>
          </a:p>
          <a:p>
            <a:pPr algn="ctr"/>
            <a:r>
              <a:rPr lang="en-US" sz="1200" i="1" dirty="0">
                <a:latin typeface="Times New Roman" panose="02020603050405020304" pitchFamily="18" charset="0"/>
                <a:cs typeface="Times New Roman" panose="02020603050405020304" pitchFamily="18" charset="0"/>
              </a:rPr>
              <a:t>lived by in the Old Testament </a:t>
            </a:r>
          </a:p>
          <a:p>
            <a:pPr algn="ctr"/>
            <a:r>
              <a:rPr lang="en-US" sz="1200" i="1" dirty="0">
                <a:latin typeface="Times New Roman" panose="02020603050405020304" pitchFamily="18" charset="0"/>
                <a:cs typeface="Times New Roman" panose="02020603050405020304" pitchFamily="18" charset="0"/>
              </a:rPr>
              <a:t>was ‘their own’ faith.  “</a:t>
            </a:r>
            <a:r>
              <a:rPr lang="en-US" sz="1200" b="1" i="1" dirty="0">
                <a:solidFill>
                  <a:srgbClr val="CC6600"/>
                </a:solidFill>
                <a:latin typeface="Times New Roman" panose="02020603050405020304" pitchFamily="18" charset="0"/>
                <a:cs typeface="Times New Roman" panose="02020603050405020304" pitchFamily="18" charset="0"/>
              </a:rPr>
              <a:t>The just</a:t>
            </a:r>
          </a:p>
          <a:p>
            <a:pPr algn="ctr"/>
            <a:r>
              <a:rPr lang="en-US" sz="1200" b="1" i="1" dirty="0">
                <a:solidFill>
                  <a:srgbClr val="CC6600"/>
                </a:solidFill>
                <a:latin typeface="Times New Roman" panose="02020603050405020304" pitchFamily="18" charset="0"/>
                <a:cs typeface="Times New Roman" panose="02020603050405020304" pitchFamily="18" charset="0"/>
              </a:rPr>
              <a:t> shall live by his faith</a:t>
            </a:r>
            <a:r>
              <a:rPr lang="en-US" sz="1200" i="1" dirty="0">
                <a:latin typeface="Times New Roman" panose="02020603050405020304" pitchFamily="18" charset="0"/>
                <a:cs typeface="Times New Roman" panose="02020603050405020304" pitchFamily="18" charset="0"/>
              </a:rPr>
              <a:t>.”  </a:t>
            </a:r>
            <a:r>
              <a:rPr lang="en-US" sz="1050" b="1" dirty="0">
                <a:solidFill>
                  <a:srgbClr val="FF0000"/>
                </a:solidFill>
                <a:latin typeface="Times New Roman" panose="02020603050405020304" pitchFamily="18" charset="0"/>
                <a:cs typeface="Times New Roman" panose="02020603050405020304" pitchFamily="18" charset="0"/>
              </a:rPr>
              <a:t>Hab 2:4</a:t>
            </a:r>
            <a:r>
              <a:rPr lang="en-US" sz="1200" i="1" dirty="0">
                <a:latin typeface="Times New Roman" panose="02020603050405020304" pitchFamily="18" charset="0"/>
                <a:cs typeface="Times New Roman" panose="02020603050405020304" pitchFamily="18" charset="0"/>
              </a:rPr>
              <a:t>.</a:t>
            </a:r>
          </a:p>
        </p:txBody>
      </p:sp>
      <p:sp>
        <p:nvSpPr>
          <p:cNvPr id="11" name="TextBox 10"/>
          <p:cNvSpPr txBox="1"/>
          <p:nvPr/>
        </p:nvSpPr>
        <p:spPr>
          <a:xfrm>
            <a:off x="9106025" y="5136232"/>
            <a:ext cx="2603622" cy="646331"/>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The faith Paul speaks of is the faith </a:t>
            </a:r>
            <a:r>
              <a:rPr lang="en-US" sz="1200" b="1" i="1" dirty="0">
                <a:latin typeface="Times New Roman" panose="02020603050405020304" pitchFamily="18" charset="0"/>
                <a:cs typeface="Times New Roman" panose="02020603050405020304" pitchFamily="18" charset="0"/>
              </a:rPr>
              <a:t>OF</a:t>
            </a:r>
            <a:r>
              <a:rPr lang="en-US" sz="1200" i="1" dirty="0">
                <a:latin typeface="Times New Roman" panose="02020603050405020304" pitchFamily="18" charset="0"/>
                <a:cs typeface="Times New Roman" panose="02020603050405020304" pitchFamily="18" charset="0"/>
              </a:rPr>
              <a:t> Jesus Christ</a:t>
            </a:r>
            <a:r>
              <a:rPr lang="en-US" sz="1200" b="1" i="1" dirty="0">
                <a:solidFill>
                  <a:srgbClr val="FF0000"/>
                </a:solidFill>
                <a:latin typeface="Times New Roman" panose="02020603050405020304" pitchFamily="18" charset="0"/>
                <a:cs typeface="Times New Roman" panose="02020603050405020304" pitchFamily="18" charset="0"/>
              </a:rPr>
              <a:t>.  </a:t>
            </a:r>
            <a:r>
              <a:rPr lang="en-US" sz="1050" b="1" dirty="0">
                <a:solidFill>
                  <a:srgbClr val="FF0000"/>
                </a:solidFill>
                <a:latin typeface="Times New Roman" panose="02020603050405020304" pitchFamily="18" charset="0"/>
                <a:cs typeface="Times New Roman" panose="02020603050405020304" pitchFamily="18" charset="0"/>
              </a:rPr>
              <a:t>Rom 3:22; Gal 2:16,20; Gal. 3:22; Phil 1:27; 3:9</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9388137" y="5755528"/>
            <a:ext cx="2015231" cy="646331"/>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Today, we are justified by the faith </a:t>
            </a:r>
            <a:r>
              <a:rPr lang="en-US" sz="1200" b="1" i="1" dirty="0">
                <a:latin typeface="Times New Roman" panose="02020603050405020304" pitchFamily="18" charset="0"/>
                <a:cs typeface="Times New Roman" panose="02020603050405020304" pitchFamily="18" charset="0"/>
              </a:rPr>
              <a:t>OF</a:t>
            </a:r>
            <a:r>
              <a:rPr lang="en-US" sz="1200" i="1" dirty="0">
                <a:latin typeface="Times New Roman" panose="02020603050405020304" pitchFamily="18" charset="0"/>
                <a:cs typeface="Times New Roman" panose="02020603050405020304" pitchFamily="18" charset="0"/>
              </a:rPr>
              <a:t> Christ, not our own.  </a:t>
            </a:r>
            <a:r>
              <a:rPr lang="en-US" sz="1050" b="1" dirty="0">
                <a:solidFill>
                  <a:srgbClr val="FF0000"/>
                </a:solidFill>
                <a:latin typeface="Times New Roman" panose="02020603050405020304" pitchFamily="18" charset="0"/>
                <a:cs typeface="Times New Roman" panose="02020603050405020304" pitchFamily="18" charset="0"/>
              </a:rPr>
              <a:t>Gal 2:16</a:t>
            </a:r>
            <a:endParaRPr lang="en-US" sz="1200" b="1" dirty="0">
              <a:solidFill>
                <a:srgbClr val="FF0000"/>
              </a:solidFill>
              <a:latin typeface="Times New Roman" panose="02020603050405020304" pitchFamily="18" charset="0"/>
              <a:cs typeface="Times New Roman" panose="02020603050405020304" pitchFamily="18" charset="0"/>
            </a:endParaRPr>
          </a:p>
        </p:txBody>
      </p:sp>
      <p:pic>
        <p:nvPicPr>
          <p:cNvPr id="14"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38158">
            <a:off x="9433697" y="111663"/>
            <a:ext cx="2589173" cy="295248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740199" y="349983"/>
            <a:ext cx="2147001" cy="1569660"/>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I am not ashamed of </a:t>
            </a:r>
          </a:p>
          <a:p>
            <a:pPr algn="ctr"/>
            <a:r>
              <a:rPr lang="en-US" sz="1200" i="1" dirty="0">
                <a:latin typeface="Times New Roman" panose="02020603050405020304" pitchFamily="18" charset="0"/>
                <a:cs typeface="Times New Roman" panose="02020603050405020304" pitchFamily="18" charset="0"/>
              </a:rPr>
              <a:t>Paul, either.  </a:t>
            </a:r>
          </a:p>
          <a:p>
            <a:pPr algn="ctr"/>
            <a:r>
              <a:rPr lang="en-US" sz="1200" b="1" i="1" dirty="0">
                <a:solidFill>
                  <a:srgbClr val="CC6600"/>
                </a:solidFill>
                <a:latin typeface="Times New Roman" panose="02020603050405020304" pitchFamily="18" charset="0"/>
                <a:cs typeface="Times New Roman" panose="02020603050405020304" pitchFamily="18" charset="0"/>
              </a:rPr>
              <a:t>Be not thou therefore ashamed of the testimony of our Lord, nor of me his prisoner: but be thou partaker of the afflictions of the gospel according to the power of God; </a:t>
            </a:r>
            <a:r>
              <a:rPr lang="en-US" sz="1200" b="1" dirty="0">
                <a:solidFill>
                  <a:srgbClr val="FF0000"/>
                </a:solidFill>
                <a:latin typeface="Times New Roman" panose="02020603050405020304" pitchFamily="18" charset="0"/>
                <a:cs typeface="Times New Roman" panose="02020603050405020304" pitchFamily="18" charset="0"/>
              </a:rPr>
              <a:t>II Tim 1:8 </a:t>
            </a:r>
            <a:endParaRPr lang="en-US" sz="1200" b="1" i="1" dirty="0">
              <a:solidFill>
                <a:srgbClr val="CC6600"/>
              </a:solidFill>
              <a:latin typeface="Times New Roman" panose="02020603050405020304" pitchFamily="18" charset="0"/>
              <a:cs typeface="Times New Roman" panose="02020603050405020304" pitchFamily="18" charset="0"/>
            </a:endParaRPr>
          </a:p>
        </p:txBody>
      </p:sp>
      <p:pic>
        <p:nvPicPr>
          <p:cNvPr id="16"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503651">
            <a:off x="310324" y="-273060"/>
            <a:ext cx="2816698" cy="347530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11075" y="516592"/>
            <a:ext cx="2130641" cy="646331"/>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Note:  This is the gospel</a:t>
            </a:r>
          </a:p>
          <a:p>
            <a:pPr algn="ctr"/>
            <a:r>
              <a:rPr lang="en-US" sz="1200" i="1" dirty="0">
                <a:latin typeface="Times New Roman" panose="02020603050405020304" pitchFamily="18" charset="0"/>
                <a:cs typeface="Times New Roman" panose="02020603050405020304" pitchFamily="18" charset="0"/>
              </a:rPr>
              <a:t> of CHRIST – not the gospel </a:t>
            </a:r>
          </a:p>
          <a:p>
            <a:pPr algn="ctr"/>
            <a:r>
              <a:rPr lang="en-US" sz="1200" i="1" dirty="0">
                <a:latin typeface="Times New Roman" panose="02020603050405020304" pitchFamily="18" charset="0"/>
                <a:cs typeface="Times New Roman" panose="02020603050405020304" pitchFamily="18" charset="0"/>
              </a:rPr>
              <a:t>of Jesus.  There is a difference.</a:t>
            </a:r>
          </a:p>
        </p:txBody>
      </p:sp>
      <p:sp>
        <p:nvSpPr>
          <p:cNvPr id="17" name="TextBox 16"/>
          <p:cNvSpPr txBox="1"/>
          <p:nvPr/>
        </p:nvSpPr>
        <p:spPr>
          <a:xfrm>
            <a:off x="168678" y="1087965"/>
            <a:ext cx="2414730" cy="1569660"/>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The ‘gospel of ‘Christ’ is what the risen Christ taught to Paul then on to the Gentiles AFTER He rose.  The ‘Jesus gospel’ you hear taught today is only what Jesus taught to the Jews while He was on </a:t>
            </a:r>
          </a:p>
          <a:p>
            <a:pPr algn="ctr"/>
            <a:r>
              <a:rPr lang="en-US" sz="1200" i="1" dirty="0">
                <a:latin typeface="Times New Roman" panose="02020603050405020304" pitchFamily="18" charset="0"/>
                <a:cs typeface="Times New Roman" panose="02020603050405020304" pitchFamily="18" charset="0"/>
              </a:rPr>
              <a:t>earth – which was before </a:t>
            </a:r>
          </a:p>
          <a:p>
            <a:pPr algn="ctr"/>
            <a:r>
              <a:rPr lang="en-US" sz="1200" i="1" dirty="0">
                <a:latin typeface="Times New Roman" panose="02020603050405020304" pitchFamily="18" charset="0"/>
                <a:cs typeface="Times New Roman" panose="02020603050405020304" pitchFamily="18" charset="0"/>
              </a:rPr>
              <a:t>His death and resurrection.</a:t>
            </a:r>
          </a:p>
        </p:txBody>
      </p:sp>
      <p:sp>
        <p:nvSpPr>
          <p:cNvPr id="18" name="TextBox 17"/>
          <p:cNvSpPr txBox="1"/>
          <p:nvPr/>
        </p:nvSpPr>
        <p:spPr>
          <a:xfrm>
            <a:off x="825628" y="2628948"/>
            <a:ext cx="1176297" cy="253916"/>
          </a:xfrm>
          <a:prstGeom prst="rect">
            <a:avLst/>
          </a:prstGeom>
          <a:noFill/>
        </p:spPr>
        <p:txBody>
          <a:bodyPr wrap="square" rtlCol="0">
            <a:spAutoFit/>
          </a:bodyPr>
          <a:lstStyle/>
          <a:p>
            <a:pPr algn="ctr"/>
            <a:r>
              <a:rPr lang="en-US" sz="1050" dirty="0">
                <a:latin typeface="Times New Roman" panose="02020603050405020304" pitchFamily="18" charset="0"/>
                <a:cs typeface="Times New Roman" panose="02020603050405020304" pitchFamily="18" charset="0"/>
              </a:rPr>
              <a:t>See</a:t>
            </a:r>
            <a:r>
              <a:rPr lang="en-US" sz="1050" b="1" dirty="0">
                <a:solidFill>
                  <a:srgbClr val="FF0000"/>
                </a:solidFill>
                <a:latin typeface="Times New Roman" panose="02020603050405020304" pitchFamily="18" charset="0"/>
                <a:cs typeface="Times New Roman" panose="02020603050405020304" pitchFamily="18" charset="0"/>
              </a:rPr>
              <a:t> Heb 9:16,17</a:t>
            </a:r>
          </a:p>
        </p:txBody>
      </p:sp>
    </p:spTree>
    <p:extLst>
      <p:ext uri="{BB962C8B-B14F-4D97-AF65-F5344CB8AC3E}">
        <p14:creationId xmlns:p14="http://schemas.microsoft.com/office/powerpoint/2010/main" val="28501578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1500"/>
                                        <p:tgtEl>
                                          <p:spTgt spid="17"/>
                                        </p:tgtEl>
                                      </p:cBhvr>
                                    </p:animEffect>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1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1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7833" y="1946017"/>
            <a:ext cx="6105525"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For the wrath of God is revealed from heaven</a:t>
            </a:r>
          </a:p>
        </p:txBody>
      </p:sp>
      <p:sp>
        <p:nvSpPr>
          <p:cNvPr id="3" name="TextBox 2"/>
          <p:cNvSpPr txBox="1"/>
          <p:nvPr/>
        </p:nvSpPr>
        <p:spPr>
          <a:xfrm>
            <a:off x="4786312" y="6549050"/>
            <a:ext cx="2543175" cy="307777"/>
          </a:xfrm>
          <a:prstGeom prst="rect">
            <a:avLst/>
          </a:prstGeom>
          <a:noFill/>
        </p:spPr>
        <p:txBody>
          <a:bodyPr wrap="square" rtlCol="0">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Romans 1:18</a:t>
            </a:r>
          </a:p>
        </p:txBody>
      </p:sp>
      <p:sp>
        <p:nvSpPr>
          <p:cNvPr id="4" name="TextBox 3"/>
          <p:cNvSpPr txBox="1"/>
          <p:nvPr/>
        </p:nvSpPr>
        <p:spPr>
          <a:xfrm>
            <a:off x="2574445" y="2407682"/>
            <a:ext cx="6972300"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against all ungodliness and unrighteousness of men,</a:t>
            </a:r>
          </a:p>
        </p:txBody>
      </p:sp>
      <p:sp>
        <p:nvSpPr>
          <p:cNvPr id="5" name="TextBox 4"/>
          <p:cNvSpPr txBox="1"/>
          <p:nvPr/>
        </p:nvSpPr>
        <p:spPr>
          <a:xfrm>
            <a:off x="3848098" y="2797797"/>
            <a:ext cx="4476750"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who hold the truth in unrighteousness;</a:t>
            </a:r>
          </a:p>
        </p:txBody>
      </p:sp>
      <p:pic>
        <p:nvPicPr>
          <p:cNvPr id="6"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231471">
            <a:off x="582391" y="-619240"/>
            <a:ext cx="2941088" cy="39939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0922" y="124287"/>
            <a:ext cx="2901302" cy="1754326"/>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What we are </a:t>
            </a:r>
          </a:p>
          <a:p>
            <a:pPr algn="ctr"/>
            <a:r>
              <a:rPr lang="en-US" sz="1200" i="1" dirty="0">
                <a:latin typeface="Times New Roman" panose="02020603050405020304" pitchFamily="18" charset="0"/>
                <a:cs typeface="Times New Roman" panose="02020603050405020304" pitchFamily="18" charset="0"/>
              </a:rPr>
              <a:t>seeing more and more these</a:t>
            </a:r>
          </a:p>
          <a:p>
            <a:pPr algn="ctr"/>
            <a:r>
              <a:rPr lang="en-US" sz="1200" i="1" dirty="0">
                <a:latin typeface="Times New Roman" panose="02020603050405020304" pitchFamily="18" charset="0"/>
                <a:cs typeface="Times New Roman" panose="02020603050405020304" pitchFamily="18" charset="0"/>
              </a:rPr>
              <a:t> days is not the wrath of God</a:t>
            </a:r>
          </a:p>
          <a:p>
            <a:pPr algn="ctr"/>
            <a:r>
              <a:rPr lang="en-US" sz="1200" i="1" dirty="0">
                <a:latin typeface="Times New Roman" panose="02020603050405020304" pitchFamily="18" charset="0"/>
                <a:cs typeface="Times New Roman" panose="02020603050405020304" pitchFamily="18" charset="0"/>
              </a:rPr>
              <a:t> against a nation – world – etc.  We </a:t>
            </a:r>
          </a:p>
          <a:p>
            <a:pPr algn="ctr"/>
            <a:r>
              <a:rPr lang="en-US" sz="1200" i="1" dirty="0">
                <a:latin typeface="Times New Roman" panose="02020603050405020304" pitchFamily="18" charset="0"/>
                <a:cs typeface="Times New Roman" panose="02020603050405020304" pitchFamily="18" charset="0"/>
              </a:rPr>
              <a:t>are seeing God’s wrath against having his Words changed into a lie.  The result of that which is spoken in detail in</a:t>
            </a:r>
            <a:r>
              <a:rPr lang="en-US" sz="1200" b="1" i="1" dirty="0">
                <a:latin typeface="Times New Roman" panose="02020603050405020304" pitchFamily="18" charset="0"/>
                <a:cs typeface="Times New Roman" panose="02020603050405020304" pitchFamily="18" charset="0"/>
              </a:rPr>
              <a:t> </a:t>
            </a:r>
            <a:r>
              <a:rPr lang="en-US" sz="1050" b="1" dirty="0">
                <a:solidFill>
                  <a:srgbClr val="FF0000"/>
                </a:solidFill>
                <a:latin typeface="Times New Roman" panose="02020603050405020304" pitchFamily="18" charset="0"/>
                <a:cs typeface="Times New Roman" panose="02020603050405020304" pitchFamily="18" charset="0"/>
              </a:rPr>
              <a:t>I Tim 6:3-5 </a:t>
            </a:r>
            <a:r>
              <a:rPr lang="en-US" sz="1200" i="1" dirty="0">
                <a:latin typeface="Times New Roman" panose="02020603050405020304" pitchFamily="18" charset="0"/>
                <a:cs typeface="Times New Roman" panose="02020603050405020304" pitchFamily="18" charset="0"/>
              </a:rPr>
              <a:t>is the new perverted lifestyles to which people are turning today.</a:t>
            </a:r>
          </a:p>
        </p:txBody>
      </p:sp>
      <p:sp>
        <p:nvSpPr>
          <p:cNvPr id="8" name="TextBox 7"/>
          <p:cNvSpPr txBox="1"/>
          <p:nvPr/>
        </p:nvSpPr>
        <p:spPr>
          <a:xfrm>
            <a:off x="284083" y="1807589"/>
            <a:ext cx="2592280" cy="1015663"/>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The very lifestyles that pastors preach against are caused by those very same pastors who reject the ‘KJB ONLY’</a:t>
            </a:r>
          </a:p>
          <a:p>
            <a:pPr algn="ctr"/>
            <a:r>
              <a:rPr lang="en-US" sz="1200" i="1" dirty="0">
                <a:latin typeface="Times New Roman" panose="02020603050405020304" pitchFamily="18" charset="0"/>
                <a:cs typeface="Times New Roman" panose="02020603050405020304" pitchFamily="18" charset="0"/>
              </a:rPr>
              <a:t> or even those not rightly </a:t>
            </a:r>
          </a:p>
          <a:p>
            <a:pPr algn="ctr"/>
            <a:r>
              <a:rPr lang="en-US" sz="1200" i="1" dirty="0">
                <a:latin typeface="Times New Roman" panose="02020603050405020304" pitchFamily="18" charset="0"/>
                <a:cs typeface="Times New Roman" panose="02020603050405020304" pitchFamily="18" charset="0"/>
              </a:rPr>
              <a:t>dividing the KJB.</a:t>
            </a:r>
          </a:p>
        </p:txBody>
      </p:sp>
      <p:pic>
        <p:nvPicPr>
          <p:cNvPr id="9"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40875" flipV="1">
            <a:off x="7808397" y="2708481"/>
            <a:ext cx="3972073" cy="254000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016543" y="3595441"/>
            <a:ext cx="3480041" cy="1569660"/>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To understand the unrighteousness of </a:t>
            </a:r>
          </a:p>
          <a:p>
            <a:pPr algn="ctr"/>
            <a:r>
              <a:rPr lang="en-US" sz="1200" i="1" dirty="0">
                <a:latin typeface="Times New Roman" panose="02020603050405020304" pitchFamily="18" charset="0"/>
                <a:cs typeface="Times New Roman" panose="02020603050405020304" pitchFamily="18" charset="0"/>
              </a:rPr>
              <a:t>‘good’ people and their ‘good works’ is to </a:t>
            </a:r>
          </a:p>
          <a:p>
            <a:pPr algn="ctr"/>
            <a:r>
              <a:rPr lang="en-US" sz="1200" i="1" dirty="0">
                <a:latin typeface="Times New Roman" panose="02020603050405020304" pitchFamily="18" charset="0"/>
                <a:cs typeface="Times New Roman" panose="02020603050405020304" pitchFamily="18" charset="0"/>
              </a:rPr>
              <a:t>know the difference between man’s righteousness and the imputed righteousness of God.  God ‘makes’ us his righteousness; unless folks look to Paul ONLY in a KJB 1611 ONLY, they will never understand                     the marvelous meaning of these verses.</a:t>
            </a:r>
          </a:p>
          <a:p>
            <a:pPr algn="ctr"/>
            <a:r>
              <a:rPr lang="en-US" sz="1050" b="1" dirty="0">
                <a:solidFill>
                  <a:srgbClr val="FF0000"/>
                </a:solidFill>
                <a:latin typeface="Times New Roman" panose="02020603050405020304" pitchFamily="18" charset="0"/>
                <a:cs typeface="Times New Roman" panose="02020603050405020304" pitchFamily="18" charset="0"/>
              </a:rPr>
              <a:t>II Cor 5:21</a:t>
            </a:r>
          </a:p>
        </p:txBody>
      </p:sp>
      <p:pic>
        <p:nvPicPr>
          <p:cNvPr id="11"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812966" flipV="1">
            <a:off x="2082626" y="2707797"/>
            <a:ext cx="3262929" cy="442024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713394" y="3498556"/>
            <a:ext cx="2907914" cy="1754326"/>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Thy word is truth,</a:t>
            </a:r>
          </a:p>
          <a:p>
            <a:pPr algn="ctr"/>
            <a:r>
              <a:rPr lang="en-US" sz="1200" i="1" dirty="0">
                <a:latin typeface="Times New Roman" panose="02020603050405020304" pitchFamily="18" charset="0"/>
                <a:cs typeface="Times New Roman" panose="02020603050405020304" pitchFamily="18" charset="0"/>
              </a:rPr>
              <a:t>so we have everyone today, </a:t>
            </a:r>
          </a:p>
          <a:p>
            <a:pPr algn="ctr"/>
            <a:r>
              <a:rPr lang="en-US" sz="1200" i="1" dirty="0">
                <a:latin typeface="Times New Roman" panose="02020603050405020304" pitchFamily="18" charset="0"/>
                <a:cs typeface="Times New Roman" panose="02020603050405020304" pitchFamily="18" charset="0"/>
              </a:rPr>
              <a:t>who was born with the truth</a:t>
            </a:r>
          </a:p>
          <a:p>
            <a:pPr algn="ctr"/>
            <a:r>
              <a:rPr lang="en-US" sz="1200" i="1" dirty="0">
                <a:latin typeface="Times New Roman" panose="02020603050405020304" pitchFamily="18" charset="0"/>
                <a:cs typeface="Times New Roman" panose="02020603050405020304" pitchFamily="18" charset="0"/>
              </a:rPr>
              <a:t> ‘in’ them, living in ungodliness and unrighteousness – EVEN if they are good people.  They cannot please God if they are ‘in the flesh’ – meaning if they have NOT had their soul cut away from their flesh.</a:t>
            </a:r>
          </a:p>
          <a:p>
            <a:pPr algn="ctr"/>
            <a:r>
              <a:rPr lang="en-US" sz="1050" b="1" dirty="0">
                <a:solidFill>
                  <a:srgbClr val="FF0000"/>
                </a:solidFill>
                <a:latin typeface="Times New Roman" panose="02020603050405020304" pitchFamily="18" charset="0"/>
                <a:cs typeface="Times New Roman" panose="02020603050405020304" pitchFamily="18" charset="0"/>
              </a:rPr>
              <a:t>Gal 2:11-16</a:t>
            </a:r>
          </a:p>
        </p:txBody>
      </p:sp>
      <p:sp>
        <p:nvSpPr>
          <p:cNvPr id="13" name="TextBox 12"/>
          <p:cNvSpPr txBox="1"/>
          <p:nvPr/>
        </p:nvSpPr>
        <p:spPr>
          <a:xfrm>
            <a:off x="1970847" y="5108719"/>
            <a:ext cx="2428519" cy="1384995"/>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As kids, or whenever, people have to be ‘taught’ that the KJB is ‘not’ the Word of God – truth!  Today, that topic is seldom verbally brought</a:t>
            </a:r>
          </a:p>
          <a:p>
            <a:pPr algn="ctr"/>
            <a:r>
              <a:rPr lang="en-US" sz="1200" i="1" dirty="0">
                <a:latin typeface="Times New Roman" panose="02020603050405020304" pitchFamily="18" charset="0"/>
                <a:cs typeface="Times New Roman" panose="02020603050405020304" pitchFamily="18" charset="0"/>
              </a:rPr>
              <a:t> up anymore.  The false lifestyles teachings now permeate </a:t>
            </a:r>
          </a:p>
          <a:p>
            <a:pPr algn="ctr"/>
            <a:r>
              <a:rPr lang="en-US" sz="1200" i="1" dirty="0">
                <a:latin typeface="Times New Roman" panose="02020603050405020304" pitchFamily="18" charset="0"/>
                <a:cs typeface="Times New Roman" panose="02020603050405020304" pitchFamily="18" charset="0"/>
              </a:rPr>
              <a:t>American society.</a:t>
            </a:r>
          </a:p>
        </p:txBody>
      </p:sp>
    </p:spTree>
    <p:extLst>
      <p:ext uri="{BB962C8B-B14F-4D97-AF65-F5344CB8AC3E}">
        <p14:creationId xmlns:p14="http://schemas.microsoft.com/office/powerpoint/2010/main" val="4065925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91744" y="6558409"/>
            <a:ext cx="1952625" cy="307777"/>
          </a:xfrm>
          <a:prstGeom prst="rect">
            <a:avLst/>
          </a:prstGeom>
          <a:noFill/>
        </p:spPr>
        <p:txBody>
          <a:bodyPr wrap="square" rtlCol="0">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Romans 1:19,20</a:t>
            </a:r>
          </a:p>
        </p:txBody>
      </p:sp>
      <p:sp>
        <p:nvSpPr>
          <p:cNvPr id="4" name="TextBox 3"/>
          <p:cNvSpPr txBox="1"/>
          <p:nvPr/>
        </p:nvSpPr>
        <p:spPr>
          <a:xfrm>
            <a:off x="1737681" y="1609725"/>
            <a:ext cx="8620125"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Because that which may be known of God is manifest in them;</a:t>
            </a:r>
          </a:p>
        </p:txBody>
      </p:sp>
      <p:sp>
        <p:nvSpPr>
          <p:cNvPr id="5" name="TextBox 4"/>
          <p:cNvSpPr txBox="1"/>
          <p:nvPr/>
        </p:nvSpPr>
        <p:spPr>
          <a:xfrm>
            <a:off x="3794182" y="1976409"/>
            <a:ext cx="4533900"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for God hath shewed it unto them.</a:t>
            </a:r>
            <a:endParaRPr lang="en-US" sz="2400" dirty="0"/>
          </a:p>
        </p:txBody>
      </p:sp>
      <p:sp>
        <p:nvSpPr>
          <p:cNvPr id="6" name="TextBox 5"/>
          <p:cNvSpPr txBox="1"/>
          <p:nvPr/>
        </p:nvSpPr>
        <p:spPr>
          <a:xfrm>
            <a:off x="1857910" y="2902208"/>
            <a:ext cx="8382000" cy="400110"/>
          </a:xfrm>
          <a:prstGeom prst="rect">
            <a:avLst/>
          </a:prstGeom>
          <a:noFill/>
        </p:spPr>
        <p:txBody>
          <a:bodyPr wrap="square" rtlCol="0">
            <a:spAutoFit/>
          </a:bodyPr>
          <a:lstStyle/>
          <a:p>
            <a:r>
              <a:rPr lang="en-US" sz="2000" b="1" i="1" dirty="0">
                <a:solidFill>
                  <a:srgbClr val="CC6600"/>
                </a:solidFill>
                <a:latin typeface="Times New Roman" panose="02020603050405020304" pitchFamily="18" charset="0"/>
                <a:cs typeface="Times New Roman" panose="02020603050405020304" pitchFamily="18" charset="0"/>
              </a:rPr>
              <a:t>For the invisible things of him from the creation of the world are clearly seen,</a:t>
            </a:r>
            <a:endParaRPr lang="en-US" sz="2000" dirty="0"/>
          </a:p>
        </p:txBody>
      </p:sp>
      <p:sp>
        <p:nvSpPr>
          <p:cNvPr id="7" name="TextBox 6"/>
          <p:cNvSpPr txBox="1"/>
          <p:nvPr/>
        </p:nvSpPr>
        <p:spPr>
          <a:xfrm>
            <a:off x="3190512" y="3539757"/>
            <a:ext cx="5695950"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being understood by the things that are made,</a:t>
            </a:r>
            <a:endParaRPr lang="en-US" sz="2000" dirty="0"/>
          </a:p>
        </p:txBody>
      </p:sp>
      <p:sp>
        <p:nvSpPr>
          <p:cNvPr id="8" name="TextBox 7"/>
          <p:cNvSpPr txBox="1"/>
          <p:nvPr/>
        </p:nvSpPr>
        <p:spPr>
          <a:xfrm>
            <a:off x="3635853" y="3843462"/>
            <a:ext cx="4772026"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even his eternal power and Godhead; </a:t>
            </a:r>
            <a:endParaRPr lang="en-US" sz="2000" dirty="0"/>
          </a:p>
        </p:txBody>
      </p:sp>
      <p:sp>
        <p:nvSpPr>
          <p:cNvPr id="10" name="TextBox 9"/>
          <p:cNvSpPr txBox="1"/>
          <p:nvPr/>
        </p:nvSpPr>
        <p:spPr>
          <a:xfrm>
            <a:off x="3251727" y="4448175"/>
            <a:ext cx="5600700" cy="523220"/>
          </a:xfrm>
          <a:prstGeom prst="rect">
            <a:avLst/>
          </a:prstGeom>
          <a:noFill/>
        </p:spPr>
        <p:txBody>
          <a:bodyPr wrap="square" rtlCol="0">
            <a:spAutoFit/>
          </a:bodyPr>
          <a:lstStyle/>
          <a:p>
            <a:pPr algn="ctr"/>
            <a:r>
              <a:rPr lang="en-US" sz="2800" b="1" i="1" dirty="0">
                <a:solidFill>
                  <a:srgbClr val="CC6600"/>
                </a:solidFill>
                <a:latin typeface="Times New Roman" panose="02020603050405020304" pitchFamily="18" charset="0"/>
                <a:cs typeface="Times New Roman" panose="02020603050405020304" pitchFamily="18" charset="0"/>
              </a:rPr>
              <a:t>so that they are without excuse: </a:t>
            </a:r>
          </a:p>
        </p:txBody>
      </p:sp>
      <p:pic>
        <p:nvPicPr>
          <p:cNvPr id="11"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276834" flipH="1" flipV="1">
            <a:off x="8235901" y="2955740"/>
            <a:ext cx="2810972" cy="49438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071088" y="3843462"/>
            <a:ext cx="2574524" cy="1015663"/>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This is the</a:t>
            </a:r>
          </a:p>
          <a:p>
            <a:pPr algn="ctr"/>
            <a:r>
              <a:rPr lang="en-US" sz="1200" i="1" dirty="0">
                <a:latin typeface="Times New Roman" panose="02020603050405020304" pitchFamily="18" charset="0"/>
                <a:cs typeface="Times New Roman" panose="02020603050405020304" pitchFamily="18" charset="0"/>
              </a:rPr>
              <a:t> simple answer to those </a:t>
            </a:r>
          </a:p>
          <a:p>
            <a:pPr algn="ctr"/>
            <a:r>
              <a:rPr lang="en-US" sz="1200" i="1" dirty="0">
                <a:latin typeface="Times New Roman" panose="02020603050405020304" pitchFamily="18" charset="0"/>
                <a:cs typeface="Times New Roman" panose="02020603050405020304" pitchFamily="18" charset="0"/>
              </a:rPr>
              <a:t>who wonder if God will hold the </a:t>
            </a:r>
          </a:p>
          <a:p>
            <a:pPr algn="ctr"/>
            <a:r>
              <a:rPr lang="en-US" sz="1200" i="1" dirty="0">
                <a:latin typeface="Times New Roman" panose="02020603050405020304" pitchFamily="18" charset="0"/>
                <a:cs typeface="Times New Roman" panose="02020603050405020304" pitchFamily="18" charset="0"/>
              </a:rPr>
              <a:t>works of those who ‘don’t know the truth’ concerning God.  </a:t>
            </a:r>
          </a:p>
        </p:txBody>
      </p:sp>
      <p:sp>
        <p:nvSpPr>
          <p:cNvPr id="12" name="TextBox 11"/>
          <p:cNvSpPr txBox="1"/>
          <p:nvPr/>
        </p:nvSpPr>
        <p:spPr>
          <a:xfrm>
            <a:off x="8544275" y="4797152"/>
            <a:ext cx="3391270" cy="646331"/>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The answer is “Yes He will!” because He </a:t>
            </a:r>
            <a:r>
              <a:rPr lang="en-US" sz="1200" i="1" u="sng" dirty="0">
                <a:latin typeface="Times New Roman" panose="02020603050405020304" pitchFamily="18" charset="0"/>
                <a:cs typeface="Times New Roman" panose="02020603050405020304" pitchFamily="18" charset="0"/>
              </a:rPr>
              <a:t>created</a:t>
            </a:r>
            <a:r>
              <a:rPr lang="en-US" sz="1200" i="1" dirty="0">
                <a:latin typeface="Times New Roman" panose="02020603050405020304" pitchFamily="18" charset="0"/>
                <a:cs typeface="Times New Roman" panose="02020603050405020304" pitchFamily="18" charset="0"/>
              </a:rPr>
              <a:t> them without excuse.  They learned or were taught ‘away’ from the truth that was manifest in them!</a:t>
            </a:r>
          </a:p>
        </p:txBody>
      </p:sp>
      <p:sp>
        <p:nvSpPr>
          <p:cNvPr id="13" name="TextBox 12"/>
          <p:cNvSpPr txBox="1"/>
          <p:nvPr/>
        </p:nvSpPr>
        <p:spPr>
          <a:xfrm>
            <a:off x="8604874" y="5425380"/>
            <a:ext cx="2944973" cy="1200329"/>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Am I talking about ‘election’ here?  No!  It is up to us still to try to steer these people away from those false teachings – and show them the simple ‘original truth’ </a:t>
            </a:r>
          </a:p>
          <a:p>
            <a:pPr algn="ctr"/>
            <a:r>
              <a:rPr lang="en-US" sz="1200" i="1" dirty="0">
                <a:latin typeface="Times New Roman" panose="02020603050405020304" pitchFamily="18" charset="0"/>
                <a:cs typeface="Times New Roman" panose="02020603050405020304" pitchFamily="18" charset="0"/>
              </a:rPr>
              <a:t>about the risen Christ.</a:t>
            </a:r>
          </a:p>
          <a:p>
            <a:pPr algn="ctr"/>
            <a:r>
              <a:rPr lang="en-US" sz="1050" b="1" dirty="0">
                <a:solidFill>
                  <a:srgbClr val="FF0000"/>
                </a:solidFill>
                <a:latin typeface="Times New Roman" panose="02020603050405020304" pitchFamily="18" charset="0"/>
                <a:cs typeface="Times New Roman" panose="02020603050405020304" pitchFamily="18" charset="0"/>
              </a:rPr>
              <a:t>Romans 10:13-17</a:t>
            </a:r>
          </a:p>
        </p:txBody>
      </p:sp>
    </p:spTree>
    <p:extLst>
      <p:ext uri="{BB962C8B-B14F-4D97-AF65-F5344CB8AC3E}">
        <p14:creationId xmlns:p14="http://schemas.microsoft.com/office/powerpoint/2010/main" val="239724060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1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256" y="3742733"/>
            <a:ext cx="4205288" cy="400110"/>
          </a:xfrm>
          <a:prstGeom prst="rect">
            <a:avLst/>
          </a:prstGeom>
          <a:noFill/>
        </p:spPr>
        <p:txBody>
          <a:bodyPr wrap="square" rtlCol="0">
            <a:spAutoFit/>
          </a:bodyPr>
          <a:lstStyle/>
          <a:p>
            <a:r>
              <a:rPr lang="en-US" sz="2000" b="1" i="1" dirty="0">
                <a:solidFill>
                  <a:srgbClr val="CC6600"/>
                </a:solidFill>
                <a:latin typeface="Times New Roman" panose="02020603050405020304" pitchFamily="18" charset="0"/>
                <a:cs typeface="Times New Roman" panose="02020603050405020304" pitchFamily="18" charset="0"/>
              </a:rPr>
              <a:t>and their foolish heart was darkened. </a:t>
            </a:r>
          </a:p>
        </p:txBody>
      </p:sp>
      <p:sp>
        <p:nvSpPr>
          <p:cNvPr id="3" name="TextBox 2"/>
          <p:cNvSpPr txBox="1"/>
          <p:nvPr/>
        </p:nvSpPr>
        <p:spPr>
          <a:xfrm>
            <a:off x="3271837" y="1849874"/>
            <a:ext cx="5572125"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Because that, when they knew God, </a:t>
            </a:r>
          </a:p>
        </p:txBody>
      </p:sp>
      <p:sp>
        <p:nvSpPr>
          <p:cNvPr id="4" name="TextBox 3"/>
          <p:cNvSpPr txBox="1"/>
          <p:nvPr/>
        </p:nvSpPr>
        <p:spPr>
          <a:xfrm>
            <a:off x="4550569" y="2581212"/>
            <a:ext cx="3028950"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neither were thankful</a:t>
            </a:r>
            <a:endParaRPr lang="en-US" sz="2000" dirty="0"/>
          </a:p>
        </p:txBody>
      </p:sp>
      <p:sp>
        <p:nvSpPr>
          <p:cNvPr id="5" name="TextBox 4"/>
          <p:cNvSpPr txBox="1"/>
          <p:nvPr/>
        </p:nvSpPr>
        <p:spPr>
          <a:xfrm>
            <a:off x="4250530" y="2235674"/>
            <a:ext cx="364807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they glorified him not as God</a:t>
            </a:r>
            <a:endParaRPr lang="en-US" sz="2000" dirty="0"/>
          </a:p>
        </p:txBody>
      </p:sp>
      <p:sp>
        <p:nvSpPr>
          <p:cNvPr id="6" name="TextBox 5"/>
          <p:cNvSpPr txBox="1"/>
          <p:nvPr/>
        </p:nvSpPr>
        <p:spPr>
          <a:xfrm>
            <a:off x="5073593" y="6551945"/>
            <a:ext cx="1981200" cy="307777"/>
          </a:xfrm>
          <a:prstGeom prst="rect">
            <a:avLst/>
          </a:prstGeom>
          <a:noFill/>
        </p:spPr>
        <p:txBody>
          <a:bodyPr wrap="square" rtlCol="0">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Romans 1:21</a:t>
            </a:r>
          </a:p>
        </p:txBody>
      </p:sp>
      <p:sp>
        <p:nvSpPr>
          <p:cNvPr id="7" name="TextBox 6"/>
          <p:cNvSpPr txBox="1"/>
          <p:nvPr/>
        </p:nvSpPr>
        <p:spPr>
          <a:xfrm>
            <a:off x="3443871" y="3375256"/>
            <a:ext cx="5176837"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became vain in their imaginations,</a:t>
            </a:r>
            <a:endParaRPr lang="en-US" sz="2400" dirty="0"/>
          </a:p>
        </p:txBody>
      </p:sp>
      <p:pic>
        <p:nvPicPr>
          <p:cNvPr id="8"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446433" flipH="1">
            <a:off x="801168" y="981313"/>
            <a:ext cx="3209077" cy="318101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14584" y="953076"/>
            <a:ext cx="2659276" cy="1569660"/>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I put this </a:t>
            </a:r>
          </a:p>
          <a:p>
            <a:pPr algn="ctr"/>
            <a:r>
              <a:rPr lang="en-US" sz="1200" i="1" dirty="0">
                <a:latin typeface="Times New Roman" panose="02020603050405020304" pitchFamily="18" charset="0"/>
                <a:cs typeface="Times New Roman" panose="02020603050405020304" pitchFamily="18" charset="0"/>
              </a:rPr>
              <a:t>squarely on all pastors,</a:t>
            </a:r>
          </a:p>
          <a:p>
            <a:pPr algn="ctr"/>
            <a:r>
              <a:rPr lang="en-US" sz="1200" i="1" dirty="0">
                <a:latin typeface="Times New Roman" panose="02020603050405020304" pitchFamily="18" charset="0"/>
                <a:cs typeface="Times New Roman" panose="02020603050405020304" pitchFamily="18" charset="0"/>
              </a:rPr>
              <a:t>teachers, Sunday school </a:t>
            </a:r>
          </a:p>
          <a:p>
            <a:pPr algn="ctr"/>
            <a:r>
              <a:rPr lang="en-US" sz="1200" i="1" dirty="0">
                <a:latin typeface="Times New Roman" panose="02020603050405020304" pitchFamily="18" charset="0"/>
                <a:cs typeface="Times New Roman" panose="02020603050405020304" pitchFamily="18" charset="0"/>
              </a:rPr>
              <a:t>teachers, parents (including</a:t>
            </a:r>
          </a:p>
          <a:p>
            <a:pPr algn="ctr"/>
            <a:r>
              <a:rPr lang="en-US" sz="1200" i="1" dirty="0">
                <a:latin typeface="Times New Roman" panose="02020603050405020304" pitchFamily="18" charset="0"/>
                <a:cs typeface="Times New Roman" panose="02020603050405020304" pitchFamily="18" charset="0"/>
              </a:rPr>
              <a:t> myself), relatives, etc. from </a:t>
            </a:r>
          </a:p>
          <a:p>
            <a:pPr algn="ctr"/>
            <a:r>
              <a:rPr lang="en-US" sz="1200" i="1" dirty="0">
                <a:latin typeface="Times New Roman" panose="02020603050405020304" pitchFamily="18" charset="0"/>
                <a:cs typeface="Times New Roman" panose="02020603050405020304" pitchFamily="18" charset="0"/>
              </a:rPr>
              <a:t>The years when the KJB was </a:t>
            </a:r>
          </a:p>
          <a:p>
            <a:pPr algn="ctr"/>
            <a:r>
              <a:rPr lang="en-US" sz="1200" i="1" dirty="0">
                <a:latin typeface="Times New Roman" panose="02020603050405020304" pitchFamily="18" charset="0"/>
                <a:cs typeface="Times New Roman" panose="02020603050405020304" pitchFamily="18" charset="0"/>
              </a:rPr>
              <a:t>commonly accepted as ‘only’, </a:t>
            </a:r>
          </a:p>
          <a:p>
            <a:pPr algn="ctr"/>
            <a:r>
              <a:rPr lang="en-US" sz="1200" i="1" dirty="0">
                <a:latin typeface="Times New Roman" panose="02020603050405020304" pitchFamily="18" charset="0"/>
                <a:cs typeface="Times New Roman" panose="02020603050405020304" pitchFamily="18" charset="0"/>
              </a:rPr>
              <a:t>because it was the ‘only’ in most cases.</a:t>
            </a:r>
          </a:p>
        </p:txBody>
      </p:sp>
      <p:sp>
        <p:nvSpPr>
          <p:cNvPr id="10" name="TextBox 9"/>
          <p:cNvSpPr txBox="1"/>
          <p:nvPr/>
        </p:nvSpPr>
        <p:spPr>
          <a:xfrm>
            <a:off x="863411" y="2522736"/>
            <a:ext cx="2030708" cy="1015663"/>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Everyone loves their babies and children but not enough to tell and SHOW them the truth.  We are seeing the </a:t>
            </a:r>
          </a:p>
          <a:p>
            <a:pPr algn="ctr"/>
            <a:r>
              <a:rPr lang="en-US" sz="1200" i="1" dirty="0">
                <a:latin typeface="Times New Roman" panose="02020603050405020304" pitchFamily="18" charset="0"/>
                <a:cs typeface="Times New Roman" panose="02020603050405020304" pitchFamily="18" charset="0"/>
              </a:rPr>
              <a:t>sad results today.</a:t>
            </a:r>
          </a:p>
        </p:txBody>
      </p:sp>
      <p:pic>
        <p:nvPicPr>
          <p:cNvPr id="11"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521505" flipH="1" flipV="1">
            <a:off x="8308306" y="2773424"/>
            <a:ext cx="3130658" cy="360919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024372" y="3431863"/>
            <a:ext cx="2623130" cy="1015663"/>
          </a:xfrm>
          <a:prstGeom prst="rect">
            <a:avLst/>
          </a:prstGeom>
          <a:noFill/>
        </p:spPr>
        <p:txBody>
          <a:bodyPr wrap="square" rtlCol="0">
            <a:spAutoFit/>
          </a:bodyPr>
          <a:lstStyle/>
          <a:p>
            <a:r>
              <a:rPr lang="en-US" sz="1200" i="1" dirty="0">
                <a:latin typeface="Times New Roman" panose="02020603050405020304" pitchFamily="18" charset="0"/>
                <a:cs typeface="Times New Roman" panose="02020603050405020304" pitchFamily="18" charset="0"/>
              </a:rPr>
              <a:t>Here we go… today, we not only</a:t>
            </a:r>
          </a:p>
          <a:p>
            <a:r>
              <a:rPr lang="en-US" sz="1200" i="1" dirty="0">
                <a:latin typeface="Times New Roman" panose="02020603050405020304" pitchFamily="18" charset="0"/>
                <a:cs typeface="Times New Roman" panose="02020603050405020304" pitchFamily="18" charset="0"/>
              </a:rPr>
              <a:t>know, we actually can see the results</a:t>
            </a:r>
          </a:p>
          <a:p>
            <a:r>
              <a:rPr lang="en-US" sz="1200" i="1" dirty="0">
                <a:latin typeface="Times New Roman" panose="02020603050405020304" pitchFamily="18" charset="0"/>
                <a:cs typeface="Times New Roman" panose="02020603050405020304" pitchFamily="18" charset="0"/>
              </a:rPr>
              <a:t>of people lifting themselves up to the humanistic level of godhood – exactly what the devil told Eve in the garden.</a:t>
            </a:r>
          </a:p>
        </p:txBody>
      </p:sp>
      <p:sp>
        <p:nvSpPr>
          <p:cNvPr id="13" name="TextBox 12"/>
          <p:cNvSpPr txBox="1"/>
          <p:nvPr/>
        </p:nvSpPr>
        <p:spPr>
          <a:xfrm>
            <a:off x="9250533" y="4403136"/>
            <a:ext cx="2086253" cy="646331"/>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Vain in their imaginations!</a:t>
            </a:r>
          </a:p>
          <a:p>
            <a:pPr algn="ctr"/>
            <a:r>
              <a:rPr lang="en-US" sz="1200" i="1" dirty="0">
                <a:latin typeface="Times New Roman" panose="02020603050405020304" pitchFamily="18" charset="0"/>
                <a:cs typeface="Times New Roman" panose="02020603050405020304" pitchFamily="18" charset="0"/>
              </a:rPr>
              <a:t>Foolish heart!</a:t>
            </a:r>
          </a:p>
          <a:p>
            <a:pPr algn="ctr"/>
            <a:r>
              <a:rPr lang="en-US" sz="1200" i="1" dirty="0">
                <a:latin typeface="Times New Roman" panose="02020603050405020304" pitchFamily="18" charset="0"/>
                <a:cs typeface="Times New Roman" panose="02020603050405020304" pitchFamily="18" charset="0"/>
              </a:rPr>
              <a:t>Foolish heart darkened!</a:t>
            </a:r>
          </a:p>
        </p:txBody>
      </p:sp>
      <p:sp>
        <p:nvSpPr>
          <p:cNvPr id="14" name="TextBox 13"/>
          <p:cNvSpPr txBox="1"/>
          <p:nvPr/>
        </p:nvSpPr>
        <p:spPr>
          <a:xfrm>
            <a:off x="9206143" y="5033126"/>
            <a:ext cx="2370339" cy="830997"/>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Sounds like typical people today… but you could never</a:t>
            </a:r>
          </a:p>
          <a:p>
            <a:pPr algn="ctr"/>
            <a:r>
              <a:rPr lang="en-US" sz="1200" i="1" dirty="0">
                <a:latin typeface="Times New Roman" panose="02020603050405020304" pitchFamily="18" charset="0"/>
                <a:cs typeface="Times New Roman" panose="02020603050405020304" pitchFamily="18" charset="0"/>
              </a:rPr>
              <a:t>convince them</a:t>
            </a:r>
          </a:p>
          <a:p>
            <a:pPr algn="ctr"/>
            <a:r>
              <a:rPr lang="en-US" sz="1200" i="1" dirty="0">
                <a:latin typeface="Times New Roman" panose="02020603050405020304" pitchFamily="18" charset="0"/>
                <a:cs typeface="Times New Roman" panose="02020603050405020304" pitchFamily="18" charset="0"/>
              </a:rPr>
              <a:t>now!</a:t>
            </a:r>
          </a:p>
        </p:txBody>
      </p:sp>
    </p:spTree>
    <p:extLst>
      <p:ext uri="{BB962C8B-B14F-4D97-AF65-F5344CB8AC3E}">
        <p14:creationId xmlns:p14="http://schemas.microsoft.com/office/powerpoint/2010/main" val="18681696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500" fill="hold"/>
                                        <p:tgtEl>
                                          <p:spTgt spid="13"/>
                                        </p:tgtEl>
                                        <p:attrNameLst>
                                          <p:attrName>ppt_w</p:attrName>
                                        </p:attrNameLst>
                                      </p:cBhvr>
                                      <p:tavLst>
                                        <p:tav tm="0">
                                          <p:val>
                                            <p:fltVal val="0"/>
                                          </p:val>
                                        </p:tav>
                                        <p:tav tm="100000">
                                          <p:val>
                                            <p:strVal val="#ppt_w"/>
                                          </p:val>
                                        </p:tav>
                                      </p:tavLst>
                                    </p:anim>
                                    <p:anim calcmode="lin" valueType="num">
                                      <p:cBhvr>
                                        <p:cTn id="23" dur="1500" fill="hold"/>
                                        <p:tgtEl>
                                          <p:spTgt spid="13"/>
                                        </p:tgtEl>
                                        <p:attrNameLst>
                                          <p:attrName>ppt_h</p:attrName>
                                        </p:attrNameLst>
                                      </p:cBhvr>
                                      <p:tavLst>
                                        <p:tav tm="0">
                                          <p:val>
                                            <p:fltVal val="0"/>
                                          </p:val>
                                        </p:tav>
                                        <p:tav tm="100000">
                                          <p:val>
                                            <p:strVal val="#ppt_h"/>
                                          </p:val>
                                        </p:tav>
                                      </p:tavLst>
                                    </p:anim>
                                    <p:animEffect transition="in" filter="fade">
                                      <p:cBhvr>
                                        <p:cTn id="24" dur="1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12796" y="6532348"/>
            <a:ext cx="1504950" cy="307777"/>
          </a:xfrm>
          <a:prstGeom prst="rect">
            <a:avLst/>
          </a:prstGeom>
          <a:noFill/>
        </p:spPr>
        <p:txBody>
          <a:bodyPr wrap="square" rtlCol="0">
            <a:spAutoFit/>
          </a:bodyPr>
          <a:lstStyle/>
          <a:p>
            <a:r>
              <a:rPr lang="en-US" sz="1400" b="1" dirty="0">
                <a:solidFill>
                  <a:srgbClr val="FF0000"/>
                </a:solidFill>
                <a:latin typeface="Times New Roman" panose="02020603050405020304" pitchFamily="18" charset="0"/>
                <a:cs typeface="Times New Roman" panose="02020603050405020304" pitchFamily="18" charset="0"/>
              </a:rPr>
              <a:t>Romans 1:22,23</a:t>
            </a:r>
          </a:p>
        </p:txBody>
      </p:sp>
      <p:sp>
        <p:nvSpPr>
          <p:cNvPr id="4" name="TextBox 3"/>
          <p:cNvSpPr txBox="1"/>
          <p:nvPr/>
        </p:nvSpPr>
        <p:spPr>
          <a:xfrm>
            <a:off x="3821904" y="1200150"/>
            <a:ext cx="4452938" cy="461665"/>
          </a:xfrm>
          <a:prstGeom prst="rect">
            <a:avLst/>
          </a:prstGeom>
          <a:noFill/>
        </p:spPr>
        <p:txBody>
          <a:bodyPr wrap="square" rtlCol="0">
            <a:spAutoFit/>
          </a:bodyPr>
          <a:lstStyle/>
          <a:p>
            <a:r>
              <a:rPr lang="en-US" sz="2400" b="1" i="1" dirty="0">
                <a:solidFill>
                  <a:srgbClr val="CC6600"/>
                </a:solidFill>
                <a:latin typeface="Times New Roman" panose="02020603050405020304" pitchFamily="18" charset="0"/>
                <a:cs typeface="Times New Roman" panose="02020603050405020304" pitchFamily="18" charset="0"/>
              </a:rPr>
              <a:t>Professing themselves to be wise,</a:t>
            </a:r>
          </a:p>
        </p:txBody>
      </p:sp>
      <p:sp>
        <p:nvSpPr>
          <p:cNvPr id="5" name="TextBox 4"/>
          <p:cNvSpPr txBox="1"/>
          <p:nvPr/>
        </p:nvSpPr>
        <p:spPr>
          <a:xfrm>
            <a:off x="3543299" y="1565262"/>
            <a:ext cx="5019675"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they became fools,</a:t>
            </a:r>
          </a:p>
        </p:txBody>
      </p:sp>
      <p:sp>
        <p:nvSpPr>
          <p:cNvPr id="6" name="TextBox 5"/>
          <p:cNvSpPr txBox="1"/>
          <p:nvPr/>
        </p:nvSpPr>
        <p:spPr>
          <a:xfrm>
            <a:off x="2757488" y="2364433"/>
            <a:ext cx="6600824"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And changed the glory of the uncorruptible God</a:t>
            </a:r>
          </a:p>
        </p:txBody>
      </p:sp>
      <p:sp>
        <p:nvSpPr>
          <p:cNvPr id="7" name="TextBox 6"/>
          <p:cNvSpPr txBox="1"/>
          <p:nvPr/>
        </p:nvSpPr>
        <p:spPr>
          <a:xfrm>
            <a:off x="5098839" y="3212341"/>
            <a:ext cx="1878807"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and to birds,</a:t>
            </a:r>
          </a:p>
        </p:txBody>
      </p:sp>
      <p:sp>
        <p:nvSpPr>
          <p:cNvPr id="8" name="TextBox 7"/>
          <p:cNvSpPr txBox="1"/>
          <p:nvPr/>
        </p:nvSpPr>
        <p:spPr>
          <a:xfrm>
            <a:off x="4530933" y="3519764"/>
            <a:ext cx="305752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And fourfooted beasts,</a:t>
            </a:r>
          </a:p>
        </p:txBody>
      </p:sp>
      <p:sp>
        <p:nvSpPr>
          <p:cNvPr id="9" name="TextBox 8"/>
          <p:cNvSpPr txBox="1"/>
          <p:nvPr/>
        </p:nvSpPr>
        <p:spPr>
          <a:xfrm>
            <a:off x="4567237" y="3844391"/>
            <a:ext cx="298132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and creeping things.</a:t>
            </a:r>
          </a:p>
        </p:txBody>
      </p:sp>
      <p:sp>
        <p:nvSpPr>
          <p:cNvPr id="10" name="TextBox 9"/>
          <p:cNvSpPr txBox="1"/>
          <p:nvPr/>
        </p:nvSpPr>
        <p:spPr>
          <a:xfrm>
            <a:off x="2895598" y="2760925"/>
            <a:ext cx="6305550"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into an image made like to corruptible man,</a:t>
            </a:r>
          </a:p>
        </p:txBody>
      </p:sp>
      <p:pic>
        <p:nvPicPr>
          <p:cNvPr id="11"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073250">
            <a:off x="533470" y="3152870"/>
            <a:ext cx="2816698" cy="34753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96598" y="4105173"/>
            <a:ext cx="1960889" cy="1015663"/>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I have nothing to </a:t>
            </a:r>
          </a:p>
          <a:p>
            <a:pPr algn="ctr"/>
            <a:r>
              <a:rPr lang="en-US" sz="1200" i="1" dirty="0">
                <a:latin typeface="Times New Roman" panose="02020603050405020304" pitchFamily="18" charset="0"/>
                <a:cs typeface="Times New Roman" panose="02020603050405020304" pitchFamily="18" charset="0"/>
              </a:rPr>
              <a:t>add to this… either you know and understand or you don’t know and don’t understand these verses.</a:t>
            </a:r>
          </a:p>
        </p:txBody>
      </p:sp>
      <p:sp>
        <p:nvSpPr>
          <p:cNvPr id="12" name="TextBox 11"/>
          <p:cNvSpPr txBox="1"/>
          <p:nvPr/>
        </p:nvSpPr>
        <p:spPr>
          <a:xfrm>
            <a:off x="621437" y="5100091"/>
            <a:ext cx="2433965" cy="1200329"/>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However… I will reiterate what I have been saying all along that this is all being brought to you by today’s Great Commission pastors and Bible changers, correctors</a:t>
            </a:r>
          </a:p>
          <a:p>
            <a:pPr algn="ctr"/>
            <a:r>
              <a:rPr lang="en-US" sz="1200" i="1" dirty="0">
                <a:latin typeface="Times New Roman" panose="02020603050405020304" pitchFamily="18" charset="0"/>
                <a:cs typeface="Times New Roman" panose="02020603050405020304" pitchFamily="18" charset="0"/>
              </a:rPr>
              <a:t>and professors.</a:t>
            </a:r>
          </a:p>
        </p:txBody>
      </p:sp>
    </p:spTree>
    <p:extLst>
      <p:ext uri="{BB962C8B-B14F-4D97-AF65-F5344CB8AC3E}">
        <p14:creationId xmlns:p14="http://schemas.microsoft.com/office/powerpoint/2010/main" val="24549651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44424" y="6543566"/>
            <a:ext cx="1428750" cy="307777"/>
          </a:xfrm>
          <a:prstGeom prst="rect">
            <a:avLst/>
          </a:prstGeom>
          <a:noFill/>
        </p:spPr>
        <p:txBody>
          <a:bodyPr wrap="square" rtlCol="0">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Romans 1:24,25</a:t>
            </a:r>
          </a:p>
        </p:txBody>
      </p:sp>
      <p:sp>
        <p:nvSpPr>
          <p:cNvPr id="4" name="TextBox 3"/>
          <p:cNvSpPr txBox="1"/>
          <p:nvPr/>
        </p:nvSpPr>
        <p:spPr>
          <a:xfrm>
            <a:off x="5237761" y="1463732"/>
            <a:ext cx="1685925"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Wherefore</a:t>
            </a:r>
            <a:endParaRPr lang="en-US" sz="2400" dirty="0"/>
          </a:p>
        </p:txBody>
      </p:sp>
      <p:sp>
        <p:nvSpPr>
          <p:cNvPr id="5" name="TextBox 4"/>
          <p:cNvSpPr txBox="1"/>
          <p:nvPr/>
        </p:nvSpPr>
        <p:spPr>
          <a:xfrm>
            <a:off x="3438435" y="1978082"/>
            <a:ext cx="5314950"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God also gave them up to uncleanness</a:t>
            </a:r>
            <a:endParaRPr lang="en-US" sz="2400" dirty="0"/>
          </a:p>
        </p:txBody>
      </p:sp>
      <p:sp>
        <p:nvSpPr>
          <p:cNvPr id="6" name="TextBox 5"/>
          <p:cNvSpPr txBox="1"/>
          <p:nvPr/>
        </p:nvSpPr>
        <p:spPr>
          <a:xfrm>
            <a:off x="3571786" y="2339926"/>
            <a:ext cx="5000624"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 through the lusts of their own hearts,</a:t>
            </a:r>
            <a:endParaRPr lang="en-US" sz="2000" dirty="0"/>
          </a:p>
        </p:txBody>
      </p:sp>
      <p:sp>
        <p:nvSpPr>
          <p:cNvPr id="7" name="TextBox 6"/>
          <p:cNvSpPr txBox="1"/>
          <p:nvPr/>
        </p:nvSpPr>
        <p:spPr>
          <a:xfrm>
            <a:off x="2190660" y="2658317"/>
            <a:ext cx="7781926"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to dishonour their own bodies between themselves:</a:t>
            </a:r>
            <a:endParaRPr lang="en-US" sz="2000" dirty="0"/>
          </a:p>
        </p:txBody>
      </p:sp>
      <p:sp>
        <p:nvSpPr>
          <p:cNvPr id="9" name="TextBox 8"/>
          <p:cNvSpPr txBox="1"/>
          <p:nvPr/>
        </p:nvSpPr>
        <p:spPr>
          <a:xfrm>
            <a:off x="2828835" y="3391677"/>
            <a:ext cx="6524625"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Who changed the truth of God into a lie,</a:t>
            </a:r>
          </a:p>
        </p:txBody>
      </p:sp>
      <p:sp>
        <p:nvSpPr>
          <p:cNvPr id="11" name="TextBox 10"/>
          <p:cNvSpPr txBox="1"/>
          <p:nvPr/>
        </p:nvSpPr>
        <p:spPr>
          <a:xfrm>
            <a:off x="3852862" y="4865428"/>
            <a:ext cx="441007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who is blessed for ever. Amen.</a:t>
            </a:r>
          </a:p>
        </p:txBody>
      </p:sp>
      <p:sp>
        <p:nvSpPr>
          <p:cNvPr id="12" name="TextBox 11"/>
          <p:cNvSpPr txBox="1"/>
          <p:nvPr/>
        </p:nvSpPr>
        <p:spPr>
          <a:xfrm>
            <a:off x="4499577" y="4526092"/>
            <a:ext cx="3190875"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more than the Creator,</a:t>
            </a:r>
            <a:endParaRPr lang="en-US" sz="2400" dirty="0"/>
          </a:p>
        </p:txBody>
      </p:sp>
      <p:sp>
        <p:nvSpPr>
          <p:cNvPr id="13" name="TextBox 12"/>
          <p:cNvSpPr txBox="1"/>
          <p:nvPr/>
        </p:nvSpPr>
        <p:spPr>
          <a:xfrm>
            <a:off x="4759625" y="3767082"/>
            <a:ext cx="2596551"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and worshipped</a:t>
            </a:r>
            <a:endParaRPr lang="en-US" sz="2000" dirty="0"/>
          </a:p>
        </p:txBody>
      </p:sp>
      <p:sp>
        <p:nvSpPr>
          <p:cNvPr id="19" name="TextBox 18"/>
          <p:cNvSpPr txBox="1"/>
          <p:nvPr/>
        </p:nvSpPr>
        <p:spPr>
          <a:xfrm>
            <a:off x="4673369" y="4097552"/>
            <a:ext cx="2810059"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and served the creature</a:t>
            </a:r>
            <a:endParaRPr lang="en-US" dirty="0"/>
          </a:p>
        </p:txBody>
      </p:sp>
      <p:pic>
        <p:nvPicPr>
          <p:cNvPr id="14"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503651">
            <a:off x="812695" y="335679"/>
            <a:ext cx="2250007" cy="2776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4795" y="1139597"/>
            <a:ext cx="1959134" cy="1200329"/>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We don’t have</a:t>
            </a:r>
          </a:p>
          <a:p>
            <a:pPr algn="ctr"/>
            <a:r>
              <a:rPr lang="en-US" sz="1200" i="1" dirty="0">
                <a:latin typeface="Times New Roman" panose="02020603050405020304" pitchFamily="18" charset="0"/>
                <a:cs typeface="Times New Roman" panose="02020603050405020304" pitchFamily="18" charset="0"/>
              </a:rPr>
              <a:t> to go to the OT Law to get the perfect definition of today’s shameful and perverted lifestyles.  It is right here in </a:t>
            </a:r>
            <a:r>
              <a:rPr lang="en-US" sz="1050" b="1" dirty="0">
                <a:solidFill>
                  <a:srgbClr val="FF0000"/>
                </a:solidFill>
                <a:latin typeface="Times New Roman" panose="02020603050405020304" pitchFamily="18" charset="0"/>
                <a:cs typeface="Times New Roman" panose="02020603050405020304" pitchFamily="18" charset="0"/>
              </a:rPr>
              <a:t>Romans 1</a:t>
            </a:r>
            <a:r>
              <a:rPr lang="en-US" sz="1200" i="1" dirty="0">
                <a:latin typeface="Times New Roman" panose="02020603050405020304" pitchFamily="18" charset="0"/>
                <a:cs typeface="Times New Roman" panose="02020603050405020304" pitchFamily="18" charset="0"/>
              </a:rPr>
              <a:t>.</a:t>
            </a:r>
          </a:p>
        </p:txBody>
      </p:sp>
      <p:pic>
        <p:nvPicPr>
          <p:cNvPr id="15"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1845" flipH="1" flipV="1">
            <a:off x="1215897" y="3309091"/>
            <a:ext cx="1863186" cy="22988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45718" y="4091706"/>
            <a:ext cx="1655637" cy="1200329"/>
          </a:xfrm>
          <a:prstGeom prst="rect">
            <a:avLst/>
          </a:prstGeom>
          <a:noFill/>
        </p:spPr>
        <p:txBody>
          <a:bodyPr wrap="square" rtlCol="0">
            <a:spAutoFit/>
          </a:bodyPr>
          <a:lstStyle/>
          <a:p>
            <a:r>
              <a:rPr lang="en-US" sz="1200" i="1" dirty="0">
                <a:latin typeface="Times New Roman" panose="02020603050405020304" pitchFamily="18" charset="0"/>
                <a:cs typeface="Times New Roman" panose="02020603050405020304" pitchFamily="18" charset="0"/>
              </a:rPr>
              <a:t>Pastors, preachers, teachers, ministers, authors, professors, publishers, scholars, </a:t>
            </a:r>
          </a:p>
          <a:p>
            <a:r>
              <a:rPr lang="en-US" sz="1200" i="1" dirty="0">
                <a:latin typeface="Times New Roman" panose="02020603050405020304" pitchFamily="18" charset="0"/>
                <a:cs typeface="Times New Roman" panose="02020603050405020304" pitchFamily="18" charset="0"/>
              </a:rPr>
              <a:t>SS teachers, parents, etc.  - GUILTY</a:t>
            </a:r>
          </a:p>
        </p:txBody>
      </p:sp>
      <p:pic>
        <p:nvPicPr>
          <p:cNvPr id="17"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879589" flipH="1" flipV="1">
            <a:off x="8010131" y="3172661"/>
            <a:ext cx="3293698" cy="36423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529109" y="3406718"/>
            <a:ext cx="3028937" cy="2862322"/>
          </a:xfrm>
          <a:prstGeom prst="rect">
            <a:avLst/>
          </a:prstGeom>
          <a:noFill/>
        </p:spPr>
        <p:txBody>
          <a:bodyPr wrap="square" rtlCol="0">
            <a:spAutoFit/>
          </a:bodyPr>
          <a:lstStyle/>
          <a:p>
            <a:pPr algn="ctr"/>
            <a:r>
              <a:rPr lang="en-US" sz="1200" b="1" i="1" dirty="0">
                <a:solidFill>
                  <a:srgbClr val="CC6600"/>
                </a:solidFill>
                <a:latin typeface="Times New Roman" panose="02020603050405020304" pitchFamily="18" charset="0"/>
                <a:cs typeface="Times New Roman" panose="02020603050405020304" pitchFamily="18" charset="0"/>
              </a:rPr>
              <a:t>If any man </a:t>
            </a:r>
          </a:p>
          <a:p>
            <a:pPr algn="ctr"/>
            <a:r>
              <a:rPr lang="en-US" sz="1200" b="1" i="1" dirty="0">
                <a:solidFill>
                  <a:srgbClr val="CC6600"/>
                </a:solidFill>
                <a:latin typeface="Times New Roman" panose="02020603050405020304" pitchFamily="18" charset="0"/>
                <a:cs typeface="Times New Roman" panose="02020603050405020304" pitchFamily="18" charset="0"/>
              </a:rPr>
              <a:t>teach otherwise, and</a:t>
            </a:r>
          </a:p>
          <a:p>
            <a:pPr algn="ctr"/>
            <a:r>
              <a:rPr lang="en-US" sz="1200" b="1" i="1" dirty="0">
                <a:solidFill>
                  <a:srgbClr val="CC6600"/>
                </a:solidFill>
                <a:latin typeface="Times New Roman" panose="02020603050405020304" pitchFamily="18" charset="0"/>
                <a:cs typeface="Times New Roman" panose="02020603050405020304" pitchFamily="18" charset="0"/>
              </a:rPr>
              <a:t> consent not to wholesome </a:t>
            </a:r>
          </a:p>
          <a:p>
            <a:pPr algn="ctr"/>
            <a:r>
              <a:rPr lang="en-US" sz="1200" b="1" i="1" dirty="0">
                <a:solidFill>
                  <a:srgbClr val="CC6600"/>
                </a:solidFill>
                <a:latin typeface="Times New Roman" panose="02020603050405020304" pitchFamily="18" charset="0"/>
                <a:cs typeface="Times New Roman" panose="02020603050405020304" pitchFamily="18" charset="0"/>
              </a:rPr>
              <a:t>words, even the words of our </a:t>
            </a:r>
          </a:p>
          <a:p>
            <a:pPr algn="ctr"/>
            <a:r>
              <a:rPr lang="en-US" sz="1200" b="1" i="1" dirty="0">
                <a:solidFill>
                  <a:srgbClr val="CC6600"/>
                </a:solidFill>
                <a:latin typeface="Times New Roman" panose="02020603050405020304" pitchFamily="18" charset="0"/>
                <a:cs typeface="Times New Roman" panose="02020603050405020304" pitchFamily="18" charset="0"/>
              </a:rPr>
              <a:t>Lord Jesus Christ, and to the doctrine</a:t>
            </a:r>
          </a:p>
          <a:p>
            <a:pPr algn="ctr"/>
            <a:r>
              <a:rPr lang="en-US" sz="1200" b="1" i="1" dirty="0">
                <a:solidFill>
                  <a:srgbClr val="CC6600"/>
                </a:solidFill>
                <a:latin typeface="Times New Roman" panose="02020603050405020304" pitchFamily="18" charset="0"/>
                <a:cs typeface="Times New Roman" panose="02020603050405020304" pitchFamily="18" charset="0"/>
              </a:rPr>
              <a:t> which is according to godliness;</a:t>
            </a:r>
          </a:p>
          <a:p>
            <a:pPr algn="ctr"/>
            <a:r>
              <a:rPr lang="en-US" sz="1200" b="1" i="1" dirty="0">
                <a:solidFill>
                  <a:srgbClr val="CC6600"/>
                </a:solidFill>
                <a:latin typeface="Times New Roman" panose="02020603050405020304" pitchFamily="18" charset="0"/>
                <a:cs typeface="Times New Roman" panose="02020603050405020304" pitchFamily="18" charset="0"/>
              </a:rPr>
              <a:t>      He is proud, knowing nothing, </a:t>
            </a:r>
          </a:p>
          <a:p>
            <a:pPr algn="ctr"/>
            <a:r>
              <a:rPr lang="en-US" sz="1200" b="1" i="1" dirty="0">
                <a:solidFill>
                  <a:srgbClr val="CC6600"/>
                </a:solidFill>
                <a:latin typeface="Times New Roman" panose="02020603050405020304" pitchFamily="18" charset="0"/>
                <a:cs typeface="Times New Roman" panose="02020603050405020304" pitchFamily="18" charset="0"/>
              </a:rPr>
              <a:t>but doting about questions and</a:t>
            </a:r>
          </a:p>
          <a:p>
            <a:pPr algn="ctr"/>
            <a:r>
              <a:rPr lang="en-US" sz="1200" b="1" i="1" dirty="0">
                <a:solidFill>
                  <a:srgbClr val="CC6600"/>
                </a:solidFill>
                <a:latin typeface="Times New Roman" panose="02020603050405020304" pitchFamily="18" charset="0"/>
                <a:cs typeface="Times New Roman" panose="02020603050405020304" pitchFamily="18" charset="0"/>
              </a:rPr>
              <a:t> strifes of words, whereof cometh </a:t>
            </a:r>
          </a:p>
          <a:p>
            <a:pPr algn="ctr"/>
            <a:r>
              <a:rPr lang="en-US" sz="1200" b="1" i="1" dirty="0">
                <a:solidFill>
                  <a:srgbClr val="CC6600"/>
                </a:solidFill>
                <a:latin typeface="Times New Roman" panose="02020603050405020304" pitchFamily="18" charset="0"/>
                <a:cs typeface="Times New Roman" panose="02020603050405020304" pitchFamily="18" charset="0"/>
              </a:rPr>
              <a:t>envy, strife, railings, evil surmisings, </a:t>
            </a:r>
          </a:p>
          <a:p>
            <a:pPr algn="ctr"/>
            <a:r>
              <a:rPr lang="en-US" sz="1200" b="1" i="1" dirty="0">
                <a:solidFill>
                  <a:srgbClr val="CC6600"/>
                </a:solidFill>
                <a:latin typeface="Times New Roman" panose="02020603050405020304" pitchFamily="18" charset="0"/>
                <a:cs typeface="Times New Roman" panose="02020603050405020304" pitchFamily="18" charset="0"/>
              </a:rPr>
              <a:t>   Perverse disputings of men of </a:t>
            </a:r>
          </a:p>
          <a:p>
            <a:pPr algn="ctr"/>
            <a:r>
              <a:rPr lang="en-US" sz="1200" b="1" i="1" dirty="0">
                <a:solidFill>
                  <a:srgbClr val="CC6600"/>
                </a:solidFill>
                <a:latin typeface="Times New Roman" panose="02020603050405020304" pitchFamily="18" charset="0"/>
                <a:cs typeface="Times New Roman" panose="02020603050405020304" pitchFamily="18" charset="0"/>
              </a:rPr>
              <a:t>corrupt minds, and destitute of </a:t>
            </a:r>
          </a:p>
          <a:p>
            <a:pPr algn="ctr"/>
            <a:r>
              <a:rPr lang="en-US" sz="1200" b="1" i="1" dirty="0">
                <a:solidFill>
                  <a:srgbClr val="CC6600"/>
                </a:solidFill>
                <a:latin typeface="Times New Roman" panose="02020603050405020304" pitchFamily="18" charset="0"/>
                <a:cs typeface="Times New Roman" panose="02020603050405020304" pitchFamily="18" charset="0"/>
              </a:rPr>
              <a:t>the truth, supposing that gain</a:t>
            </a:r>
          </a:p>
          <a:p>
            <a:pPr algn="ctr"/>
            <a:r>
              <a:rPr lang="en-US" sz="1200" b="1" i="1" dirty="0">
                <a:solidFill>
                  <a:srgbClr val="CC6600"/>
                </a:solidFill>
                <a:latin typeface="Times New Roman" panose="02020603050405020304" pitchFamily="18" charset="0"/>
                <a:cs typeface="Times New Roman" panose="02020603050405020304" pitchFamily="18" charset="0"/>
              </a:rPr>
              <a:t> is godliness: from such </a:t>
            </a:r>
          </a:p>
          <a:p>
            <a:pPr algn="ctr"/>
            <a:r>
              <a:rPr lang="en-US" sz="1200" b="1" i="1" dirty="0">
                <a:solidFill>
                  <a:srgbClr val="CC6600"/>
                </a:solidFill>
                <a:latin typeface="Times New Roman" panose="02020603050405020304" pitchFamily="18" charset="0"/>
                <a:cs typeface="Times New Roman" panose="02020603050405020304" pitchFamily="18" charset="0"/>
              </a:rPr>
              <a:t>withdraw thyself. </a:t>
            </a:r>
          </a:p>
        </p:txBody>
      </p:sp>
      <p:sp>
        <p:nvSpPr>
          <p:cNvPr id="16" name="TextBox 15"/>
          <p:cNvSpPr txBox="1"/>
          <p:nvPr/>
        </p:nvSpPr>
        <p:spPr>
          <a:xfrm>
            <a:off x="9609828" y="6219042"/>
            <a:ext cx="1086928" cy="253916"/>
          </a:xfrm>
          <a:prstGeom prst="rect">
            <a:avLst/>
          </a:prstGeom>
          <a:noFill/>
        </p:spPr>
        <p:txBody>
          <a:bodyPr wrap="square" rtlCol="0">
            <a:spAutoFit/>
          </a:bodyPr>
          <a:lstStyle/>
          <a:p>
            <a:pPr algn="ctr"/>
            <a:r>
              <a:rPr lang="en-US" sz="1050" b="1" dirty="0">
                <a:solidFill>
                  <a:srgbClr val="FF0000"/>
                </a:solidFill>
              </a:rPr>
              <a:t>I Timothy 6:3-5</a:t>
            </a:r>
          </a:p>
        </p:txBody>
      </p:sp>
      <p:pic>
        <p:nvPicPr>
          <p:cNvPr id="20"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H="1">
            <a:off x="3772997" y="5060189"/>
            <a:ext cx="1348329" cy="166359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3663501" y="5239499"/>
            <a:ext cx="1167291" cy="1015663"/>
          </a:xfrm>
          <a:prstGeom prst="rect">
            <a:avLst/>
          </a:prstGeom>
        </p:spPr>
        <p:txBody>
          <a:bodyPr wrap="square">
            <a:spAutoFit/>
          </a:bodyPr>
          <a:lstStyle/>
          <a:p>
            <a:pPr algn="ctr"/>
            <a:r>
              <a:rPr lang="en-US" sz="1200" b="1" i="1" dirty="0">
                <a:solidFill>
                  <a:srgbClr val="CC6600"/>
                </a:solidFill>
                <a:latin typeface="Times New Roman" panose="02020603050405020304" pitchFamily="18" charset="0"/>
                <a:cs typeface="Times New Roman" panose="02020603050405020304" pitchFamily="18" charset="0"/>
              </a:rPr>
              <a:t> In the </a:t>
            </a:r>
          </a:p>
          <a:p>
            <a:pPr algn="ctr"/>
            <a:r>
              <a:rPr lang="en-US" sz="1200" b="1" i="1" dirty="0">
                <a:solidFill>
                  <a:srgbClr val="CC6600"/>
                </a:solidFill>
                <a:latin typeface="Times New Roman" panose="02020603050405020304" pitchFamily="18" charset="0"/>
                <a:cs typeface="Times New Roman" panose="02020603050405020304" pitchFamily="18" charset="0"/>
              </a:rPr>
              <a:t>beginning </a:t>
            </a:r>
          </a:p>
          <a:p>
            <a:pPr algn="ctr"/>
            <a:r>
              <a:rPr lang="en-US" sz="1200" b="1" i="1" dirty="0">
                <a:solidFill>
                  <a:srgbClr val="CC6600"/>
                </a:solidFill>
                <a:latin typeface="Times New Roman" panose="02020603050405020304" pitchFamily="18" charset="0"/>
                <a:cs typeface="Times New Roman" panose="02020603050405020304" pitchFamily="18" charset="0"/>
              </a:rPr>
              <a:t>God created the heaven and the earth.</a:t>
            </a:r>
          </a:p>
        </p:txBody>
      </p:sp>
      <p:sp>
        <p:nvSpPr>
          <p:cNvPr id="21" name="TextBox 20"/>
          <p:cNvSpPr txBox="1"/>
          <p:nvPr/>
        </p:nvSpPr>
        <p:spPr>
          <a:xfrm>
            <a:off x="3792480" y="6219042"/>
            <a:ext cx="906763" cy="261610"/>
          </a:xfrm>
          <a:prstGeom prst="rect">
            <a:avLst/>
          </a:prstGeom>
          <a:noFill/>
        </p:spPr>
        <p:txBody>
          <a:bodyPr wrap="square" rtlCol="0">
            <a:spAutoFit/>
          </a:bodyPr>
          <a:lstStyle/>
          <a:p>
            <a:pPr algn="ctr"/>
            <a:r>
              <a:rPr lang="en-US" sz="1050" b="1" dirty="0">
                <a:solidFill>
                  <a:srgbClr val="FF0000"/>
                </a:solidFill>
                <a:latin typeface="Times New Roman" panose="02020603050405020304" pitchFamily="18" charset="0"/>
                <a:cs typeface="Times New Roman" panose="02020603050405020304" pitchFamily="18" charset="0"/>
              </a:rPr>
              <a:t>Genesis 1:1</a:t>
            </a:r>
          </a:p>
        </p:txBody>
      </p:sp>
    </p:spTree>
    <p:extLst>
      <p:ext uri="{BB962C8B-B14F-4D97-AF65-F5344CB8AC3E}">
        <p14:creationId xmlns:p14="http://schemas.microsoft.com/office/powerpoint/2010/main" val="3008904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500"/>
                                        <p:tgtEl>
                                          <p:spTgt spid="18"/>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8"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6375" y="1769559"/>
            <a:ext cx="9191625" cy="584775"/>
          </a:xfrm>
          <a:prstGeom prst="rect">
            <a:avLst/>
          </a:prstGeom>
          <a:noFill/>
        </p:spPr>
        <p:txBody>
          <a:bodyPr wrap="square" rtlCol="0">
            <a:spAutoFit/>
          </a:bodyPr>
          <a:lstStyle/>
          <a:p>
            <a:pPr algn="ctr"/>
            <a:r>
              <a:rPr lang="en-US" sz="3200" b="1" i="1" dirty="0">
                <a:solidFill>
                  <a:srgbClr val="CC6600"/>
                </a:solidFill>
                <a:latin typeface="Times New Roman" panose="02020603050405020304" pitchFamily="18" charset="0"/>
                <a:cs typeface="Times New Roman" panose="02020603050405020304" pitchFamily="18" charset="0"/>
              </a:rPr>
              <a:t>For this cause God gave them up unto vile affections:</a:t>
            </a:r>
          </a:p>
        </p:txBody>
      </p:sp>
      <p:sp>
        <p:nvSpPr>
          <p:cNvPr id="5" name="TextBox 4"/>
          <p:cNvSpPr txBox="1"/>
          <p:nvPr/>
        </p:nvSpPr>
        <p:spPr>
          <a:xfrm>
            <a:off x="1619250" y="3049003"/>
            <a:ext cx="3476625"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for even their women</a:t>
            </a:r>
          </a:p>
        </p:txBody>
      </p:sp>
      <p:sp>
        <p:nvSpPr>
          <p:cNvPr id="6" name="TextBox 5"/>
          <p:cNvSpPr txBox="1"/>
          <p:nvPr/>
        </p:nvSpPr>
        <p:spPr>
          <a:xfrm>
            <a:off x="5991225" y="3056730"/>
            <a:ext cx="5715000"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And likewise also the men, </a:t>
            </a:r>
          </a:p>
        </p:txBody>
      </p:sp>
      <p:sp>
        <p:nvSpPr>
          <p:cNvPr id="8" name="TextBox 7"/>
          <p:cNvSpPr txBox="1"/>
          <p:nvPr/>
        </p:nvSpPr>
        <p:spPr>
          <a:xfrm>
            <a:off x="6038850" y="3828946"/>
            <a:ext cx="5619750"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burned in their lust one toward another;</a:t>
            </a:r>
            <a:endParaRPr lang="en-US" sz="2000" dirty="0"/>
          </a:p>
        </p:txBody>
      </p:sp>
      <p:sp>
        <p:nvSpPr>
          <p:cNvPr id="9" name="TextBox 8"/>
          <p:cNvSpPr txBox="1"/>
          <p:nvPr/>
        </p:nvSpPr>
        <p:spPr>
          <a:xfrm>
            <a:off x="5772150" y="4138211"/>
            <a:ext cx="6153150"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men with men working that which is unseemly,</a:t>
            </a:r>
            <a:endParaRPr lang="en-US" sz="2000" dirty="0"/>
          </a:p>
        </p:txBody>
      </p:sp>
      <p:sp>
        <p:nvSpPr>
          <p:cNvPr id="10" name="TextBox 9"/>
          <p:cNvSpPr txBox="1"/>
          <p:nvPr/>
        </p:nvSpPr>
        <p:spPr>
          <a:xfrm>
            <a:off x="6034087" y="4571177"/>
            <a:ext cx="5619750"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and receiving in themselves</a:t>
            </a:r>
            <a:endParaRPr lang="en-US" sz="2400" dirty="0"/>
          </a:p>
        </p:txBody>
      </p:sp>
      <p:sp>
        <p:nvSpPr>
          <p:cNvPr id="11" name="TextBox 10"/>
          <p:cNvSpPr txBox="1"/>
          <p:nvPr/>
        </p:nvSpPr>
        <p:spPr>
          <a:xfrm>
            <a:off x="6315075" y="3514899"/>
            <a:ext cx="501967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leaving the natural use of the woman, </a:t>
            </a:r>
          </a:p>
        </p:txBody>
      </p:sp>
      <p:sp>
        <p:nvSpPr>
          <p:cNvPr id="12" name="TextBox 11"/>
          <p:cNvSpPr txBox="1"/>
          <p:nvPr/>
        </p:nvSpPr>
        <p:spPr>
          <a:xfrm>
            <a:off x="5724525" y="4933957"/>
            <a:ext cx="6238875"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that recompence of their error which was meet.</a:t>
            </a:r>
            <a:endParaRPr lang="en-US" sz="2400" b="1" dirty="0"/>
          </a:p>
        </p:txBody>
      </p:sp>
      <p:sp>
        <p:nvSpPr>
          <p:cNvPr id="13" name="TextBox 12"/>
          <p:cNvSpPr txBox="1"/>
          <p:nvPr/>
        </p:nvSpPr>
        <p:spPr>
          <a:xfrm>
            <a:off x="1123051" y="3811871"/>
            <a:ext cx="4419600"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into that which is against nature: </a:t>
            </a:r>
          </a:p>
        </p:txBody>
      </p:sp>
      <p:sp>
        <p:nvSpPr>
          <p:cNvPr id="15" name="TextBox 14"/>
          <p:cNvSpPr txBox="1"/>
          <p:nvPr/>
        </p:nvSpPr>
        <p:spPr>
          <a:xfrm>
            <a:off x="1361175" y="3503910"/>
            <a:ext cx="397192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did change the natural use </a:t>
            </a:r>
          </a:p>
        </p:txBody>
      </p:sp>
      <p:pic>
        <p:nvPicPr>
          <p:cNvPr id="14"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H="1">
            <a:off x="1060293" y="4098190"/>
            <a:ext cx="2301593" cy="28397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61132" y="4485727"/>
            <a:ext cx="1992111" cy="1015663"/>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Ahhh… see – </a:t>
            </a:r>
          </a:p>
          <a:p>
            <a:pPr algn="ctr"/>
            <a:r>
              <a:rPr lang="en-US" sz="1200" i="1" dirty="0">
                <a:latin typeface="Times New Roman" panose="02020603050405020304" pitchFamily="18" charset="0"/>
                <a:cs typeface="Times New Roman" panose="02020603050405020304" pitchFamily="18" charset="0"/>
              </a:rPr>
              <a:t>now we know the</a:t>
            </a:r>
          </a:p>
          <a:p>
            <a:pPr algn="ctr"/>
            <a:r>
              <a:rPr lang="en-US" sz="1200" i="1" dirty="0">
                <a:latin typeface="Times New Roman" panose="02020603050405020304" pitchFamily="18" charset="0"/>
                <a:cs typeface="Times New Roman" panose="02020603050405020304" pitchFamily="18" charset="0"/>
              </a:rPr>
              <a:t> ‘rest of the story …all because of messing with the King James 1611 Bible!</a:t>
            </a:r>
          </a:p>
        </p:txBody>
      </p:sp>
      <p:sp>
        <p:nvSpPr>
          <p:cNvPr id="4" name="TextBox 3"/>
          <p:cNvSpPr txBox="1"/>
          <p:nvPr/>
        </p:nvSpPr>
        <p:spPr>
          <a:xfrm>
            <a:off x="912264" y="5481344"/>
            <a:ext cx="1889845" cy="276999"/>
          </a:xfrm>
          <a:prstGeom prst="rect">
            <a:avLst/>
          </a:prstGeom>
          <a:noFill/>
        </p:spPr>
        <p:txBody>
          <a:bodyPr wrap="square" rtlCol="0">
            <a:spAutoFit/>
          </a:bodyPr>
          <a:lstStyle/>
          <a:p>
            <a:pPr algn="ctr"/>
            <a:r>
              <a:rPr lang="en-US" sz="1200" b="1" i="1" dirty="0">
                <a:latin typeface="Times New Roman" panose="02020603050405020304" pitchFamily="18" charset="0"/>
                <a:cs typeface="Times New Roman" panose="02020603050405020304" pitchFamily="18" charset="0"/>
              </a:rPr>
              <a:t>Try telling that to people!</a:t>
            </a:r>
          </a:p>
        </p:txBody>
      </p:sp>
      <p:sp>
        <p:nvSpPr>
          <p:cNvPr id="7" name="TextBox 6"/>
          <p:cNvSpPr txBox="1"/>
          <p:nvPr/>
        </p:nvSpPr>
        <p:spPr>
          <a:xfrm>
            <a:off x="1001045" y="5757785"/>
            <a:ext cx="1839814" cy="646331"/>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But at least you can show them the Scriptures…</a:t>
            </a:r>
          </a:p>
          <a:p>
            <a:pPr algn="ctr"/>
            <a:r>
              <a:rPr lang="en-US" sz="1200" i="1" dirty="0">
                <a:latin typeface="Times New Roman" panose="02020603050405020304" pitchFamily="18" charset="0"/>
                <a:cs typeface="Times New Roman" panose="02020603050405020304" pitchFamily="18" charset="0"/>
              </a:rPr>
              <a:t>if they let you.</a:t>
            </a:r>
          </a:p>
        </p:txBody>
      </p:sp>
      <p:pic>
        <p:nvPicPr>
          <p:cNvPr id="16"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994659" flipH="1">
            <a:off x="9747407" y="4926580"/>
            <a:ext cx="1319448" cy="162796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9729925" y="5681709"/>
            <a:ext cx="1358283" cy="461665"/>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Key word here is ‘</a:t>
            </a:r>
            <a:r>
              <a:rPr lang="en-US" sz="1200" b="1" i="1" dirty="0">
                <a:solidFill>
                  <a:srgbClr val="CC6600"/>
                </a:solidFill>
                <a:latin typeface="Times New Roman" panose="02020603050405020304" pitchFamily="18" charset="0"/>
                <a:cs typeface="Times New Roman" panose="02020603050405020304" pitchFamily="18" charset="0"/>
              </a:rPr>
              <a:t>THEMSELVES</a:t>
            </a:r>
            <a:r>
              <a:rPr lang="en-US" sz="1200" i="1" dirty="0">
                <a:latin typeface="Times New Roman" panose="02020603050405020304" pitchFamily="18" charset="0"/>
                <a:cs typeface="Times New Roman" panose="02020603050405020304" pitchFamily="18" charset="0"/>
              </a:rPr>
              <a:t>’’</a:t>
            </a:r>
          </a:p>
        </p:txBody>
      </p:sp>
      <p:pic>
        <p:nvPicPr>
          <p:cNvPr id="19"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984884" flipH="1">
            <a:off x="4539035" y="4245413"/>
            <a:ext cx="1428504" cy="358994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3725173" y="5518070"/>
            <a:ext cx="2316106" cy="1177245"/>
          </a:xfrm>
          <a:prstGeom prst="rect">
            <a:avLst/>
          </a:prstGeom>
        </p:spPr>
        <p:txBody>
          <a:bodyPr wrap="square">
            <a:spAutoFit/>
          </a:bodyPr>
          <a:lstStyle/>
          <a:p>
            <a:pPr algn="ctr"/>
            <a:r>
              <a:rPr lang="en-US" sz="1200" b="1" dirty="0">
                <a:latin typeface="Times New Roman" panose="02020603050405020304" pitchFamily="18" charset="0"/>
                <a:cs typeface="Times New Roman" panose="02020603050405020304" pitchFamily="18" charset="0"/>
              </a:rPr>
              <a:t>Recompence</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 an equivalent returned for any thing given,</a:t>
            </a:r>
          </a:p>
          <a:p>
            <a:pPr algn="ctr"/>
            <a:r>
              <a:rPr lang="en-US" sz="1200" i="1" dirty="0">
                <a:latin typeface="Times New Roman" panose="02020603050405020304" pitchFamily="18" charset="0"/>
                <a:cs typeface="Times New Roman" panose="02020603050405020304" pitchFamily="18" charset="0"/>
              </a:rPr>
              <a:t> done or suffered; compensation; return of suffering or other equivalent; as a punishment</a:t>
            </a:r>
            <a:r>
              <a:rPr lang="en-US" sz="1200" dirty="0">
                <a:latin typeface="Times New Roman" panose="02020603050405020304" pitchFamily="18" charset="0"/>
                <a:cs typeface="Times New Roman" panose="02020603050405020304" pitchFamily="18" charset="0"/>
              </a:rPr>
              <a:t>.</a:t>
            </a:r>
          </a:p>
          <a:p>
            <a:pPr algn="ctr"/>
            <a:r>
              <a:rPr lang="en-US" sz="1100" dirty="0">
                <a:latin typeface="Times New Roman" panose="02020603050405020304" pitchFamily="18" charset="0"/>
                <a:cs typeface="Times New Roman" panose="02020603050405020304" pitchFamily="18" charset="0"/>
              </a:rPr>
              <a:t>Websters 1828</a:t>
            </a:r>
          </a:p>
        </p:txBody>
      </p:sp>
      <p:pic>
        <p:nvPicPr>
          <p:cNvPr id="22"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613522">
            <a:off x="5772726" y="-968602"/>
            <a:ext cx="1265349" cy="414367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4872801" y="604039"/>
            <a:ext cx="2569805" cy="830997"/>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rPr>
              <a:t>Vile</a:t>
            </a:r>
            <a:r>
              <a:rPr lang="en-US" sz="1200" i="1" dirty="0">
                <a:latin typeface="Times New Roman" panose="02020603050405020304" pitchFamily="18" charset="0"/>
                <a:cs typeface="Times New Roman" panose="02020603050405020304" pitchFamily="18" charset="0"/>
              </a:rPr>
              <a:t>: Baseness; meanness; despicableness. Moral baseness or depravity; degradation by sin; extreme wickedness;</a:t>
            </a:r>
          </a:p>
        </p:txBody>
      </p:sp>
      <p:pic>
        <p:nvPicPr>
          <p:cNvPr id="23"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908401" flipV="1">
            <a:off x="9292583" y="-704923"/>
            <a:ext cx="1689748" cy="337159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9517425" y="225798"/>
            <a:ext cx="2034449" cy="1384995"/>
          </a:xfrm>
          <a:prstGeom prst="rect">
            <a:avLst/>
          </a:prstGeom>
          <a:noFill/>
        </p:spPr>
        <p:txBody>
          <a:bodyPr wrap="square" rtlCol="0">
            <a:spAutoFit/>
          </a:bodyPr>
          <a:lstStyle/>
          <a:p>
            <a:pPr algn="ctr"/>
            <a:r>
              <a:rPr lang="en-US" sz="1200" b="1" i="1" dirty="0">
                <a:solidFill>
                  <a:srgbClr val="CC6600"/>
                </a:solidFill>
                <a:latin typeface="Times New Roman" panose="02020603050405020304" pitchFamily="18" charset="0"/>
                <a:cs typeface="Times New Roman" panose="02020603050405020304" pitchFamily="18" charset="0"/>
              </a:rPr>
              <a:t>And in his estate shall </a:t>
            </a:r>
          </a:p>
          <a:p>
            <a:pPr algn="ctr"/>
            <a:r>
              <a:rPr lang="en-US" sz="1200" b="1" i="1" dirty="0">
                <a:solidFill>
                  <a:srgbClr val="CC6600"/>
                </a:solidFill>
                <a:latin typeface="Times New Roman" panose="02020603050405020304" pitchFamily="18" charset="0"/>
                <a:cs typeface="Times New Roman" panose="02020603050405020304" pitchFamily="18" charset="0"/>
              </a:rPr>
              <a:t>stand up a vile person, to whom they shall not give the honour of the kingdom: but he shall come in peaceably, and obtain the kingdom by flatteries. </a:t>
            </a:r>
            <a:r>
              <a:rPr lang="en-US" sz="1050" b="1" dirty="0">
                <a:solidFill>
                  <a:srgbClr val="FF0000"/>
                </a:solidFill>
                <a:latin typeface="Times New Roman" panose="02020603050405020304" pitchFamily="18" charset="0"/>
                <a:cs typeface="Times New Roman" panose="02020603050405020304" pitchFamily="18" charset="0"/>
              </a:rPr>
              <a:t>Daniel 11:21</a:t>
            </a:r>
            <a:endParaRPr lang="en-US" sz="1200" b="1" dirty="0">
              <a:solidFill>
                <a:srgbClr val="FF0000"/>
              </a:solidFill>
              <a:latin typeface="Times New Roman" panose="02020603050405020304" pitchFamily="18" charset="0"/>
              <a:cs typeface="Times New Roman" panose="02020603050405020304" pitchFamily="18" charset="0"/>
            </a:endParaRPr>
          </a:p>
        </p:txBody>
      </p:sp>
      <p:pic>
        <p:nvPicPr>
          <p:cNvPr id="26"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263060">
            <a:off x="1579798" y="-836013"/>
            <a:ext cx="1800976" cy="3375684"/>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919732" y="245145"/>
            <a:ext cx="2323712" cy="1569660"/>
          </a:xfrm>
          <a:prstGeom prst="rect">
            <a:avLst/>
          </a:prstGeom>
        </p:spPr>
        <p:txBody>
          <a:bodyPr wrap="square">
            <a:spAutoFit/>
          </a:bodyPr>
          <a:lstStyle/>
          <a:p>
            <a:pPr algn="ctr"/>
            <a:r>
              <a:rPr lang="en-US" sz="1200" b="1" i="1" dirty="0">
                <a:solidFill>
                  <a:srgbClr val="CC6600"/>
                </a:solidFill>
                <a:latin typeface="Times New Roman" panose="02020603050405020304" pitchFamily="18" charset="0"/>
                <a:cs typeface="Times New Roman" panose="02020603050405020304" pitchFamily="18" charset="0"/>
              </a:rPr>
              <a:t>     Who shall change our </a:t>
            </a:r>
          </a:p>
          <a:p>
            <a:pPr algn="ctr"/>
            <a:r>
              <a:rPr lang="en-US" sz="1200" b="1" i="1" dirty="0">
                <a:solidFill>
                  <a:srgbClr val="CC6600"/>
                </a:solidFill>
                <a:latin typeface="Times New Roman" panose="02020603050405020304" pitchFamily="18" charset="0"/>
                <a:cs typeface="Times New Roman" panose="02020603050405020304" pitchFamily="18" charset="0"/>
              </a:rPr>
              <a:t>vile body, that it may be </a:t>
            </a:r>
          </a:p>
          <a:p>
            <a:pPr algn="ctr"/>
            <a:r>
              <a:rPr lang="en-US" sz="1200" b="1" i="1" dirty="0">
                <a:solidFill>
                  <a:srgbClr val="CC6600"/>
                </a:solidFill>
                <a:latin typeface="Times New Roman" panose="02020603050405020304" pitchFamily="18" charset="0"/>
                <a:cs typeface="Times New Roman" panose="02020603050405020304" pitchFamily="18" charset="0"/>
              </a:rPr>
              <a:t>fashioned like unto his glorious body, according to the working whereby he is able even to </a:t>
            </a:r>
          </a:p>
          <a:p>
            <a:pPr algn="ctr"/>
            <a:r>
              <a:rPr lang="en-US" sz="1200" b="1" i="1" dirty="0">
                <a:solidFill>
                  <a:srgbClr val="CC6600"/>
                </a:solidFill>
                <a:latin typeface="Times New Roman" panose="02020603050405020304" pitchFamily="18" charset="0"/>
                <a:cs typeface="Times New Roman" panose="02020603050405020304" pitchFamily="18" charset="0"/>
              </a:rPr>
              <a:t>subdue all things </a:t>
            </a:r>
          </a:p>
          <a:p>
            <a:pPr algn="ctr"/>
            <a:r>
              <a:rPr lang="en-US" sz="1200" b="1" i="1" dirty="0">
                <a:solidFill>
                  <a:srgbClr val="CC6600"/>
                </a:solidFill>
                <a:latin typeface="Times New Roman" panose="02020603050405020304" pitchFamily="18" charset="0"/>
                <a:cs typeface="Times New Roman" panose="02020603050405020304" pitchFamily="18" charset="0"/>
              </a:rPr>
              <a:t>unto himself.  </a:t>
            </a:r>
          </a:p>
          <a:p>
            <a:pPr algn="ctr"/>
            <a:r>
              <a:rPr lang="en-US" sz="1050" b="1" dirty="0">
                <a:solidFill>
                  <a:srgbClr val="FF0000"/>
                </a:solidFill>
                <a:latin typeface="Times New Roman" panose="02020603050405020304" pitchFamily="18" charset="0"/>
                <a:cs typeface="Times New Roman" panose="02020603050405020304" pitchFamily="18" charset="0"/>
              </a:rPr>
              <a:t>Phil 3:21</a:t>
            </a:r>
          </a:p>
        </p:txBody>
      </p:sp>
      <p:sp>
        <p:nvSpPr>
          <p:cNvPr id="27" name="Rectangle 26"/>
          <p:cNvSpPr/>
          <p:nvPr/>
        </p:nvSpPr>
        <p:spPr>
          <a:xfrm>
            <a:off x="5478915" y="6590578"/>
            <a:ext cx="1186543" cy="307777"/>
          </a:xfrm>
          <a:prstGeom prst="rect">
            <a:avLst/>
          </a:prstGeom>
        </p:spPr>
        <p:txBody>
          <a:bodyPr wrap="none">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Romans 1:26</a:t>
            </a:r>
          </a:p>
        </p:txBody>
      </p:sp>
      <p:pic>
        <p:nvPicPr>
          <p:cNvPr id="28"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554841">
            <a:off x="153541" y="1481276"/>
            <a:ext cx="1068391" cy="129808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81430" y="1947975"/>
            <a:ext cx="888353" cy="577081"/>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Yahoo – that will be ME!  You?</a:t>
            </a:r>
          </a:p>
        </p:txBody>
      </p:sp>
    </p:spTree>
    <p:extLst>
      <p:ext uri="{BB962C8B-B14F-4D97-AF65-F5344CB8AC3E}">
        <p14:creationId xmlns:p14="http://schemas.microsoft.com/office/powerpoint/2010/main" val="39345156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right)">
                                      <p:cBhvr>
                                        <p:cTn id="17" dur="1500"/>
                                        <p:tgtEl>
                                          <p:spTgt spid="25"/>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right)">
                                      <p:cBhvr>
                                        <p:cTn id="21" dur="1750"/>
                                        <p:tgtEl>
                                          <p:spTgt spid="28"/>
                                        </p:tgtEl>
                                      </p:cBhvr>
                                    </p:animEffect>
                                  </p:childTnLst>
                                </p:cTn>
                              </p:par>
                            </p:childTnLst>
                          </p:cTn>
                        </p:par>
                        <p:par>
                          <p:cTn id="22" fill="hold">
                            <p:stCondLst>
                              <p:cond delay="3250"/>
                            </p:stCondLst>
                            <p:childTnLst>
                              <p:par>
                                <p:cTn id="23" presetID="53" presetClass="entr" presetSubtype="16"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1500" fill="hold"/>
                                        <p:tgtEl>
                                          <p:spTgt spid="20"/>
                                        </p:tgtEl>
                                        <p:attrNameLst>
                                          <p:attrName>ppt_w</p:attrName>
                                        </p:attrNameLst>
                                      </p:cBhvr>
                                      <p:tavLst>
                                        <p:tav tm="0">
                                          <p:val>
                                            <p:fltVal val="0"/>
                                          </p:val>
                                        </p:tav>
                                        <p:tav tm="100000">
                                          <p:val>
                                            <p:strVal val="#ppt_w"/>
                                          </p:val>
                                        </p:tav>
                                      </p:tavLst>
                                    </p:anim>
                                    <p:anim calcmode="lin" valueType="num">
                                      <p:cBhvr>
                                        <p:cTn id="26" dur="1500" fill="hold"/>
                                        <p:tgtEl>
                                          <p:spTgt spid="20"/>
                                        </p:tgtEl>
                                        <p:attrNameLst>
                                          <p:attrName>ppt_h</p:attrName>
                                        </p:attrNameLst>
                                      </p:cBhvr>
                                      <p:tavLst>
                                        <p:tav tm="0">
                                          <p:val>
                                            <p:fltVal val="0"/>
                                          </p:val>
                                        </p:tav>
                                        <p:tav tm="100000">
                                          <p:val>
                                            <p:strVal val="#ppt_h"/>
                                          </p:val>
                                        </p:tav>
                                      </p:tavLst>
                                    </p:anim>
                                    <p:animEffect transition="in" filter="fade">
                                      <p:cBhvr>
                                        <p:cTn id="27" dur="1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ppt_w</p:attrName>
                                        </p:attrNameLst>
                                      </p:cBhvr>
                                      <p:tavLst>
                                        <p:tav tm="0" fmla="#ppt_w*sin(2.5*pi*$)">
                                          <p:val>
                                            <p:fltVal val="0"/>
                                          </p:val>
                                        </p:tav>
                                        <p:tav tm="100000">
                                          <p:val>
                                            <p:fltVal val="1"/>
                                          </p:val>
                                        </p:tav>
                                      </p:tavLst>
                                    </p:anim>
                                    <p:anim calcmode="lin" valueType="num">
                                      <p:cBhvr>
                                        <p:cTn id="39" dur="1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1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up)">
                                      <p:cBhvr>
                                        <p:cTn id="54"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17" grpId="0"/>
      <p:bldP spid="18" grpId="0"/>
      <p:bldP spid="21" grpId="0"/>
      <p:bldP spid="24" grpId="0"/>
      <p:bldP spid="25"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92185" y="4538408"/>
            <a:ext cx="1440126"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unmerciful: </a:t>
            </a:r>
          </a:p>
        </p:txBody>
      </p:sp>
      <p:sp>
        <p:nvSpPr>
          <p:cNvPr id="4" name="TextBox 3"/>
          <p:cNvSpPr txBox="1"/>
          <p:nvPr/>
        </p:nvSpPr>
        <p:spPr>
          <a:xfrm>
            <a:off x="1935544" y="1112092"/>
            <a:ext cx="8229600"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And even as they did not like to retain God in their knowledge</a:t>
            </a:r>
          </a:p>
        </p:txBody>
      </p:sp>
      <p:sp>
        <p:nvSpPr>
          <p:cNvPr id="5" name="TextBox 4"/>
          <p:cNvSpPr txBox="1"/>
          <p:nvPr/>
        </p:nvSpPr>
        <p:spPr>
          <a:xfrm>
            <a:off x="3183328" y="1469911"/>
            <a:ext cx="5734050"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God gave them over to a reprobate mind, </a:t>
            </a:r>
          </a:p>
        </p:txBody>
      </p:sp>
      <p:sp>
        <p:nvSpPr>
          <p:cNvPr id="6" name="TextBox 5"/>
          <p:cNvSpPr txBox="1"/>
          <p:nvPr/>
        </p:nvSpPr>
        <p:spPr>
          <a:xfrm>
            <a:off x="2941063" y="1838154"/>
            <a:ext cx="6210300"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to do those things which are not convenient;</a:t>
            </a:r>
            <a:endParaRPr lang="en-US" sz="2400" dirty="0"/>
          </a:p>
        </p:txBody>
      </p:sp>
      <p:sp>
        <p:nvSpPr>
          <p:cNvPr id="7" name="TextBox 6"/>
          <p:cNvSpPr txBox="1"/>
          <p:nvPr/>
        </p:nvSpPr>
        <p:spPr>
          <a:xfrm>
            <a:off x="529267" y="2700975"/>
            <a:ext cx="2819400"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Being filled with</a:t>
            </a:r>
            <a:endParaRPr lang="en-US" sz="2400" dirty="0"/>
          </a:p>
        </p:txBody>
      </p:sp>
      <p:sp>
        <p:nvSpPr>
          <p:cNvPr id="9" name="TextBox 8"/>
          <p:cNvSpPr txBox="1"/>
          <p:nvPr/>
        </p:nvSpPr>
        <p:spPr>
          <a:xfrm>
            <a:off x="683780" y="3079442"/>
            <a:ext cx="250507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all unrighteousness,</a:t>
            </a:r>
            <a:endParaRPr lang="en-US" sz="2000" dirty="0"/>
          </a:p>
        </p:txBody>
      </p:sp>
      <p:sp>
        <p:nvSpPr>
          <p:cNvPr id="10" name="TextBox 9"/>
          <p:cNvSpPr txBox="1"/>
          <p:nvPr/>
        </p:nvSpPr>
        <p:spPr>
          <a:xfrm>
            <a:off x="681349" y="3389358"/>
            <a:ext cx="250507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fornication</a:t>
            </a:r>
            <a:r>
              <a:rPr lang="en-US" b="1" i="1" dirty="0">
                <a:solidFill>
                  <a:srgbClr val="CC6600"/>
                </a:solidFill>
                <a:latin typeface="Times New Roman" panose="02020603050405020304" pitchFamily="18" charset="0"/>
                <a:cs typeface="Times New Roman" panose="02020603050405020304" pitchFamily="18" charset="0"/>
              </a:rPr>
              <a:t>,</a:t>
            </a:r>
            <a:endParaRPr lang="en-US" dirty="0"/>
          </a:p>
        </p:txBody>
      </p:sp>
      <p:sp>
        <p:nvSpPr>
          <p:cNvPr id="11" name="TextBox 10"/>
          <p:cNvSpPr txBox="1"/>
          <p:nvPr/>
        </p:nvSpPr>
        <p:spPr>
          <a:xfrm>
            <a:off x="681349" y="3699010"/>
            <a:ext cx="250507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wickedness,</a:t>
            </a:r>
            <a:endParaRPr lang="en-US" sz="2000" dirty="0"/>
          </a:p>
        </p:txBody>
      </p:sp>
      <p:sp>
        <p:nvSpPr>
          <p:cNvPr id="12" name="TextBox 11"/>
          <p:cNvSpPr txBox="1"/>
          <p:nvPr/>
        </p:nvSpPr>
        <p:spPr>
          <a:xfrm>
            <a:off x="681349" y="4014628"/>
            <a:ext cx="250507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covetousness,</a:t>
            </a:r>
            <a:endParaRPr lang="en-US" sz="2000" dirty="0"/>
          </a:p>
        </p:txBody>
      </p:sp>
      <p:sp>
        <p:nvSpPr>
          <p:cNvPr id="13" name="TextBox 12"/>
          <p:cNvSpPr txBox="1"/>
          <p:nvPr/>
        </p:nvSpPr>
        <p:spPr>
          <a:xfrm>
            <a:off x="684679" y="4326867"/>
            <a:ext cx="250507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maliciousness;</a:t>
            </a:r>
            <a:endParaRPr lang="en-US" sz="2000" dirty="0"/>
          </a:p>
        </p:txBody>
      </p:sp>
      <p:sp>
        <p:nvSpPr>
          <p:cNvPr id="14" name="TextBox 13"/>
          <p:cNvSpPr txBox="1"/>
          <p:nvPr/>
        </p:nvSpPr>
        <p:spPr>
          <a:xfrm>
            <a:off x="4438649" y="2710506"/>
            <a:ext cx="1400175"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full of</a:t>
            </a:r>
            <a:endParaRPr lang="en-US" sz="2400" dirty="0"/>
          </a:p>
        </p:txBody>
      </p:sp>
      <p:sp>
        <p:nvSpPr>
          <p:cNvPr id="15" name="TextBox 14"/>
          <p:cNvSpPr txBox="1"/>
          <p:nvPr/>
        </p:nvSpPr>
        <p:spPr>
          <a:xfrm>
            <a:off x="4526122" y="4021639"/>
            <a:ext cx="1233488"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deceit</a:t>
            </a:r>
            <a:r>
              <a:rPr lang="en-US" b="1" i="1" dirty="0">
                <a:solidFill>
                  <a:srgbClr val="CC6600"/>
                </a:solidFill>
                <a:latin typeface="Times New Roman" panose="02020603050405020304" pitchFamily="18" charset="0"/>
                <a:cs typeface="Times New Roman" panose="02020603050405020304" pitchFamily="18" charset="0"/>
              </a:rPr>
              <a:t>,</a:t>
            </a:r>
            <a:endParaRPr lang="en-US" dirty="0"/>
          </a:p>
        </p:txBody>
      </p:sp>
      <p:sp>
        <p:nvSpPr>
          <p:cNvPr id="16" name="TextBox 15"/>
          <p:cNvSpPr txBox="1"/>
          <p:nvPr/>
        </p:nvSpPr>
        <p:spPr>
          <a:xfrm>
            <a:off x="4598193" y="3716950"/>
            <a:ext cx="1109661"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debate</a:t>
            </a:r>
            <a:r>
              <a:rPr lang="en-US" b="1" i="1" dirty="0">
                <a:solidFill>
                  <a:srgbClr val="CC6600"/>
                </a:solidFill>
                <a:latin typeface="Times New Roman" panose="02020603050405020304" pitchFamily="18" charset="0"/>
                <a:cs typeface="Times New Roman" panose="02020603050405020304" pitchFamily="18" charset="0"/>
              </a:rPr>
              <a:t>,</a:t>
            </a:r>
            <a:endParaRPr lang="en-US" dirty="0"/>
          </a:p>
        </p:txBody>
      </p:sp>
      <p:sp>
        <p:nvSpPr>
          <p:cNvPr id="17" name="TextBox 16"/>
          <p:cNvSpPr txBox="1"/>
          <p:nvPr/>
        </p:nvSpPr>
        <p:spPr>
          <a:xfrm>
            <a:off x="4561256" y="3406600"/>
            <a:ext cx="1162049"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murder</a:t>
            </a:r>
            <a:endParaRPr lang="en-US" dirty="0"/>
          </a:p>
        </p:txBody>
      </p:sp>
      <p:sp>
        <p:nvSpPr>
          <p:cNvPr id="18" name="TextBox 17"/>
          <p:cNvSpPr txBox="1"/>
          <p:nvPr/>
        </p:nvSpPr>
        <p:spPr>
          <a:xfrm>
            <a:off x="4537714" y="3097670"/>
            <a:ext cx="1247774"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envy</a:t>
            </a:r>
            <a:endParaRPr lang="en-US" dirty="0"/>
          </a:p>
        </p:txBody>
      </p:sp>
      <p:sp>
        <p:nvSpPr>
          <p:cNvPr id="19" name="TextBox 18"/>
          <p:cNvSpPr txBox="1"/>
          <p:nvPr/>
        </p:nvSpPr>
        <p:spPr>
          <a:xfrm>
            <a:off x="4520826" y="4326622"/>
            <a:ext cx="1266826"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malignity</a:t>
            </a:r>
            <a:r>
              <a:rPr lang="en-US" b="1" i="1" dirty="0">
                <a:solidFill>
                  <a:srgbClr val="CC6600"/>
                </a:solidFill>
                <a:latin typeface="Times New Roman" panose="02020603050405020304" pitchFamily="18" charset="0"/>
                <a:cs typeface="Times New Roman" panose="02020603050405020304" pitchFamily="18" charset="0"/>
              </a:rPr>
              <a:t>;</a:t>
            </a:r>
            <a:endParaRPr lang="en-US" dirty="0"/>
          </a:p>
        </p:txBody>
      </p:sp>
      <p:sp>
        <p:nvSpPr>
          <p:cNvPr id="20" name="TextBox 19"/>
          <p:cNvSpPr txBox="1"/>
          <p:nvPr/>
        </p:nvSpPr>
        <p:spPr>
          <a:xfrm>
            <a:off x="6728828" y="2769851"/>
            <a:ext cx="187642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whisperers,</a:t>
            </a:r>
            <a:endParaRPr lang="en-US" dirty="0"/>
          </a:p>
        </p:txBody>
      </p:sp>
      <p:sp>
        <p:nvSpPr>
          <p:cNvPr id="21" name="TextBox 20"/>
          <p:cNvSpPr txBox="1"/>
          <p:nvPr/>
        </p:nvSpPr>
        <p:spPr>
          <a:xfrm>
            <a:off x="6726087" y="3081476"/>
            <a:ext cx="187642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Backbiters,</a:t>
            </a:r>
            <a:endParaRPr lang="en-US" dirty="0"/>
          </a:p>
        </p:txBody>
      </p:sp>
      <p:sp>
        <p:nvSpPr>
          <p:cNvPr id="22" name="TextBox 21"/>
          <p:cNvSpPr txBox="1"/>
          <p:nvPr/>
        </p:nvSpPr>
        <p:spPr>
          <a:xfrm>
            <a:off x="6730409" y="3386436"/>
            <a:ext cx="187642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haters of God,</a:t>
            </a:r>
            <a:endParaRPr lang="en-US" dirty="0"/>
          </a:p>
        </p:txBody>
      </p:sp>
      <p:sp>
        <p:nvSpPr>
          <p:cNvPr id="23" name="TextBox 22"/>
          <p:cNvSpPr txBox="1"/>
          <p:nvPr/>
        </p:nvSpPr>
        <p:spPr>
          <a:xfrm>
            <a:off x="8715054" y="3078063"/>
            <a:ext cx="2767016"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disobedient to parents,</a:t>
            </a:r>
            <a:endParaRPr lang="en-US" dirty="0"/>
          </a:p>
        </p:txBody>
      </p:sp>
      <p:sp>
        <p:nvSpPr>
          <p:cNvPr id="24" name="TextBox 23"/>
          <p:cNvSpPr txBox="1"/>
          <p:nvPr/>
        </p:nvSpPr>
        <p:spPr>
          <a:xfrm>
            <a:off x="6726492" y="3694924"/>
            <a:ext cx="187642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despiteful,</a:t>
            </a:r>
            <a:endParaRPr lang="en-US" dirty="0"/>
          </a:p>
        </p:txBody>
      </p:sp>
      <p:sp>
        <p:nvSpPr>
          <p:cNvPr id="25" name="TextBox 24"/>
          <p:cNvSpPr txBox="1"/>
          <p:nvPr/>
        </p:nvSpPr>
        <p:spPr>
          <a:xfrm>
            <a:off x="6725281" y="4003079"/>
            <a:ext cx="187642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proud,</a:t>
            </a:r>
            <a:endParaRPr lang="en-US" dirty="0"/>
          </a:p>
        </p:txBody>
      </p:sp>
      <p:sp>
        <p:nvSpPr>
          <p:cNvPr id="26" name="TextBox 25"/>
          <p:cNvSpPr txBox="1"/>
          <p:nvPr/>
        </p:nvSpPr>
        <p:spPr>
          <a:xfrm>
            <a:off x="6726491" y="4311743"/>
            <a:ext cx="187642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boasters,</a:t>
            </a:r>
            <a:endParaRPr lang="en-US" dirty="0"/>
          </a:p>
        </p:txBody>
      </p:sp>
      <p:sp>
        <p:nvSpPr>
          <p:cNvPr id="27" name="TextBox 26"/>
          <p:cNvSpPr txBox="1"/>
          <p:nvPr/>
        </p:nvSpPr>
        <p:spPr>
          <a:xfrm>
            <a:off x="8618958" y="2773516"/>
            <a:ext cx="2947987"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inventors of evil things,</a:t>
            </a:r>
            <a:endParaRPr lang="en-US" dirty="0"/>
          </a:p>
        </p:txBody>
      </p:sp>
      <p:sp>
        <p:nvSpPr>
          <p:cNvPr id="28" name="TextBox 27"/>
          <p:cNvSpPr txBox="1"/>
          <p:nvPr/>
        </p:nvSpPr>
        <p:spPr>
          <a:xfrm>
            <a:off x="8549901" y="3384725"/>
            <a:ext cx="3086100"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Without understanding</a:t>
            </a:r>
            <a:endParaRPr lang="en-US" sz="2000" dirty="0"/>
          </a:p>
        </p:txBody>
      </p:sp>
      <p:sp>
        <p:nvSpPr>
          <p:cNvPr id="29" name="TextBox 28"/>
          <p:cNvSpPr txBox="1"/>
          <p:nvPr/>
        </p:nvSpPr>
        <p:spPr>
          <a:xfrm>
            <a:off x="9047488" y="3667906"/>
            <a:ext cx="2289240"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Covenant-breakers,</a:t>
            </a:r>
            <a:endParaRPr lang="en-US" sz="2000" dirty="0"/>
          </a:p>
        </p:txBody>
      </p:sp>
      <p:sp>
        <p:nvSpPr>
          <p:cNvPr id="30" name="TextBox 29"/>
          <p:cNvSpPr txBox="1"/>
          <p:nvPr/>
        </p:nvSpPr>
        <p:spPr>
          <a:xfrm>
            <a:off x="8697587" y="3963649"/>
            <a:ext cx="2800350"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without natural affection</a:t>
            </a:r>
            <a:endParaRPr lang="en-US" sz="2000" dirty="0"/>
          </a:p>
        </p:txBody>
      </p:sp>
      <p:sp>
        <p:nvSpPr>
          <p:cNvPr id="31" name="TextBox 30"/>
          <p:cNvSpPr txBox="1"/>
          <p:nvPr/>
        </p:nvSpPr>
        <p:spPr>
          <a:xfrm>
            <a:off x="9227200" y="4255345"/>
            <a:ext cx="172402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implacable,</a:t>
            </a:r>
            <a:endParaRPr lang="en-US" sz="2000" dirty="0"/>
          </a:p>
        </p:txBody>
      </p:sp>
      <p:pic>
        <p:nvPicPr>
          <p:cNvPr id="32"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480277">
            <a:off x="4166637" y="-131384"/>
            <a:ext cx="989938" cy="15746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50463" y="194291"/>
            <a:ext cx="1059687" cy="461665"/>
          </a:xfrm>
          <a:prstGeom prst="rect">
            <a:avLst/>
          </a:prstGeom>
          <a:noFill/>
        </p:spPr>
        <p:txBody>
          <a:bodyPr wrap="square" rtlCol="0">
            <a:spAutoFit/>
          </a:bodyPr>
          <a:lstStyle/>
          <a:p>
            <a:pPr algn="ctr"/>
            <a:r>
              <a:rPr lang="en-US" sz="1200" b="1" i="1" dirty="0">
                <a:latin typeface="Times New Roman" panose="02020603050405020304" pitchFamily="18" charset="0"/>
                <a:cs typeface="Times New Roman" panose="02020603050405020304" pitchFamily="18" charset="0"/>
              </a:rPr>
              <a:t>Did not LIKE???</a:t>
            </a:r>
          </a:p>
        </p:txBody>
      </p:sp>
      <p:sp>
        <p:nvSpPr>
          <p:cNvPr id="8" name="TextBox 7"/>
          <p:cNvSpPr txBox="1"/>
          <p:nvPr/>
        </p:nvSpPr>
        <p:spPr>
          <a:xfrm>
            <a:off x="3950463" y="564534"/>
            <a:ext cx="1059687" cy="461665"/>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So they made a choice!</a:t>
            </a:r>
          </a:p>
        </p:txBody>
      </p:sp>
      <p:pic>
        <p:nvPicPr>
          <p:cNvPr id="36"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665610">
            <a:off x="9578021" y="845889"/>
            <a:ext cx="1596430" cy="2539419"/>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9900058" y="1355080"/>
            <a:ext cx="1512870" cy="1384995"/>
          </a:xfrm>
          <a:prstGeom prst="rect">
            <a:avLst/>
          </a:prstGeom>
        </p:spPr>
        <p:txBody>
          <a:bodyPr wrap="square">
            <a:spAutoFit/>
          </a:bodyPr>
          <a:lstStyle/>
          <a:p>
            <a:pPr algn="ctr"/>
            <a:r>
              <a:rPr lang="en-US" sz="1200" b="1" dirty="0">
                <a:latin typeface="Times New Roman" panose="02020603050405020304" pitchFamily="18" charset="0"/>
                <a:cs typeface="Times New Roman" panose="02020603050405020304" pitchFamily="18" charset="0"/>
              </a:rPr>
              <a:t>Convenient</a:t>
            </a:r>
            <a:r>
              <a:rPr lang="en-US" sz="1200" i="1" dirty="0">
                <a:latin typeface="Times New Roman" panose="02020603050405020304" pitchFamily="18" charset="0"/>
                <a:cs typeface="Times New Roman" panose="02020603050405020304" pitchFamily="18" charset="0"/>
              </a:rPr>
              <a:t>:  </a:t>
            </a:r>
          </a:p>
          <a:p>
            <a:pPr algn="ctr"/>
            <a:r>
              <a:rPr lang="en-US" sz="1200" i="1" dirty="0">
                <a:latin typeface="Times New Roman" panose="02020603050405020304" pitchFamily="18" charset="0"/>
                <a:cs typeface="Times New Roman" panose="02020603050405020304" pitchFamily="18" charset="0"/>
              </a:rPr>
              <a:t>fit; suitable; proper; adapted to use or to wants; commodious; followed by to or for; usually by for.</a:t>
            </a:r>
          </a:p>
          <a:p>
            <a:r>
              <a:rPr lang="en-US" sz="1100" i="1"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Websters 1828</a:t>
            </a:r>
          </a:p>
        </p:txBody>
      </p:sp>
      <p:sp>
        <p:nvSpPr>
          <p:cNvPr id="37" name="Rectangle 36"/>
          <p:cNvSpPr/>
          <p:nvPr/>
        </p:nvSpPr>
        <p:spPr>
          <a:xfrm>
            <a:off x="5352418" y="6625709"/>
            <a:ext cx="1410964" cy="307777"/>
          </a:xfrm>
          <a:prstGeom prst="rect">
            <a:avLst/>
          </a:prstGeom>
        </p:spPr>
        <p:txBody>
          <a:bodyPr wrap="none">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Romans 1:24,25</a:t>
            </a:r>
          </a:p>
        </p:txBody>
      </p:sp>
      <p:pic>
        <p:nvPicPr>
          <p:cNvPr id="40"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794659" flipH="1">
            <a:off x="1496417" y="4880125"/>
            <a:ext cx="2444285" cy="1874844"/>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1808031" y="5376392"/>
            <a:ext cx="1953183" cy="1200329"/>
          </a:xfrm>
          <a:prstGeom prst="rect">
            <a:avLst/>
          </a:prstGeom>
        </p:spPr>
        <p:txBody>
          <a:bodyPr wrap="square">
            <a:spAutoFit/>
          </a:bodyPr>
          <a:lstStyle/>
          <a:p>
            <a:r>
              <a:rPr lang="en-US" sz="1200" i="1" dirty="0">
                <a:latin typeface="Times New Roman" panose="02020603050405020304" pitchFamily="18" charset="0"/>
                <a:cs typeface="Times New Roman" panose="02020603050405020304" pitchFamily="18" charset="0"/>
              </a:rPr>
              <a:t>Harboring ill </a:t>
            </a:r>
          </a:p>
          <a:p>
            <a:r>
              <a:rPr lang="en-US" sz="1200" i="1" dirty="0">
                <a:latin typeface="Times New Roman" panose="02020603050405020304" pitchFamily="18" charset="0"/>
                <a:cs typeface="Times New Roman" panose="02020603050405020304" pitchFamily="18" charset="0"/>
              </a:rPr>
              <a:t>will or enmity without provocation; malevolent in the extreme; malignant in heart; disposition to injure     </a:t>
            </a:r>
          </a:p>
          <a:p>
            <a:pPr algn="ctr"/>
            <a:r>
              <a:rPr lang="en-US" sz="1100" dirty="0">
                <a:latin typeface="Times New Roman" panose="02020603050405020304" pitchFamily="18" charset="0"/>
                <a:cs typeface="Times New Roman" panose="02020603050405020304" pitchFamily="18" charset="0"/>
              </a:rPr>
              <a:t>Websters 1828</a:t>
            </a:r>
          </a:p>
        </p:txBody>
      </p:sp>
      <p:pic>
        <p:nvPicPr>
          <p:cNvPr id="41"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087103" flipH="1">
            <a:off x="4928188" y="4748102"/>
            <a:ext cx="2444285" cy="1874844"/>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5092302" y="5338053"/>
            <a:ext cx="2007396" cy="1200329"/>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Extreme enmity, or evil dispositions of heart towards another; malice without provocation, malevolence with baseness of heart; deep rooted spite</a:t>
            </a:r>
          </a:p>
        </p:txBody>
      </p:sp>
      <p:pic>
        <p:nvPicPr>
          <p:cNvPr id="44"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991437">
            <a:off x="7722532" y="4664791"/>
            <a:ext cx="2150629" cy="1874844"/>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8184055" y="5278141"/>
            <a:ext cx="1811281" cy="1384995"/>
          </a:xfrm>
          <a:prstGeom prst="rect">
            <a:avLst/>
          </a:prstGeom>
        </p:spPr>
        <p:txBody>
          <a:bodyPr wrap="square">
            <a:spAutoFit/>
          </a:bodyPr>
          <a:lstStyle/>
          <a:p>
            <a:r>
              <a:rPr lang="en-US" sz="1200" i="1" dirty="0">
                <a:latin typeface="Times New Roman" panose="02020603050405020304" pitchFamily="18" charset="0"/>
                <a:cs typeface="Times New Roman" panose="02020603050405020304" pitchFamily="18" charset="0"/>
              </a:rPr>
              <a:t>Not to be appeased;</a:t>
            </a:r>
          </a:p>
          <a:p>
            <a:r>
              <a:rPr lang="en-US" sz="1200" i="1" dirty="0">
                <a:latin typeface="Times New Roman" panose="02020603050405020304" pitchFamily="18" charset="0"/>
                <a:cs typeface="Times New Roman" panose="02020603050405020304" pitchFamily="18" charset="0"/>
              </a:rPr>
              <a:t>that can not be pacified</a:t>
            </a:r>
          </a:p>
          <a:p>
            <a:r>
              <a:rPr lang="en-US" sz="1200" i="1" dirty="0">
                <a:latin typeface="Times New Roman" panose="02020603050405020304" pitchFamily="18" charset="0"/>
                <a:cs typeface="Times New Roman" panose="02020603050405020304" pitchFamily="18" charset="0"/>
              </a:rPr>
              <a:t> and rendered peaceable; inexorable; stubborn or constant in enmity;</a:t>
            </a:r>
          </a:p>
          <a:p>
            <a:r>
              <a:rPr lang="en-US" sz="1100" dirty="0">
                <a:latin typeface="Times New Roman" panose="02020603050405020304" pitchFamily="18" charset="0"/>
                <a:cs typeface="Times New Roman" panose="02020603050405020304" pitchFamily="18" charset="0"/>
              </a:rPr>
              <a:t>  Websters 1828</a:t>
            </a:r>
          </a:p>
          <a:p>
            <a:endParaRPr lang="en-US" sz="1200" i="1" dirty="0">
              <a:latin typeface="Times New Roman" panose="02020603050405020304" pitchFamily="18" charset="0"/>
              <a:cs typeface="Times New Roman" panose="02020603050405020304" pitchFamily="18" charset="0"/>
            </a:endParaRPr>
          </a:p>
        </p:txBody>
      </p:sp>
      <p:pic>
        <p:nvPicPr>
          <p:cNvPr id="46"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665610" flipH="1">
            <a:off x="7504292" y="-70997"/>
            <a:ext cx="1201230" cy="1934934"/>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7572375" y="247607"/>
            <a:ext cx="1483375" cy="1015663"/>
          </a:xfrm>
          <a:prstGeom prst="rect">
            <a:avLst/>
          </a:prstGeom>
        </p:spPr>
        <p:txBody>
          <a:bodyPr wrap="square">
            <a:spAutoFit/>
          </a:bodyPr>
          <a:lstStyle/>
          <a:p>
            <a:pPr algn="ctr"/>
            <a:r>
              <a:rPr lang="en-US" sz="1200" b="1" dirty="0">
                <a:latin typeface="Times New Roman" panose="02020603050405020304" pitchFamily="18" charset="0"/>
                <a:cs typeface="Times New Roman" panose="02020603050405020304" pitchFamily="18" charset="0"/>
              </a:rPr>
              <a:t>Reprobate</a:t>
            </a:r>
          </a:p>
          <a:p>
            <a:pPr algn="ctr"/>
            <a:r>
              <a:rPr lang="en-US" sz="1200" i="1" dirty="0">
                <a:latin typeface="Times New Roman" panose="02020603050405020304" pitchFamily="18" charset="0"/>
                <a:cs typeface="Times New Roman" panose="02020603050405020304" pitchFamily="18" charset="0"/>
              </a:rPr>
              <a:t>That which is rejected on account of its own worthlessness</a:t>
            </a:r>
          </a:p>
        </p:txBody>
      </p:sp>
    </p:spTree>
    <p:extLst>
      <p:ext uri="{BB962C8B-B14F-4D97-AF65-F5344CB8AC3E}">
        <p14:creationId xmlns:p14="http://schemas.microsoft.com/office/powerpoint/2010/main" val="8332090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1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1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35" grpId="0"/>
      <p:bldP spid="38" grpId="0"/>
      <p:bldP spid="42" grpId="0"/>
      <p:bldP spid="43" grpId="0"/>
      <p:bldP spid="4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69797" y="1846437"/>
            <a:ext cx="5231607"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Who knowing the judgment of God,</a:t>
            </a:r>
          </a:p>
        </p:txBody>
      </p:sp>
      <p:sp>
        <p:nvSpPr>
          <p:cNvPr id="4" name="TextBox 3"/>
          <p:cNvSpPr txBox="1"/>
          <p:nvPr/>
        </p:nvSpPr>
        <p:spPr>
          <a:xfrm>
            <a:off x="3495090" y="2204845"/>
            <a:ext cx="5167313"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that they which commit such things,</a:t>
            </a:r>
          </a:p>
        </p:txBody>
      </p:sp>
      <p:sp>
        <p:nvSpPr>
          <p:cNvPr id="5" name="TextBox 4"/>
          <p:cNvSpPr txBox="1"/>
          <p:nvPr/>
        </p:nvSpPr>
        <p:spPr>
          <a:xfrm>
            <a:off x="4249363" y="3299812"/>
            <a:ext cx="3624265"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not only do the same,</a:t>
            </a:r>
          </a:p>
        </p:txBody>
      </p:sp>
      <p:sp>
        <p:nvSpPr>
          <p:cNvPr id="6" name="TextBox 5"/>
          <p:cNvSpPr txBox="1"/>
          <p:nvPr/>
        </p:nvSpPr>
        <p:spPr>
          <a:xfrm>
            <a:off x="3228975" y="3665327"/>
            <a:ext cx="5657850"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have pleasure in them that do them.</a:t>
            </a:r>
          </a:p>
        </p:txBody>
      </p:sp>
      <p:sp>
        <p:nvSpPr>
          <p:cNvPr id="7" name="TextBox 6"/>
          <p:cNvSpPr txBox="1"/>
          <p:nvPr/>
        </p:nvSpPr>
        <p:spPr>
          <a:xfrm>
            <a:off x="4438650" y="2571588"/>
            <a:ext cx="3276600"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are worthy of death</a:t>
            </a:r>
            <a:endParaRPr lang="en-US" sz="2400" dirty="0"/>
          </a:p>
        </p:txBody>
      </p:sp>
      <p:pic>
        <p:nvPicPr>
          <p:cNvPr id="8"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75998">
            <a:off x="2090070" y="-126296"/>
            <a:ext cx="2127445" cy="27770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75890" y="556386"/>
            <a:ext cx="1171575" cy="461665"/>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Key word is “</a:t>
            </a:r>
            <a:r>
              <a:rPr lang="en-US" sz="1200" b="1" i="1" dirty="0">
                <a:solidFill>
                  <a:srgbClr val="CC6600"/>
                </a:solidFill>
                <a:latin typeface="Times New Roman" panose="02020603050405020304" pitchFamily="18" charset="0"/>
                <a:cs typeface="Times New Roman" panose="02020603050405020304" pitchFamily="18" charset="0"/>
              </a:rPr>
              <a:t>KNOWING</a:t>
            </a:r>
            <a:r>
              <a:rPr lang="en-US" sz="1200" i="1" dirty="0">
                <a:latin typeface="Times New Roman" panose="02020603050405020304" pitchFamily="18" charset="0"/>
                <a:cs typeface="Times New Roman" panose="02020603050405020304" pitchFamily="18" charset="0"/>
              </a:rPr>
              <a:t>.”   </a:t>
            </a:r>
          </a:p>
        </p:txBody>
      </p:sp>
      <p:sp>
        <p:nvSpPr>
          <p:cNvPr id="9" name="TextBox 8"/>
          <p:cNvSpPr txBox="1"/>
          <p:nvPr/>
        </p:nvSpPr>
        <p:spPr>
          <a:xfrm>
            <a:off x="1811545" y="1139254"/>
            <a:ext cx="2005013" cy="646331"/>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Another key word is ‘</a:t>
            </a:r>
            <a:r>
              <a:rPr lang="en-US" sz="1200" b="1" i="1" dirty="0">
                <a:solidFill>
                  <a:srgbClr val="CC6600"/>
                </a:solidFill>
                <a:latin typeface="Times New Roman" panose="02020603050405020304" pitchFamily="18" charset="0"/>
                <a:cs typeface="Times New Roman" panose="02020603050405020304" pitchFamily="18" charset="0"/>
              </a:rPr>
              <a:t>commit</a:t>
            </a:r>
            <a:r>
              <a:rPr lang="en-US" sz="1200" i="1" dirty="0">
                <a:latin typeface="Times New Roman" panose="02020603050405020304" pitchFamily="18" charset="0"/>
                <a:cs typeface="Times New Roman" panose="02020603050405020304" pitchFamily="18" charset="0"/>
              </a:rPr>
              <a:t>’ – that means much more </a:t>
            </a:r>
          </a:p>
          <a:p>
            <a:pPr algn="ctr"/>
            <a:r>
              <a:rPr lang="en-US" sz="1200" i="1" dirty="0">
                <a:latin typeface="Times New Roman" panose="02020603050405020304" pitchFamily="18" charset="0"/>
                <a:cs typeface="Times New Roman" panose="02020603050405020304" pitchFamily="18" charset="0"/>
              </a:rPr>
              <a:t>than simply ‘do.’</a:t>
            </a:r>
          </a:p>
        </p:txBody>
      </p:sp>
      <p:pic>
        <p:nvPicPr>
          <p:cNvPr id="11"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589510">
            <a:off x="3959111" y="4285796"/>
            <a:ext cx="2334093" cy="210782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391025" y="5125809"/>
            <a:ext cx="1895475" cy="1015663"/>
          </a:xfrm>
          <a:prstGeom prst="rect">
            <a:avLst/>
          </a:prstGeom>
        </p:spPr>
        <p:txBody>
          <a:bodyPr wrap="square">
            <a:spAutoFit/>
          </a:bodyPr>
          <a:lstStyle/>
          <a:p>
            <a:r>
              <a:rPr lang="en-US" sz="1200" b="1" i="1" dirty="0">
                <a:solidFill>
                  <a:srgbClr val="CC6600"/>
                </a:solidFill>
                <a:latin typeface="Times New Roman" panose="02020603050405020304" pitchFamily="18" charset="0"/>
                <a:cs typeface="Times New Roman" panose="02020603050405020304" pitchFamily="18" charset="0"/>
              </a:rPr>
              <a:t>That they all might be damned who believed not the truth, but had pleasure in unrighteousness. </a:t>
            </a:r>
          </a:p>
          <a:p>
            <a:r>
              <a:rPr lang="en-US" sz="1200" b="1" dirty="0">
                <a:solidFill>
                  <a:srgbClr val="FF0000"/>
                </a:solidFill>
                <a:latin typeface="Times New Roman" panose="02020603050405020304" pitchFamily="18" charset="0"/>
                <a:cs typeface="Times New Roman" panose="02020603050405020304" pitchFamily="18" charset="0"/>
              </a:rPr>
              <a:t>           </a:t>
            </a:r>
            <a:r>
              <a:rPr lang="en-US" sz="1050" b="1" dirty="0">
                <a:solidFill>
                  <a:srgbClr val="FF0000"/>
                </a:solidFill>
                <a:latin typeface="Times New Roman" panose="02020603050405020304" pitchFamily="18" charset="0"/>
                <a:cs typeface="Times New Roman" panose="02020603050405020304" pitchFamily="18" charset="0"/>
              </a:rPr>
              <a:t>II Thess 2:12 </a:t>
            </a:r>
            <a:endParaRPr lang="en-US" sz="1200" b="1" dirty="0">
              <a:solidFill>
                <a:srgbClr val="FF0000"/>
              </a:solidFill>
              <a:latin typeface="Times New Roman" panose="02020603050405020304" pitchFamily="18" charset="0"/>
              <a:cs typeface="Times New Roman" panose="02020603050405020304" pitchFamily="18" charset="0"/>
            </a:endParaRPr>
          </a:p>
        </p:txBody>
      </p:sp>
      <p:pic>
        <p:nvPicPr>
          <p:cNvPr id="12"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690221">
            <a:off x="7789517" y="3733141"/>
            <a:ext cx="2140517" cy="279408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281403" y="4350449"/>
            <a:ext cx="1805572" cy="1569660"/>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Key word – ‘</a:t>
            </a:r>
            <a:r>
              <a:rPr lang="en-US" sz="1200" b="1" i="1" dirty="0">
                <a:solidFill>
                  <a:srgbClr val="CC6600"/>
                </a:solidFill>
                <a:latin typeface="Times New Roman" panose="02020603050405020304" pitchFamily="18" charset="0"/>
                <a:cs typeface="Times New Roman" panose="02020603050405020304" pitchFamily="18" charset="0"/>
              </a:rPr>
              <a:t>them.</a:t>
            </a:r>
            <a:r>
              <a:rPr lang="en-US" sz="1200" i="1" dirty="0">
                <a:latin typeface="Times New Roman" panose="02020603050405020304" pitchFamily="18" charset="0"/>
                <a:cs typeface="Times New Roman" panose="02020603050405020304" pitchFamily="18" charset="0"/>
              </a:rPr>
              <a:t>’</a:t>
            </a:r>
          </a:p>
          <a:p>
            <a:pPr algn="ctr"/>
            <a:r>
              <a:rPr lang="en-US" sz="1200" i="1" dirty="0">
                <a:latin typeface="Times New Roman" panose="02020603050405020304" pitchFamily="18" charset="0"/>
                <a:cs typeface="Times New Roman" panose="02020603050405020304" pitchFamily="18" charset="0"/>
              </a:rPr>
              <a:t>Note in </a:t>
            </a:r>
            <a:r>
              <a:rPr lang="en-US" sz="1200" b="1" i="1" dirty="0">
                <a:solidFill>
                  <a:srgbClr val="CC6600"/>
                </a:solidFill>
                <a:latin typeface="Times New Roman" panose="02020603050405020304" pitchFamily="18" charset="0"/>
                <a:cs typeface="Times New Roman" panose="02020603050405020304" pitchFamily="18" charset="0"/>
              </a:rPr>
              <a:t>THEM that do them.  </a:t>
            </a:r>
            <a:r>
              <a:rPr lang="en-US" sz="1200" i="1" dirty="0">
                <a:latin typeface="Times New Roman" panose="02020603050405020304" pitchFamily="18" charset="0"/>
                <a:cs typeface="Times New Roman" panose="02020603050405020304" pitchFamily="18" charset="0"/>
              </a:rPr>
              <a:t>They all make great buddies together – they are all just one happy perverted family… and they will vote for their own family members!</a:t>
            </a:r>
          </a:p>
        </p:txBody>
      </p:sp>
    </p:spTree>
    <p:extLst>
      <p:ext uri="{BB962C8B-B14F-4D97-AF65-F5344CB8AC3E}">
        <p14:creationId xmlns:p14="http://schemas.microsoft.com/office/powerpoint/2010/main" val="27929118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751" y="187405"/>
            <a:ext cx="2735646" cy="3845441"/>
          </a:xfrm>
          <a:prstGeom prst="rect">
            <a:avLst/>
          </a:prstGeom>
          <a:effectLst>
            <a:glow rad="177800">
              <a:schemeClr val="tx1"/>
            </a:glow>
          </a:effec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2860"/>
          <a:stretch/>
        </p:blipFill>
        <p:spPr>
          <a:xfrm>
            <a:off x="310718" y="134586"/>
            <a:ext cx="1225119" cy="1169696"/>
          </a:xfrm>
          <a:prstGeom prst="rect">
            <a:avLst/>
          </a:prstGeom>
          <a:ln w="19050">
            <a:solidFill>
              <a:schemeClr val="tx1"/>
            </a:solidFill>
          </a:ln>
          <a:effectLst>
            <a:glow rad="63500">
              <a:srgbClr val="660033"/>
            </a:glo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191" y="1358734"/>
            <a:ext cx="734252" cy="58798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823" y="4209560"/>
            <a:ext cx="986382" cy="872570"/>
          </a:xfrm>
          <a:prstGeom prst="rect">
            <a:avLst/>
          </a:prstGeom>
          <a:effectLst>
            <a:glow rad="50800">
              <a:srgbClr val="FF0000"/>
            </a:glo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6351" y="154423"/>
            <a:ext cx="959920" cy="1792298"/>
          </a:xfrm>
          <a:prstGeom prst="rect">
            <a:avLst/>
          </a:prstGeom>
          <a:ln w="19050">
            <a:solidFill>
              <a:schemeClr val="tx1"/>
            </a:solidFill>
          </a:ln>
          <a:effectLst>
            <a:glow rad="127000">
              <a:schemeClr val="accent1">
                <a:lumMod val="60000"/>
                <a:lumOff val="40000"/>
              </a:schemeClr>
            </a:glow>
          </a:effectLst>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18968" t="6956" r="12671" b="6961"/>
          <a:stretch/>
        </p:blipFill>
        <p:spPr>
          <a:xfrm>
            <a:off x="1416223" y="2074118"/>
            <a:ext cx="1474199" cy="2414877"/>
          </a:xfrm>
          <a:prstGeom prst="rect">
            <a:avLst/>
          </a:prstGeom>
          <a:effectLst>
            <a:glow rad="76200">
              <a:schemeClr val="accent6">
                <a:lumMod val="75000"/>
              </a:schemeClr>
            </a:glo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4335" y="2051601"/>
            <a:ext cx="986382" cy="1872113"/>
          </a:xfrm>
          <a:prstGeom prst="rect">
            <a:avLst/>
          </a:prstGeom>
          <a:effectLst>
            <a:glow rad="88900">
              <a:schemeClr val="bg1"/>
            </a:glow>
          </a:effectLst>
        </p:spPr>
      </p:pic>
      <p:pic>
        <p:nvPicPr>
          <p:cNvPr id="11" name="Picture 10"/>
          <p:cNvPicPr>
            <a:picLocks noChangeAspect="1"/>
          </p:cNvPicPr>
          <p:nvPr/>
        </p:nvPicPr>
        <p:blipFill rotWithShape="1">
          <a:blip r:embed="rId9">
            <a:extLst>
              <a:ext uri="{28A0092B-C50C-407E-A947-70E740481C1C}">
                <a14:useLocalDpi xmlns:a14="http://schemas.microsoft.com/office/drawing/2010/main" val="0"/>
              </a:ext>
            </a:extLst>
          </a:blip>
          <a:srcRect r="21060"/>
          <a:stretch/>
        </p:blipFill>
        <p:spPr>
          <a:xfrm rot="10800000" flipH="1" flipV="1">
            <a:off x="5279977" y="4912421"/>
            <a:ext cx="1332465" cy="1758458"/>
          </a:xfrm>
          <a:prstGeom prst="rect">
            <a:avLst/>
          </a:prstGeom>
          <a:effectLst>
            <a:glow rad="127000">
              <a:srgbClr val="663300"/>
            </a:glow>
          </a:effectLst>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0280341" y="119132"/>
            <a:ext cx="1553591" cy="2613363"/>
          </a:xfrm>
          <a:prstGeom prst="rect">
            <a:avLst/>
          </a:prstGeom>
          <a:effectLst>
            <a:glow rad="190500">
              <a:srgbClr val="FFCC99"/>
            </a:glow>
          </a:effectLst>
        </p:spPr>
      </p:pic>
      <p:pic>
        <p:nvPicPr>
          <p:cNvPr id="13" name="Picture 12"/>
          <p:cNvPicPr>
            <a:picLocks noChangeAspect="1"/>
          </p:cNvPicPr>
          <p:nvPr/>
        </p:nvPicPr>
        <p:blipFill rotWithShape="1">
          <a:blip r:embed="rId11">
            <a:extLst>
              <a:ext uri="{28A0092B-C50C-407E-A947-70E740481C1C}">
                <a14:useLocalDpi xmlns:a14="http://schemas.microsoft.com/office/drawing/2010/main" val="0"/>
              </a:ext>
            </a:extLst>
          </a:blip>
          <a:srcRect l="54025" t="34935" r="10717" b="25721"/>
          <a:stretch/>
        </p:blipFill>
        <p:spPr>
          <a:xfrm>
            <a:off x="3065576" y="133020"/>
            <a:ext cx="1241312" cy="1724406"/>
          </a:xfrm>
          <a:prstGeom prst="rect">
            <a:avLst/>
          </a:prstGeom>
          <a:ln w="19050">
            <a:solidFill>
              <a:schemeClr val="tx1"/>
            </a:solidFill>
          </a:ln>
          <a:effectLst>
            <a:glow rad="76200">
              <a:schemeClr val="bg1">
                <a:lumMod val="50000"/>
                <a:alpha val="40000"/>
              </a:schemeClr>
            </a:glow>
          </a:effectLst>
        </p:spPr>
      </p:pic>
      <p:pic>
        <p:nvPicPr>
          <p:cNvPr id="3074" name="Picture 2" descr="http://www.clipartbest.com/cliparts/dcr/ezr/dcrezrjRi.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flipH="1">
            <a:off x="6358730" y="1375858"/>
            <a:ext cx="6522770" cy="56673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13">
            <a:extLst>
              <a:ext uri="{28A0092B-C50C-407E-A947-70E740481C1C}">
                <a14:useLocalDpi xmlns:a14="http://schemas.microsoft.com/office/drawing/2010/main" val="0"/>
              </a:ext>
            </a:extLst>
          </a:blip>
          <a:srcRect r="25085"/>
          <a:stretch/>
        </p:blipFill>
        <p:spPr>
          <a:xfrm>
            <a:off x="481448" y="5260812"/>
            <a:ext cx="692155" cy="1238250"/>
          </a:xfrm>
          <a:prstGeom prst="rect">
            <a:avLst/>
          </a:prstGeom>
          <a:effectLst>
            <a:glow rad="88900">
              <a:schemeClr val="bg1">
                <a:lumMod val="50000"/>
              </a:schemeClr>
            </a:glow>
          </a:effectLst>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32054" y="4585646"/>
            <a:ext cx="1059399" cy="941010"/>
          </a:xfrm>
          <a:prstGeom prst="rect">
            <a:avLst/>
          </a:prstGeom>
          <a:effectLst>
            <a:glow rad="50800">
              <a:schemeClr val="accent1">
                <a:lumMod val="60000"/>
                <a:lumOff val="40000"/>
              </a:schemeClr>
            </a:glow>
          </a:effectLst>
        </p:spPr>
      </p:pic>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88771" y="5656114"/>
            <a:ext cx="1333958" cy="1080962"/>
          </a:xfrm>
          <a:prstGeom prst="rect">
            <a:avLst/>
          </a:prstGeom>
          <a:effectLst>
            <a:glow rad="127000">
              <a:srgbClr val="FF9966"/>
            </a:glow>
          </a:effectLst>
        </p:spPr>
      </p:pic>
      <p:pic>
        <p:nvPicPr>
          <p:cNvPr id="17" name="Picture 16"/>
          <p:cNvPicPr>
            <a:picLocks noChangeAspect="1"/>
          </p:cNvPicPr>
          <p:nvPr/>
        </p:nvPicPr>
        <p:blipFill rotWithShape="1">
          <a:blip r:embed="rId16">
            <a:extLst>
              <a:ext uri="{28A0092B-C50C-407E-A947-70E740481C1C}">
                <a14:useLocalDpi xmlns:a14="http://schemas.microsoft.com/office/drawing/2010/main" val="0"/>
              </a:ext>
            </a:extLst>
          </a:blip>
          <a:srcRect l="31083" t="17119" r="26332"/>
          <a:stretch/>
        </p:blipFill>
        <p:spPr>
          <a:xfrm>
            <a:off x="8220311" y="187405"/>
            <a:ext cx="1725615" cy="2506353"/>
          </a:xfrm>
          <a:prstGeom prst="rect">
            <a:avLst/>
          </a:prstGeom>
          <a:effectLst>
            <a:glow rad="127000">
              <a:srgbClr val="006600"/>
            </a:glow>
          </a:effectLst>
        </p:spPr>
      </p:pic>
      <p:pic>
        <p:nvPicPr>
          <p:cNvPr id="18" name="Picture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63755" y="5656113"/>
            <a:ext cx="834864" cy="1059155"/>
          </a:xfrm>
          <a:prstGeom prst="rect">
            <a:avLst/>
          </a:prstGeom>
          <a:effectLst>
            <a:glow rad="127000">
              <a:srgbClr val="663300"/>
            </a:glow>
          </a:effectLst>
        </p:spPr>
      </p:pic>
      <p:pic>
        <p:nvPicPr>
          <p:cNvPr id="19" name="Picture 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6200000" flipH="1" flipV="1">
            <a:off x="2974834" y="2126011"/>
            <a:ext cx="1440552" cy="1241310"/>
          </a:xfrm>
          <a:prstGeom prst="rect">
            <a:avLst/>
          </a:prstGeom>
          <a:effectLst>
            <a:glow rad="127000">
              <a:srgbClr val="003300"/>
            </a:glow>
          </a:effectLst>
        </p:spPr>
      </p:pic>
      <p:pic>
        <p:nvPicPr>
          <p:cNvPr id="20" name="Picture 1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065577" y="3682536"/>
            <a:ext cx="1241310" cy="1746462"/>
          </a:xfrm>
          <a:prstGeom prst="rect">
            <a:avLst/>
          </a:prstGeom>
          <a:effectLst>
            <a:glow rad="127000">
              <a:schemeClr val="bg1"/>
            </a:glow>
          </a:effectLst>
        </p:spPr>
      </p:pic>
      <p:pic>
        <p:nvPicPr>
          <p:cNvPr id="21" name="Picture 2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912881" y="5639712"/>
            <a:ext cx="1052701" cy="1050331"/>
          </a:xfrm>
          <a:prstGeom prst="rect">
            <a:avLst/>
          </a:prstGeom>
          <a:effectLst>
            <a:glow rad="127000">
              <a:srgbClr val="FF0000"/>
            </a:glow>
          </a:effectLst>
        </p:spPr>
      </p:pic>
      <p:sp>
        <p:nvSpPr>
          <p:cNvPr id="5" name="Rectangle 4"/>
          <p:cNvSpPr/>
          <p:nvPr/>
        </p:nvSpPr>
        <p:spPr>
          <a:xfrm>
            <a:off x="4471825" y="4188915"/>
            <a:ext cx="2745721" cy="646331"/>
          </a:xfrm>
          <a:prstGeom prst="rect">
            <a:avLst/>
          </a:prstGeom>
        </p:spPr>
        <p:txBody>
          <a:bodyPr wrap="square">
            <a:spAutoFit/>
          </a:bodyPr>
          <a:lstStyle/>
          <a:p>
            <a:pPr algn="ctr"/>
            <a:r>
              <a:rPr lang="en-US" sz="3600" b="1" dirty="0">
                <a:ln w="6600">
                  <a:solidFill>
                    <a:srgbClr val="003300"/>
                  </a:solidFill>
                  <a:prstDash val="solid"/>
                </a:ln>
                <a:solidFill>
                  <a:srgbClr val="FFFFFF"/>
                </a:solidFill>
                <a:effectLst>
                  <a:outerShdw dist="38100" dir="2700000" algn="tl" rotWithShape="0">
                    <a:schemeClr val="accent2"/>
                  </a:outerShdw>
                </a:effectLst>
                <a:latin typeface="Mistral" panose="03090702030407020403" pitchFamily="66" charset="0"/>
              </a:rPr>
              <a:t>Mikel Paulson</a:t>
            </a:r>
          </a:p>
        </p:txBody>
      </p:sp>
      <p:sp>
        <p:nvSpPr>
          <p:cNvPr id="4" name="TextBox 3"/>
          <p:cNvSpPr txBox="1"/>
          <p:nvPr/>
        </p:nvSpPr>
        <p:spPr>
          <a:xfrm>
            <a:off x="6895411" y="3456368"/>
            <a:ext cx="5151588" cy="1384995"/>
          </a:xfrm>
          <a:prstGeom prst="rect">
            <a:avLst/>
          </a:prstGeom>
          <a:noFill/>
        </p:spPr>
        <p:txBody>
          <a:bodyPr wrap="square" rtlCol="0">
            <a:spAutoFit/>
          </a:bodyPr>
          <a:lstStyle/>
          <a:p>
            <a:pPr algn="ctr"/>
            <a:r>
              <a:rPr lang="en-US" sz="1400" i="1" dirty="0">
                <a:latin typeface="Times New Roman" panose="02020603050405020304" pitchFamily="18" charset="0"/>
                <a:cs typeface="Times New Roman" panose="02020603050405020304" pitchFamily="18" charset="0"/>
              </a:rPr>
              <a:t>My purpose – goal – objective with this short </a:t>
            </a:r>
          </a:p>
          <a:p>
            <a:pPr algn="ctr"/>
            <a:r>
              <a:rPr lang="en-US" sz="1400" i="1" dirty="0">
                <a:latin typeface="Times New Roman" panose="02020603050405020304" pitchFamily="18" charset="0"/>
                <a:cs typeface="Times New Roman" panose="02020603050405020304" pitchFamily="18" charset="0"/>
              </a:rPr>
              <a:t>visual sermon is to remind ourselves that the wickedness that  is going on these days is a direct result of the pastors, professors, publishers, scholars, teachers, etc. doing their ‘corrupting’ of the King James Bible.  It is that simple.  I don’t figure people actually realize just how important the KJB is since it came about in 1611</a:t>
            </a:r>
            <a:r>
              <a:rPr lang="en-US" sz="1400" dirty="0">
                <a:latin typeface="Times New Roman" panose="02020603050405020304" pitchFamily="18" charset="0"/>
                <a:cs typeface="Times New Roman" panose="02020603050405020304" pitchFamily="18" charset="0"/>
              </a:rPr>
              <a:t>.</a:t>
            </a:r>
          </a:p>
        </p:txBody>
      </p:sp>
      <p:sp>
        <p:nvSpPr>
          <p:cNvPr id="26" name="TextBox 25"/>
          <p:cNvSpPr txBox="1"/>
          <p:nvPr/>
        </p:nvSpPr>
        <p:spPr>
          <a:xfrm>
            <a:off x="7019615" y="4837280"/>
            <a:ext cx="5027384" cy="2031325"/>
          </a:xfrm>
          <a:prstGeom prst="rect">
            <a:avLst/>
          </a:prstGeom>
          <a:noFill/>
        </p:spPr>
        <p:txBody>
          <a:bodyPr wrap="square" rtlCol="0">
            <a:spAutoFit/>
          </a:bodyPr>
          <a:lstStyle/>
          <a:p>
            <a:pPr algn="ctr"/>
            <a:r>
              <a:rPr lang="en-US" sz="1400" i="1" dirty="0">
                <a:latin typeface="Times New Roman" panose="02020603050405020304" pitchFamily="18" charset="0"/>
                <a:cs typeface="Times New Roman" panose="02020603050405020304" pitchFamily="18" charset="0"/>
              </a:rPr>
              <a:t>Not only did the KJB change the whole doctrinal scene with Paul in the modern times by putting all the spiritual emphasis, application, etc. into the KJB itself, the constant attack and ‘changing’ of the very words of God has brought about all this wickedness, perversion and corrupted society that has come upon us all.  We who say we are true Bible believers should not be surprised as you will see here that the Scriptures are still true…</a:t>
            </a:r>
          </a:p>
          <a:p>
            <a:pPr algn="ctr"/>
            <a:r>
              <a:rPr lang="en-US" sz="1400" i="1" dirty="0">
                <a:latin typeface="Times New Roman" panose="02020603050405020304" pitchFamily="18" charset="0"/>
                <a:cs typeface="Times New Roman" panose="02020603050405020304" pitchFamily="18" charset="0"/>
              </a:rPr>
              <a:t> …even for today</a:t>
            </a:r>
          </a:p>
          <a:p>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08561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58108" y="1745026"/>
            <a:ext cx="5980921"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Therefore thou art inexcusable, O man,</a:t>
            </a:r>
          </a:p>
        </p:txBody>
      </p:sp>
      <p:sp>
        <p:nvSpPr>
          <p:cNvPr id="4" name="TextBox 3"/>
          <p:cNvSpPr txBox="1"/>
          <p:nvPr/>
        </p:nvSpPr>
        <p:spPr>
          <a:xfrm>
            <a:off x="3769572" y="2105910"/>
            <a:ext cx="4550167"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whosoever thou art that judgest:</a:t>
            </a:r>
          </a:p>
        </p:txBody>
      </p:sp>
      <p:sp>
        <p:nvSpPr>
          <p:cNvPr id="5" name="TextBox 4"/>
          <p:cNvSpPr txBox="1"/>
          <p:nvPr/>
        </p:nvSpPr>
        <p:spPr>
          <a:xfrm>
            <a:off x="3656898" y="2859548"/>
            <a:ext cx="4792764"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for wherein thou judgest another,</a:t>
            </a:r>
          </a:p>
        </p:txBody>
      </p:sp>
      <p:sp>
        <p:nvSpPr>
          <p:cNvPr id="6" name="TextBox 5"/>
          <p:cNvSpPr txBox="1"/>
          <p:nvPr/>
        </p:nvSpPr>
        <p:spPr>
          <a:xfrm>
            <a:off x="3701775" y="3230468"/>
            <a:ext cx="4670358"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thou condemnest thyself;</a:t>
            </a:r>
          </a:p>
        </p:txBody>
      </p:sp>
      <p:sp>
        <p:nvSpPr>
          <p:cNvPr id="7" name="TextBox 6"/>
          <p:cNvSpPr txBox="1"/>
          <p:nvPr/>
        </p:nvSpPr>
        <p:spPr>
          <a:xfrm>
            <a:off x="2953142" y="3929768"/>
            <a:ext cx="6183025"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for thou that judgest doest the same things.</a:t>
            </a:r>
          </a:p>
        </p:txBody>
      </p:sp>
      <p:pic>
        <p:nvPicPr>
          <p:cNvPr id="8"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845368">
            <a:off x="443674" y="-383993"/>
            <a:ext cx="2816698" cy="34753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9008" y="420954"/>
            <a:ext cx="2124075" cy="1938992"/>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People just love to </a:t>
            </a:r>
          </a:p>
          <a:p>
            <a:pPr algn="ctr"/>
            <a:r>
              <a:rPr lang="en-US" sz="1200" i="1" dirty="0">
                <a:latin typeface="Times New Roman" panose="02020603050405020304" pitchFamily="18" charset="0"/>
                <a:cs typeface="Times New Roman" panose="02020603050405020304" pitchFamily="18" charset="0"/>
              </a:rPr>
              <a:t>‘play’ with bible quotes as they try to throw these ‘judging’ verses towards us.  The context here is to the lost person doing those things, etc.  They try to judge us, actually and have no tolerance for us – not the other way around… although, we really could do without them!</a:t>
            </a:r>
          </a:p>
        </p:txBody>
      </p:sp>
    </p:spTree>
    <p:extLst>
      <p:ext uri="{BB962C8B-B14F-4D97-AF65-F5344CB8AC3E}">
        <p14:creationId xmlns:p14="http://schemas.microsoft.com/office/powerpoint/2010/main" val="38838561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8972" y="2459936"/>
            <a:ext cx="6830008"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we are sure that the judgment of God</a:t>
            </a:r>
          </a:p>
        </p:txBody>
      </p:sp>
      <p:sp>
        <p:nvSpPr>
          <p:cNvPr id="3" name="TextBox 2"/>
          <p:cNvSpPr txBox="1"/>
          <p:nvPr/>
        </p:nvSpPr>
        <p:spPr>
          <a:xfrm>
            <a:off x="4408551" y="3418550"/>
            <a:ext cx="3298695"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against them</a:t>
            </a:r>
          </a:p>
        </p:txBody>
      </p:sp>
      <p:sp>
        <p:nvSpPr>
          <p:cNvPr id="4" name="TextBox 3"/>
          <p:cNvSpPr txBox="1"/>
          <p:nvPr/>
        </p:nvSpPr>
        <p:spPr>
          <a:xfrm>
            <a:off x="4648533" y="2823827"/>
            <a:ext cx="2836506"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is according to truth</a:t>
            </a:r>
            <a:endParaRPr lang="en-US" sz="2400" dirty="0"/>
          </a:p>
        </p:txBody>
      </p:sp>
      <p:sp>
        <p:nvSpPr>
          <p:cNvPr id="5" name="TextBox 4"/>
          <p:cNvSpPr txBox="1"/>
          <p:nvPr/>
        </p:nvSpPr>
        <p:spPr>
          <a:xfrm>
            <a:off x="4252428" y="3781716"/>
            <a:ext cx="3610943"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which commit such things.</a:t>
            </a:r>
            <a:endParaRPr lang="en-US" sz="2400" dirty="0"/>
          </a:p>
        </p:txBody>
      </p:sp>
      <p:pic>
        <p:nvPicPr>
          <p:cNvPr id="6"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856041">
            <a:off x="2477763" y="2652076"/>
            <a:ext cx="1887204" cy="23284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494104" y="3467633"/>
            <a:ext cx="1476375" cy="1015663"/>
          </a:xfrm>
          <a:prstGeom prst="rect">
            <a:avLst/>
          </a:prstGeom>
          <a:noFill/>
        </p:spPr>
        <p:txBody>
          <a:bodyPr wrap="square" rtlCol="0">
            <a:spAutoFit/>
          </a:bodyPr>
          <a:lstStyle/>
          <a:p>
            <a:pPr algn="ctr"/>
            <a:r>
              <a:rPr lang="en-US" sz="1200" i="1" dirty="0"/>
              <a:t>This is to whom this whole ‘sermon’ is addressing – </a:t>
            </a:r>
            <a:r>
              <a:rPr lang="en-US" sz="1200" b="1" i="1" dirty="0">
                <a:solidFill>
                  <a:srgbClr val="CC6600"/>
                </a:solidFill>
              </a:rPr>
              <a:t>THEM</a:t>
            </a:r>
            <a:r>
              <a:rPr lang="en-US" sz="1200" i="1" dirty="0"/>
              <a:t>; not the sincere and truly saved Christian.</a:t>
            </a:r>
          </a:p>
        </p:txBody>
      </p:sp>
      <p:pic>
        <p:nvPicPr>
          <p:cNvPr id="8"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506369">
            <a:off x="4730689" y="204706"/>
            <a:ext cx="2026481" cy="25003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532472" flipV="1">
            <a:off x="7369202" y="308998"/>
            <a:ext cx="1691543" cy="23359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601900" y="562478"/>
            <a:ext cx="1703649" cy="646331"/>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This is certainly</a:t>
            </a:r>
          </a:p>
          <a:p>
            <a:pPr algn="ctr"/>
            <a:r>
              <a:rPr lang="en-US" sz="1200" i="1" dirty="0">
                <a:latin typeface="Times New Roman" panose="02020603050405020304" pitchFamily="18" charset="0"/>
                <a:cs typeface="Times New Roman" panose="02020603050405020304" pitchFamily="18" charset="0"/>
              </a:rPr>
              <a:t>not talking about the judgment seat of Christ.</a:t>
            </a:r>
          </a:p>
        </p:txBody>
      </p:sp>
      <p:sp>
        <p:nvSpPr>
          <p:cNvPr id="11" name="TextBox 10"/>
          <p:cNvSpPr txBox="1"/>
          <p:nvPr/>
        </p:nvSpPr>
        <p:spPr>
          <a:xfrm>
            <a:off x="4535225" y="1127614"/>
            <a:ext cx="1868092" cy="1015663"/>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This is also not talking about a personal daily judgment by God – there</a:t>
            </a:r>
          </a:p>
          <a:p>
            <a:pPr algn="ctr"/>
            <a:r>
              <a:rPr lang="en-US" sz="1200" i="1" dirty="0">
                <a:latin typeface="Times New Roman" panose="02020603050405020304" pitchFamily="18" charset="0"/>
                <a:cs typeface="Times New Roman" panose="02020603050405020304" pitchFamily="18" charset="0"/>
              </a:rPr>
              <a:t> is none… yet!  </a:t>
            </a:r>
          </a:p>
          <a:p>
            <a:pPr algn="ctr"/>
            <a:r>
              <a:rPr lang="en-US" sz="1200" i="1" dirty="0">
                <a:latin typeface="Times New Roman" panose="02020603050405020304" pitchFamily="18" charset="0"/>
                <a:cs typeface="Times New Roman" panose="02020603050405020304" pitchFamily="18" charset="0"/>
              </a:rPr>
              <a:t>See </a:t>
            </a:r>
            <a:r>
              <a:rPr lang="en-US" sz="1050" b="1" i="1" dirty="0">
                <a:solidFill>
                  <a:srgbClr val="FF0000"/>
                </a:solidFill>
                <a:latin typeface="Times New Roman" panose="02020603050405020304" pitchFamily="18" charset="0"/>
                <a:cs typeface="Times New Roman" panose="02020603050405020304" pitchFamily="18" charset="0"/>
              </a:rPr>
              <a:t>Romans 2:5</a:t>
            </a:r>
            <a:endParaRPr lang="en-US" sz="1200" b="1" i="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506114" y="704850"/>
            <a:ext cx="1981347" cy="1384995"/>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They will have </a:t>
            </a:r>
          </a:p>
          <a:p>
            <a:pPr algn="ctr"/>
            <a:r>
              <a:rPr lang="en-US" sz="1200" i="1" dirty="0">
                <a:latin typeface="Times New Roman" panose="02020603050405020304" pitchFamily="18" charset="0"/>
                <a:cs typeface="Times New Roman" panose="02020603050405020304" pitchFamily="18" charset="0"/>
              </a:rPr>
              <a:t>their day in ‘court’</a:t>
            </a:r>
          </a:p>
          <a:p>
            <a:pPr algn="ctr"/>
            <a:r>
              <a:rPr lang="en-US" sz="1200" i="1" dirty="0">
                <a:latin typeface="Times New Roman" panose="02020603050405020304" pitchFamily="18" charset="0"/>
                <a:cs typeface="Times New Roman" panose="02020603050405020304" pitchFamily="18" charset="0"/>
              </a:rPr>
              <a:t> with a judge they don’t </a:t>
            </a:r>
          </a:p>
          <a:p>
            <a:pPr algn="ctr"/>
            <a:r>
              <a:rPr lang="en-US" sz="1200" i="1" dirty="0">
                <a:latin typeface="Times New Roman" panose="02020603050405020304" pitchFamily="18" charset="0"/>
                <a:cs typeface="Times New Roman" panose="02020603050405020304" pitchFamily="18" charset="0"/>
              </a:rPr>
              <a:t>believe in… at least </a:t>
            </a:r>
          </a:p>
          <a:p>
            <a:pPr algn="ctr"/>
            <a:r>
              <a:rPr lang="en-US" sz="1200" i="1" dirty="0">
                <a:latin typeface="Times New Roman" panose="02020603050405020304" pitchFamily="18" charset="0"/>
                <a:cs typeface="Times New Roman" panose="02020603050405020304" pitchFamily="18" charset="0"/>
              </a:rPr>
              <a:t>not now, anyway.</a:t>
            </a:r>
          </a:p>
          <a:p>
            <a:pPr algn="ctr"/>
            <a:r>
              <a:rPr lang="en-US" sz="1050" b="1" i="1" dirty="0">
                <a:solidFill>
                  <a:srgbClr val="FF0000"/>
                </a:solidFill>
                <a:latin typeface="Times New Roman" panose="02020603050405020304" pitchFamily="18" charset="0"/>
                <a:cs typeface="Times New Roman" panose="02020603050405020304" pitchFamily="18" charset="0"/>
              </a:rPr>
              <a:t>Revelation 20:11-15</a:t>
            </a:r>
          </a:p>
          <a:p>
            <a:pPr algn="ctr"/>
            <a:r>
              <a:rPr lang="en-US" sz="1050" b="1" i="1" dirty="0">
                <a:solidFill>
                  <a:srgbClr val="FF0000"/>
                </a:solidFill>
                <a:latin typeface="Times New Roman" panose="02020603050405020304" pitchFamily="18" charset="0"/>
                <a:cs typeface="Times New Roman" panose="02020603050405020304" pitchFamily="18" charset="0"/>
              </a:rPr>
              <a:t>Daniel 7:9,10</a:t>
            </a:r>
          </a:p>
        </p:txBody>
      </p:sp>
    </p:spTree>
    <p:extLst>
      <p:ext uri="{BB962C8B-B14F-4D97-AF65-F5344CB8AC3E}">
        <p14:creationId xmlns:p14="http://schemas.microsoft.com/office/powerpoint/2010/main" val="36129807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8551" y="2368529"/>
            <a:ext cx="4478694"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And thinkest thou this, O man, </a:t>
            </a:r>
          </a:p>
        </p:txBody>
      </p:sp>
      <p:sp>
        <p:nvSpPr>
          <p:cNvPr id="3" name="TextBox 2"/>
          <p:cNvSpPr txBox="1"/>
          <p:nvPr/>
        </p:nvSpPr>
        <p:spPr>
          <a:xfrm>
            <a:off x="3398673" y="2750543"/>
            <a:ext cx="5318451"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that judgest them which do such things, </a:t>
            </a:r>
          </a:p>
        </p:txBody>
      </p:sp>
      <p:sp>
        <p:nvSpPr>
          <p:cNvPr id="4" name="TextBox 3"/>
          <p:cNvSpPr txBox="1"/>
          <p:nvPr/>
        </p:nvSpPr>
        <p:spPr>
          <a:xfrm>
            <a:off x="4700295" y="3143200"/>
            <a:ext cx="2715208"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and doest the same,</a:t>
            </a:r>
          </a:p>
        </p:txBody>
      </p:sp>
      <p:sp>
        <p:nvSpPr>
          <p:cNvPr id="5" name="TextBox 4"/>
          <p:cNvSpPr txBox="1"/>
          <p:nvPr/>
        </p:nvSpPr>
        <p:spPr>
          <a:xfrm>
            <a:off x="3076768" y="3861454"/>
            <a:ext cx="5962263" cy="461665"/>
          </a:xfrm>
          <a:prstGeom prst="rect">
            <a:avLst/>
          </a:prstGeom>
          <a:noFill/>
        </p:spPr>
        <p:txBody>
          <a:bodyPr wrap="square" rtlCol="0">
            <a:spAutoFit/>
          </a:bodyPr>
          <a:lstStyle/>
          <a:p>
            <a:r>
              <a:rPr lang="en-US" sz="2400" b="1" i="1" dirty="0">
                <a:solidFill>
                  <a:srgbClr val="CC6600"/>
                </a:solidFill>
                <a:latin typeface="Times New Roman" panose="02020603050405020304" pitchFamily="18" charset="0"/>
                <a:cs typeface="Times New Roman" panose="02020603050405020304" pitchFamily="18" charset="0"/>
              </a:rPr>
              <a:t> that thou shalt escape the judgment of God?</a:t>
            </a:r>
          </a:p>
        </p:txBody>
      </p:sp>
      <p:pic>
        <p:nvPicPr>
          <p:cNvPr id="6"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503228">
            <a:off x="1581837" y="237589"/>
            <a:ext cx="2311351" cy="28517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81150" y="904875"/>
            <a:ext cx="1762125" cy="1015663"/>
          </a:xfrm>
          <a:prstGeom prst="rect">
            <a:avLst/>
          </a:prstGeom>
          <a:noFill/>
        </p:spPr>
        <p:txBody>
          <a:bodyPr wrap="square" rtlCol="0">
            <a:spAutoFit/>
          </a:bodyPr>
          <a:lstStyle/>
          <a:p>
            <a:r>
              <a:rPr lang="en-US" sz="1200" i="1" dirty="0"/>
              <a:t>It appears that they all seem to be in the same boat – and their boat is going to sink – actually, it will burn.</a:t>
            </a:r>
          </a:p>
        </p:txBody>
      </p:sp>
      <p:sp>
        <p:nvSpPr>
          <p:cNvPr id="8" name="TextBox 7"/>
          <p:cNvSpPr txBox="1"/>
          <p:nvPr/>
        </p:nvSpPr>
        <p:spPr>
          <a:xfrm>
            <a:off x="1619250" y="1863388"/>
            <a:ext cx="1638300" cy="830997"/>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And they thought they would escape the judgment of God, but not the others.</a:t>
            </a:r>
          </a:p>
        </p:txBody>
      </p:sp>
    </p:spTree>
    <p:extLst>
      <p:ext uri="{BB962C8B-B14F-4D97-AF65-F5344CB8AC3E}">
        <p14:creationId xmlns:p14="http://schemas.microsoft.com/office/powerpoint/2010/main" val="14369770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4187" y="1642188"/>
            <a:ext cx="5331278"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Or despisest thou the riches</a:t>
            </a:r>
          </a:p>
        </p:txBody>
      </p:sp>
      <p:sp>
        <p:nvSpPr>
          <p:cNvPr id="3" name="TextBox 2"/>
          <p:cNvSpPr txBox="1"/>
          <p:nvPr/>
        </p:nvSpPr>
        <p:spPr>
          <a:xfrm>
            <a:off x="4998879" y="3396900"/>
            <a:ext cx="2078394"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not knowing</a:t>
            </a:r>
          </a:p>
        </p:txBody>
      </p:sp>
      <p:sp>
        <p:nvSpPr>
          <p:cNvPr id="4" name="TextBox 3"/>
          <p:cNvSpPr txBox="1"/>
          <p:nvPr/>
        </p:nvSpPr>
        <p:spPr>
          <a:xfrm>
            <a:off x="4905792" y="2021284"/>
            <a:ext cx="231632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of his goodness</a:t>
            </a:r>
            <a:endParaRPr lang="en-US" sz="2000" dirty="0"/>
          </a:p>
        </p:txBody>
      </p:sp>
      <p:sp>
        <p:nvSpPr>
          <p:cNvPr id="5" name="TextBox 4"/>
          <p:cNvSpPr txBox="1"/>
          <p:nvPr/>
        </p:nvSpPr>
        <p:spPr>
          <a:xfrm>
            <a:off x="4765835" y="2391791"/>
            <a:ext cx="2575248"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and forbearance</a:t>
            </a:r>
            <a:endParaRPr lang="en-US" sz="2000" dirty="0"/>
          </a:p>
        </p:txBody>
      </p:sp>
      <p:sp>
        <p:nvSpPr>
          <p:cNvPr id="6" name="TextBox 5"/>
          <p:cNvSpPr txBox="1"/>
          <p:nvPr/>
        </p:nvSpPr>
        <p:spPr>
          <a:xfrm>
            <a:off x="4457700" y="2760851"/>
            <a:ext cx="3200400"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and longsuffering;</a:t>
            </a:r>
            <a:endParaRPr lang="en-US" sz="2000" dirty="0"/>
          </a:p>
        </p:txBody>
      </p:sp>
      <p:sp>
        <p:nvSpPr>
          <p:cNvPr id="7" name="TextBox 6"/>
          <p:cNvSpPr txBox="1"/>
          <p:nvPr/>
        </p:nvSpPr>
        <p:spPr>
          <a:xfrm>
            <a:off x="3814803" y="3780837"/>
            <a:ext cx="4449296" cy="523220"/>
          </a:xfrm>
          <a:prstGeom prst="rect">
            <a:avLst/>
          </a:prstGeom>
          <a:noFill/>
        </p:spPr>
        <p:txBody>
          <a:bodyPr wrap="square" rtlCol="0">
            <a:spAutoFit/>
          </a:bodyPr>
          <a:lstStyle/>
          <a:p>
            <a:pPr algn="ctr"/>
            <a:r>
              <a:rPr lang="en-US" sz="2800" b="1" i="1" dirty="0">
                <a:solidFill>
                  <a:srgbClr val="CC6600"/>
                </a:solidFill>
                <a:latin typeface="Times New Roman" panose="02020603050405020304" pitchFamily="18" charset="0"/>
                <a:cs typeface="Times New Roman" panose="02020603050405020304" pitchFamily="18" charset="0"/>
              </a:rPr>
              <a:t>that the goodness of God</a:t>
            </a:r>
            <a:endParaRPr lang="en-US" sz="2800" dirty="0"/>
          </a:p>
        </p:txBody>
      </p:sp>
      <p:sp>
        <p:nvSpPr>
          <p:cNvPr id="8" name="TextBox 7"/>
          <p:cNvSpPr txBox="1"/>
          <p:nvPr/>
        </p:nvSpPr>
        <p:spPr>
          <a:xfrm>
            <a:off x="3830133" y="4207998"/>
            <a:ext cx="4468483" cy="523220"/>
          </a:xfrm>
          <a:prstGeom prst="rect">
            <a:avLst/>
          </a:prstGeom>
          <a:noFill/>
        </p:spPr>
        <p:txBody>
          <a:bodyPr wrap="square" rtlCol="0">
            <a:spAutoFit/>
          </a:bodyPr>
          <a:lstStyle/>
          <a:p>
            <a:pPr algn="ctr"/>
            <a:r>
              <a:rPr lang="en-US" sz="2800" b="1" i="1" dirty="0">
                <a:solidFill>
                  <a:srgbClr val="CC6600"/>
                </a:solidFill>
                <a:latin typeface="Times New Roman" panose="02020603050405020304" pitchFamily="18" charset="0"/>
                <a:cs typeface="Times New Roman" panose="02020603050405020304" pitchFamily="18" charset="0"/>
              </a:rPr>
              <a:t>leadeth thee to repentance?</a:t>
            </a:r>
            <a:endParaRPr lang="en-US" sz="2800" dirty="0"/>
          </a:p>
        </p:txBody>
      </p:sp>
      <p:pic>
        <p:nvPicPr>
          <p:cNvPr id="9"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503651">
            <a:off x="1029546" y="-111195"/>
            <a:ext cx="2405395" cy="29678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37388" y="833114"/>
            <a:ext cx="1981200" cy="1569660"/>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However, the message today is NOT to be the ‘severity of God on a daily basis’… but it is to be the ‘goodness of God’ that would ‘win’ people to the Lord.  Sad to say, but most, almost all, pastors have it wrong today!</a:t>
            </a:r>
          </a:p>
        </p:txBody>
      </p:sp>
      <p:pic>
        <p:nvPicPr>
          <p:cNvPr id="11" name="Picture 2" descr="http://www.clker.com/cliparts/M/K/E/Q/D/b/voice-ballo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380254" flipV="1">
            <a:off x="8628683" y="104491"/>
            <a:ext cx="2889155" cy="328767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303430" y="1164544"/>
            <a:ext cx="2044957" cy="1938992"/>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And to you street preachers out there doing your “Jeremiah” thing – do you preach the ‘severity of God’ judging those people for what they do or do you preach the forbearance of God; the longsuffering of God all  topped off with</a:t>
            </a:r>
          </a:p>
          <a:p>
            <a:pPr algn="ctr"/>
            <a:r>
              <a:rPr lang="en-US" sz="1200" i="1" dirty="0">
                <a:latin typeface="Times New Roman" panose="02020603050405020304" pitchFamily="18" charset="0"/>
                <a:cs typeface="Times New Roman" panose="02020603050405020304" pitchFamily="18" charset="0"/>
              </a:rPr>
              <a:t>the goodness of God?</a:t>
            </a:r>
          </a:p>
        </p:txBody>
      </p:sp>
    </p:spTree>
    <p:extLst>
      <p:ext uri="{BB962C8B-B14F-4D97-AF65-F5344CB8AC3E}">
        <p14:creationId xmlns:p14="http://schemas.microsoft.com/office/powerpoint/2010/main" val="32844185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1218" y="490995"/>
            <a:ext cx="7910513" cy="923330"/>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Behold therefore the goodness and severity of God: on them which fell, severity;</a:t>
            </a:r>
          </a:p>
          <a:p>
            <a:pPr algn="ctr"/>
            <a:r>
              <a:rPr lang="en-US" b="1" i="1" dirty="0">
                <a:solidFill>
                  <a:srgbClr val="CC6600"/>
                </a:solidFill>
                <a:latin typeface="Times New Roman" panose="02020603050405020304" pitchFamily="18" charset="0"/>
                <a:cs typeface="Times New Roman" panose="02020603050405020304" pitchFamily="18" charset="0"/>
              </a:rPr>
              <a:t>but toward thee, goodness, if thou continue in his goodness:</a:t>
            </a:r>
          </a:p>
          <a:p>
            <a:pPr algn="ctr"/>
            <a:r>
              <a:rPr lang="en-US" b="1" i="1" dirty="0">
                <a:solidFill>
                  <a:srgbClr val="CC6600"/>
                </a:solidFill>
                <a:latin typeface="Times New Roman" panose="02020603050405020304" pitchFamily="18" charset="0"/>
                <a:cs typeface="Times New Roman" panose="02020603050405020304" pitchFamily="18" charset="0"/>
              </a:rPr>
              <a:t>otherwise thou also shalt be cut off.  </a:t>
            </a:r>
            <a:r>
              <a:rPr lang="en-US" sz="1050" b="1" dirty="0">
                <a:solidFill>
                  <a:srgbClr val="FF0000"/>
                </a:solidFill>
                <a:latin typeface="Times New Roman" panose="02020603050405020304" pitchFamily="18" charset="0"/>
                <a:cs typeface="Times New Roman" panose="02020603050405020304" pitchFamily="18" charset="0"/>
              </a:rPr>
              <a:t>Romans 11:22 </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00874" y="1430893"/>
            <a:ext cx="1053465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And when the Gentile Nation is cut off from the goodness of God, then the Tribulation begins!</a:t>
            </a:r>
          </a:p>
        </p:txBody>
      </p:sp>
      <p:sp>
        <p:nvSpPr>
          <p:cNvPr id="4" name="Rectangle 3"/>
          <p:cNvSpPr/>
          <p:nvPr/>
        </p:nvSpPr>
        <p:spPr>
          <a:xfrm>
            <a:off x="647698" y="3042923"/>
            <a:ext cx="5095875" cy="1200329"/>
          </a:xfrm>
          <a:prstGeom prst="rect">
            <a:avLst/>
          </a:prstGeom>
        </p:spPr>
        <p:txBody>
          <a:bodyPr wrap="square">
            <a:spAutoFit/>
          </a:bodyPr>
          <a:lstStyle/>
          <a:p>
            <a:pPr algn="just"/>
            <a:r>
              <a:rPr lang="en-US" b="1" i="1" dirty="0">
                <a:solidFill>
                  <a:srgbClr val="CC6600"/>
                </a:solidFill>
                <a:latin typeface="Times New Roman" panose="02020603050405020304" pitchFamily="18" charset="0"/>
                <a:cs typeface="Times New Roman" panose="02020603050405020304" pitchFamily="18" charset="0"/>
              </a:rPr>
              <a:t>And I saw another angel fly in the midst of heaven, having the everlasting gospel to preach unto them that dwell on the earth, and to every nation, and kindred, and tongue, and people…</a:t>
            </a:r>
          </a:p>
        </p:txBody>
      </p:sp>
      <p:sp>
        <p:nvSpPr>
          <p:cNvPr id="5" name="Rectangle 4"/>
          <p:cNvSpPr/>
          <p:nvPr/>
        </p:nvSpPr>
        <p:spPr>
          <a:xfrm>
            <a:off x="1162050" y="5376098"/>
            <a:ext cx="4191000" cy="923330"/>
          </a:xfrm>
          <a:prstGeom prst="rect">
            <a:avLst/>
          </a:prstGeom>
        </p:spPr>
        <p:txBody>
          <a:bodyPr wrap="square">
            <a:spAutoFit/>
          </a:bodyPr>
          <a:lstStyle/>
          <a:p>
            <a:pPr algn="just"/>
            <a:r>
              <a:rPr lang="en-US" b="1" i="1" dirty="0">
                <a:solidFill>
                  <a:srgbClr val="CC6600"/>
                </a:solidFill>
                <a:latin typeface="Times New Roman" panose="02020603050405020304" pitchFamily="18" charset="0"/>
                <a:cs typeface="Times New Roman" panose="02020603050405020304" pitchFamily="18" charset="0"/>
              </a:rPr>
              <a:t>Here is the patience of the saints: here are they that keep the commandments of God, and the faith of Jesus.  </a:t>
            </a:r>
            <a:r>
              <a:rPr lang="en-US" sz="1050" b="1" dirty="0">
                <a:solidFill>
                  <a:srgbClr val="FF0000"/>
                </a:solidFill>
                <a:latin typeface="Times New Roman" panose="02020603050405020304" pitchFamily="18" charset="0"/>
                <a:cs typeface="Times New Roman" panose="02020603050405020304" pitchFamily="18" charset="0"/>
              </a:rPr>
              <a:t>Revelation 14:12</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172349" y="1757872"/>
            <a:ext cx="97917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And when the Tribulation begins, there is a gospel change again.</a:t>
            </a:r>
          </a:p>
        </p:txBody>
      </p:sp>
      <p:sp>
        <p:nvSpPr>
          <p:cNvPr id="7" name="TextBox 6"/>
          <p:cNvSpPr txBox="1"/>
          <p:nvPr/>
        </p:nvSpPr>
        <p:spPr>
          <a:xfrm>
            <a:off x="647697" y="4199896"/>
            <a:ext cx="5095875" cy="1200329"/>
          </a:xfrm>
          <a:prstGeom prst="rect">
            <a:avLst/>
          </a:prstGeom>
          <a:noFill/>
        </p:spPr>
        <p:txBody>
          <a:bodyPr wrap="square" rtlCol="0">
            <a:spAutoFit/>
          </a:bodyPr>
          <a:lstStyle/>
          <a:p>
            <a:pPr algn="just"/>
            <a:r>
              <a:rPr lang="en-US" b="1" i="1" dirty="0">
                <a:solidFill>
                  <a:srgbClr val="CC6600"/>
                </a:solidFill>
                <a:latin typeface="Times New Roman" panose="02020603050405020304" pitchFamily="18" charset="0"/>
                <a:cs typeface="Times New Roman" panose="02020603050405020304" pitchFamily="18" charset="0"/>
              </a:rPr>
              <a:t>Saying with a loud voice, Fear God, and give glory to him; for the hour of his judgment is come: and worship him that made heaven, and earth, and the sea, and the fountains of waters</a:t>
            </a:r>
            <a:r>
              <a:rPr lang="en-US" dirty="0">
                <a:latin typeface="Times New Roman" panose="02020603050405020304" pitchFamily="18" charset="0"/>
                <a:cs typeface="Times New Roman" panose="02020603050405020304" pitchFamily="18" charset="0"/>
              </a:rPr>
              <a:t>.  </a:t>
            </a:r>
            <a:r>
              <a:rPr lang="en-US" sz="1050" b="1" dirty="0">
                <a:solidFill>
                  <a:srgbClr val="FF0000"/>
                </a:solidFill>
                <a:latin typeface="Times New Roman" panose="02020603050405020304" pitchFamily="18" charset="0"/>
                <a:cs typeface="Times New Roman" panose="02020603050405020304" pitchFamily="18" charset="0"/>
              </a:rPr>
              <a:t>Revelation 14:6,7</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419225" y="2661923"/>
            <a:ext cx="3876675"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The Everlasting Gospel</a:t>
            </a:r>
          </a:p>
        </p:txBody>
      </p:sp>
      <p:sp>
        <p:nvSpPr>
          <p:cNvPr id="9" name="TextBox 8"/>
          <p:cNvSpPr txBox="1"/>
          <p:nvPr/>
        </p:nvSpPr>
        <p:spPr>
          <a:xfrm>
            <a:off x="6148774" y="2371708"/>
            <a:ext cx="5790426" cy="923330"/>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And if you are hearing this gospel being preached today – or if you are hearing the gospel of Jesus from the apostles and gospels today… you are hearing the wrong gospel.</a:t>
            </a:r>
          </a:p>
        </p:txBody>
      </p:sp>
      <p:sp>
        <p:nvSpPr>
          <p:cNvPr id="10" name="TextBox 9"/>
          <p:cNvSpPr txBox="1"/>
          <p:nvPr/>
        </p:nvSpPr>
        <p:spPr>
          <a:xfrm>
            <a:off x="6219826" y="3280525"/>
            <a:ext cx="5591174" cy="1477328"/>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I marvel that ye are so soon removed from him that called you into the grace of Christ unto another gospel:</a:t>
            </a:r>
          </a:p>
          <a:p>
            <a:pPr algn="ctr"/>
            <a:r>
              <a:rPr lang="en-US" b="1" i="1" dirty="0">
                <a:solidFill>
                  <a:srgbClr val="CC6600"/>
                </a:solidFill>
                <a:latin typeface="Times New Roman" panose="02020603050405020304" pitchFamily="18" charset="0"/>
                <a:cs typeface="Times New Roman" panose="02020603050405020304" pitchFamily="18" charset="0"/>
              </a:rPr>
              <a:t>Which is not another; </a:t>
            </a:r>
          </a:p>
          <a:p>
            <a:pPr algn="ctr"/>
            <a:r>
              <a:rPr lang="en-US" b="1" i="1" dirty="0">
                <a:solidFill>
                  <a:srgbClr val="CC6600"/>
                </a:solidFill>
                <a:latin typeface="Times New Roman" panose="02020603050405020304" pitchFamily="18" charset="0"/>
                <a:cs typeface="Times New Roman" panose="02020603050405020304" pitchFamily="18" charset="0"/>
              </a:rPr>
              <a:t>but there be some that trouble you, </a:t>
            </a:r>
          </a:p>
          <a:p>
            <a:pPr algn="ctr"/>
            <a:r>
              <a:rPr lang="en-US" b="1" i="1" dirty="0">
                <a:solidFill>
                  <a:srgbClr val="CC6600"/>
                </a:solidFill>
                <a:latin typeface="Times New Roman" panose="02020603050405020304" pitchFamily="18" charset="0"/>
                <a:cs typeface="Times New Roman" panose="02020603050405020304" pitchFamily="18" charset="0"/>
              </a:rPr>
              <a:t>and would pervert the gospel of Christ. </a:t>
            </a:r>
          </a:p>
        </p:txBody>
      </p:sp>
      <p:sp>
        <p:nvSpPr>
          <p:cNvPr id="11" name="TextBox 10"/>
          <p:cNvSpPr txBox="1"/>
          <p:nvPr/>
        </p:nvSpPr>
        <p:spPr>
          <a:xfrm>
            <a:off x="6315074" y="4671860"/>
            <a:ext cx="5438775" cy="923330"/>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But though we, or an angel from heaven, </a:t>
            </a:r>
          </a:p>
          <a:p>
            <a:pPr algn="ctr"/>
            <a:r>
              <a:rPr lang="en-US" b="1" i="1" dirty="0">
                <a:solidFill>
                  <a:srgbClr val="CC6600"/>
                </a:solidFill>
                <a:latin typeface="Times New Roman" panose="02020603050405020304" pitchFamily="18" charset="0"/>
                <a:cs typeface="Times New Roman" panose="02020603050405020304" pitchFamily="18" charset="0"/>
              </a:rPr>
              <a:t>preach any other gospel unto you than that which we have preached unto you, let him be accursed.</a:t>
            </a:r>
          </a:p>
        </p:txBody>
      </p:sp>
      <p:sp>
        <p:nvSpPr>
          <p:cNvPr id="12" name="TextBox 11"/>
          <p:cNvSpPr txBox="1"/>
          <p:nvPr/>
        </p:nvSpPr>
        <p:spPr>
          <a:xfrm>
            <a:off x="6381748" y="5575078"/>
            <a:ext cx="5334000" cy="1107996"/>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As we said before, so say I now again, If any man preach any other gospel unto you than that ye have received, let him be accursed. </a:t>
            </a:r>
          </a:p>
          <a:p>
            <a:pPr algn="ctr"/>
            <a:r>
              <a:rPr lang="en-US" sz="1050" b="1" dirty="0">
                <a:solidFill>
                  <a:srgbClr val="FF0000"/>
                </a:solidFill>
                <a:latin typeface="Times New Roman" panose="02020603050405020304" pitchFamily="18" charset="0"/>
                <a:cs typeface="Times New Roman" panose="02020603050405020304" pitchFamily="18" charset="0"/>
              </a:rPr>
              <a:t>Galatians 1:6-9</a:t>
            </a:r>
          </a:p>
        </p:txBody>
      </p:sp>
      <p:sp>
        <p:nvSpPr>
          <p:cNvPr id="13" name="Rectangle 12"/>
          <p:cNvSpPr/>
          <p:nvPr/>
        </p:nvSpPr>
        <p:spPr>
          <a:xfrm>
            <a:off x="6057900" y="2314575"/>
            <a:ext cx="5967025" cy="4420529"/>
          </a:xfrm>
          <a:prstGeom prst="rect">
            <a:avLst/>
          </a:prstGeom>
          <a:noFill/>
          <a:ln w="5715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17480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125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1250"/>
                                        <p:tgtEl>
                                          <p:spTgt spid="6"/>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750"/>
                                        <p:tgtEl>
                                          <p:spTgt spid="8"/>
                                        </p:tgtEl>
                                      </p:cBhvr>
                                    </p:animEffect>
                                  </p:childTnLst>
                                </p:cTn>
                              </p:par>
                            </p:childTnLst>
                          </p:cTn>
                        </p:par>
                        <p:par>
                          <p:cTn id="24" fill="hold">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500" fill="hold"/>
                                        <p:tgtEl>
                                          <p:spTgt spid="4"/>
                                        </p:tgtEl>
                                        <p:attrNameLst>
                                          <p:attrName>ppt_w</p:attrName>
                                        </p:attrNameLst>
                                      </p:cBhvr>
                                      <p:tavLst>
                                        <p:tav tm="0">
                                          <p:val>
                                            <p:fltVal val="0"/>
                                          </p:val>
                                        </p:tav>
                                        <p:tav tm="100000">
                                          <p:val>
                                            <p:strVal val="#ppt_w"/>
                                          </p:val>
                                        </p:tav>
                                      </p:tavLst>
                                    </p:anim>
                                    <p:anim calcmode="lin" valueType="num">
                                      <p:cBhvr>
                                        <p:cTn id="28" dur="1500" fill="hold"/>
                                        <p:tgtEl>
                                          <p:spTgt spid="4"/>
                                        </p:tgtEl>
                                        <p:attrNameLst>
                                          <p:attrName>ppt_h</p:attrName>
                                        </p:attrNameLst>
                                      </p:cBhvr>
                                      <p:tavLst>
                                        <p:tav tm="0">
                                          <p:val>
                                            <p:fltVal val="0"/>
                                          </p:val>
                                        </p:tav>
                                        <p:tav tm="100000">
                                          <p:val>
                                            <p:strVal val="#ppt_h"/>
                                          </p:val>
                                        </p:tav>
                                      </p:tavLst>
                                    </p:anim>
                                    <p:animEffect transition="in" filter="fade">
                                      <p:cBhvr>
                                        <p:cTn id="29" dur="1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1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up)">
                                      <p:cBhvr>
                                        <p:cTn id="39" dur="1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outVertical)">
                                      <p:cBhvr>
                                        <p:cTn id="44" dur="1750"/>
                                        <p:tgtEl>
                                          <p:spTgt spid="13"/>
                                        </p:tgtEl>
                                      </p:cBhvr>
                                    </p:animEffect>
                                  </p:childTnLst>
                                </p:cTn>
                              </p:par>
                            </p:childTnLst>
                          </p:cTn>
                        </p:par>
                        <p:par>
                          <p:cTn id="45" fill="hold">
                            <p:stCondLst>
                              <p:cond delay="1750"/>
                            </p:stCondLst>
                            <p:childTnLst>
                              <p:par>
                                <p:cTn id="46" presetID="10"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par>
                          <p:cTn id="49" fill="hold">
                            <p:stCondLst>
                              <p:cond delay="2250"/>
                            </p:stCondLst>
                            <p:childTnLst>
                              <p:par>
                                <p:cTn id="50" presetID="53" presetClass="entr" presetSubtype="16"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500" fill="hold"/>
                                        <p:tgtEl>
                                          <p:spTgt spid="10"/>
                                        </p:tgtEl>
                                        <p:attrNameLst>
                                          <p:attrName>ppt_w</p:attrName>
                                        </p:attrNameLst>
                                      </p:cBhvr>
                                      <p:tavLst>
                                        <p:tav tm="0">
                                          <p:val>
                                            <p:fltVal val="0"/>
                                          </p:val>
                                        </p:tav>
                                        <p:tav tm="100000">
                                          <p:val>
                                            <p:strVal val="#ppt_w"/>
                                          </p:val>
                                        </p:tav>
                                      </p:tavLst>
                                    </p:anim>
                                    <p:anim calcmode="lin" valueType="num">
                                      <p:cBhvr>
                                        <p:cTn id="53" dur="1500" fill="hold"/>
                                        <p:tgtEl>
                                          <p:spTgt spid="10"/>
                                        </p:tgtEl>
                                        <p:attrNameLst>
                                          <p:attrName>ppt_h</p:attrName>
                                        </p:attrNameLst>
                                      </p:cBhvr>
                                      <p:tavLst>
                                        <p:tav tm="0">
                                          <p:val>
                                            <p:fltVal val="0"/>
                                          </p:val>
                                        </p:tav>
                                        <p:tav tm="100000">
                                          <p:val>
                                            <p:strVal val="#ppt_h"/>
                                          </p:val>
                                        </p:tav>
                                      </p:tavLst>
                                    </p:anim>
                                    <p:animEffect transition="in" filter="fade">
                                      <p:cBhvr>
                                        <p:cTn id="54" dur="1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up)">
                                      <p:cBhvr>
                                        <p:cTn id="64"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893" y="145246"/>
            <a:ext cx="11495315" cy="892552"/>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There ya have it, folks!</a:t>
            </a:r>
          </a:p>
          <a:p>
            <a:pPr algn="ctr"/>
            <a:r>
              <a:rPr lang="en-US" sz="2000" b="1" dirty="0">
                <a:latin typeface="Times New Roman" panose="02020603050405020304" pitchFamily="18" charset="0"/>
                <a:cs typeface="Times New Roman" panose="02020603050405020304" pitchFamily="18" charset="0"/>
              </a:rPr>
              <a:t>Today, we are seeing the results of God’s words being corrupted over the past 100+ years.  </a:t>
            </a:r>
          </a:p>
        </p:txBody>
      </p:sp>
      <p:sp>
        <p:nvSpPr>
          <p:cNvPr id="3" name="Rectangle 2"/>
          <p:cNvSpPr/>
          <p:nvPr/>
        </p:nvSpPr>
        <p:spPr>
          <a:xfrm>
            <a:off x="181945" y="1144976"/>
            <a:ext cx="6029073" cy="769441"/>
          </a:xfrm>
          <a:prstGeom prst="rect">
            <a:avLst/>
          </a:prstGeom>
        </p:spPr>
        <p:txBody>
          <a:bodyPr wrap="square">
            <a:spAutoFit/>
          </a:bodyPr>
          <a:lstStyle/>
          <a:p>
            <a:pPr algn="just"/>
            <a:r>
              <a:rPr lang="en-US" sz="1600" b="1" i="1" dirty="0">
                <a:solidFill>
                  <a:srgbClr val="CC6600"/>
                </a:solidFill>
                <a:latin typeface="Times New Roman" panose="02020603050405020304" pitchFamily="18" charset="0"/>
                <a:cs typeface="Times New Roman" panose="02020603050405020304" pitchFamily="18" charset="0"/>
              </a:rPr>
              <a:t>For we are not as many, which corrupt the word of God: but as of sincerity, but as of God, in the sight of God speak we in Christ. </a:t>
            </a:r>
          </a:p>
          <a:p>
            <a:pPr algn="just"/>
            <a:r>
              <a:rPr lang="en-US" sz="1200" b="1" dirty="0">
                <a:solidFill>
                  <a:srgbClr val="FF0000"/>
                </a:solidFill>
                <a:latin typeface="Times New Roman" panose="02020603050405020304" pitchFamily="18" charset="0"/>
                <a:cs typeface="Times New Roman" panose="02020603050405020304" pitchFamily="18" charset="0"/>
              </a:rPr>
              <a:t>II Corinthians 2:17 </a:t>
            </a:r>
          </a:p>
        </p:txBody>
      </p:sp>
      <p:sp>
        <p:nvSpPr>
          <p:cNvPr id="4" name="Rectangle 3"/>
          <p:cNvSpPr/>
          <p:nvPr/>
        </p:nvSpPr>
        <p:spPr>
          <a:xfrm>
            <a:off x="181946" y="2052373"/>
            <a:ext cx="6096000" cy="1046440"/>
          </a:xfrm>
          <a:prstGeom prst="rect">
            <a:avLst/>
          </a:prstGeom>
        </p:spPr>
        <p:txBody>
          <a:bodyPr wrap="square">
            <a:spAutoFit/>
          </a:bodyPr>
          <a:lstStyle/>
          <a:p>
            <a:pPr algn="just"/>
            <a:r>
              <a:rPr lang="en-US" sz="1600" b="1" i="1" dirty="0">
                <a:solidFill>
                  <a:srgbClr val="CC6600"/>
                </a:solidFill>
                <a:latin typeface="Times New Roman" panose="02020603050405020304" pitchFamily="18" charset="0"/>
                <a:cs typeface="Times New Roman" panose="02020603050405020304" pitchFamily="18" charset="0"/>
              </a:rPr>
              <a:t>Study to shew thyself approved unto God, a workman that needeth not to be ashamed, rightly dividing the word of truth.  But shun profane and vain babblings: for they will increase unto more ungodliness.   </a:t>
            </a:r>
          </a:p>
          <a:p>
            <a:pPr algn="just"/>
            <a:r>
              <a:rPr lang="en-US" sz="1200" b="1" dirty="0">
                <a:solidFill>
                  <a:srgbClr val="FF0000"/>
                </a:solidFill>
                <a:latin typeface="Times New Roman" panose="02020603050405020304" pitchFamily="18" charset="0"/>
                <a:cs typeface="Times New Roman" panose="02020603050405020304" pitchFamily="18" charset="0"/>
              </a:rPr>
              <a:t>I Timothy 2:15,16</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81946" y="3221810"/>
            <a:ext cx="6096000" cy="830997"/>
          </a:xfrm>
          <a:prstGeom prst="rect">
            <a:avLst/>
          </a:prstGeom>
        </p:spPr>
        <p:txBody>
          <a:bodyPr>
            <a:spAutoFit/>
          </a:bodyPr>
          <a:lstStyle/>
          <a:p>
            <a:pPr algn="just"/>
            <a:r>
              <a:rPr lang="en-US" sz="1600" b="1" i="1" dirty="0">
                <a:solidFill>
                  <a:srgbClr val="CC6600"/>
                </a:solidFill>
                <a:latin typeface="Times New Roman" panose="02020603050405020304" pitchFamily="18" charset="0"/>
                <a:cs typeface="Times New Roman" panose="02020603050405020304" pitchFamily="18" charset="0"/>
              </a:rPr>
              <a:t>But we are bound to give thanks alway to God for you, brethren beloved of the Lord, because God hath from the beginning chosen you to salvation through sanctification of the Spirit and belief of the truth: </a:t>
            </a:r>
          </a:p>
        </p:txBody>
      </p:sp>
      <p:sp>
        <p:nvSpPr>
          <p:cNvPr id="6" name="TextBox 5"/>
          <p:cNvSpPr txBox="1"/>
          <p:nvPr/>
        </p:nvSpPr>
        <p:spPr>
          <a:xfrm>
            <a:off x="6876662" y="1144976"/>
            <a:ext cx="4982547" cy="3662541"/>
          </a:xfrm>
          <a:prstGeom prst="rect">
            <a:avLst/>
          </a:prstGeom>
          <a:noFill/>
        </p:spPr>
        <p:txBody>
          <a:bodyPr wrap="square" rtlCol="0">
            <a:spAutoFit/>
          </a:bodyPr>
          <a:lstStyle/>
          <a:p>
            <a:pPr algn="just"/>
            <a:r>
              <a:rPr lang="en-US" b="1" i="1" dirty="0">
                <a:solidFill>
                  <a:srgbClr val="CC6600"/>
                </a:solidFill>
                <a:latin typeface="Times New Roman" panose="02020603050405020304" pitchFamily="18" charset="0"/>
                <a:cs typeface="Times New Roman" panose="02020603050405020304" pitchFamily="18" charset="0"/>
              </a:rPr>
              <a:t> But continue thou in the things which thou hast learned and hast been assured of, knowing of whom thou hast learned them; </a:t>
            </a:r>
          </a:p>
          <a:p>
            <a:endParaRPr lang="en-US" sz="900" b="1" i="1" dirty="0">
              <a:solidFill>
                <a:srgbClr val="CC6600"/>
              </a:solidFill>
              <a:latin typeface="Times New Roman" panose="02020603050405020304" pitchFamily="18" charset="0"/>
              <a:cs typeface="Times New Roman" panose="02020603050405020304" pitchFamily="18" charset="0"/>
            </a:endParaRPr>
          </a:p>
          <a:p>
            <a:pPr algn="just"/>
            <a:r>
              <a:rPr lang="en-US" b="1" i="1" dirty="0">
                <a:solidFill>
                  <a:srgbClr val="CC6600"/>
                </a:solidFill>
                <a:latin typeface="Times New Roman" panose="02020603050405020304" pitchFamily="18" charset="0"/>
                <a:cs typeface="Times New Roman" panose="02020603050405020304" pitchFamily="18" charset="0"/>
              </a:rPr>
              <a:t>And that from a child thou hast known the holy scriptures, which are able to make thee wise unto salvation through faith which is in Christ Jesus. </a:t>
            </a:r>
          </a:p>
          <a:p>
            <a:endParaRPr lang="en-US" sz="800" b="1" i="1" dirty="0">
              <a:solidFill>
                <a:srgbClr val="CC6600"/>
              </a:solidFill>
              <a:latin typeface="Times New Roman" panose="02020603050405020304" pitchFamily="18" charset="0"/>
              <a:cs typeface="Times New Roman" panose="02020603050405020304" pitchFamily="18" charset="0"/>
            </a:endParaRPr>
          </a:p>
          <a:p>
            <a:pPr algn="ctr"/>
            <a:r>
              <a:rPr lang="en-US" b="1" i="1" dirty="0">
                <a:solidFill>
                  <a:srgbClr val="CC6600"/>
                </a:solidFill>
                <a:latin typeface="Times New Roman" panose="02020603050405020304" pitchFamily="18" charset="0"/>
                <a:cs typeface="Times New Roman" panose="02020603050405020304" pitchFamily="18" charset="0"/>
              </a:rPr>
              <a:t>All scripture is given by inspiration of God, and is profitable for doctrine, for reproof, for correction, for instruction in righteousness: That the man of God may be perfect, throughly furnished </a:t>
            </a:r>
          </a:p>
          <a:p>
            <a:pPr algn="ctr"/>
            <a:r>
              <a:rPr lang="en-US" b="1" i="1" dirty="0">
                <a:solidFill>
                  <a:srgbClr val="CC6600"/>
                </a:solidFill>
                <a:latin typeface="Times New Roman" panose="02020603050405020304" pitchFamily="18" charset="0"/>
                <a:cs typeface="Times New Roman" panose="02020603050405020304" pitchFamily="18" charset="0"/>
              </a:rPr>
              <a:t>unto all good works. </a:t>
            </a:r>
          </a:p>
          <a:p>
            <a:pPr algn="ctr"/>
            <a:r>
              <a:rPr lang="en-US" sz="1200" b="1" dirty="0">
                <a:solidFill>
                  <a:srgbClr val="FF0000"/>
                </a:solidFill>
                <a:latin typeface="Times New Roman" panose="02020603050405020304" pitchFamily="18" charset="0"/>
                <a:cs typeface="Times New Roman" panose="02020603050405020304" pitchFamily="18" charset="0"/>
              </a:rPr>
              <a:t>II Timothy 3:14-17</a:t>
            </a:r>
          </a:p>
        </p:txBody>
      </p:sp>
      <p:sp>
        <p:nvSpPr>
          <p:cNvPr id="7" name="Rectangle 6"/>
          <p:cNvSpPr/>
          <p:nvPr/>
        </p:nvSpPr>
        <p:spPr>
          <a:xfrm>
            <a:off x="6727375" y="5159829"/>
            <a:ext cx="5337110" cy="1507037"/>
          </a:xfrm>
          <a:prstGeom prst="rect">
            <a:avLst/>
          </a:prstGeom>
          <a:noFill/>
          <a:ln w="38100">
            <a:solidFill>
              <a:srgbClr val="CC66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7837714" y="2416627"/>
            <a:ext cx="3937343" cy="0"/>
          </a:xfrm>
          <a:prstGeom prst="line">
            <a:avLst/>
          </a:prstGeom>
          <a:ln w="38100">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79298" y="2696548"/>
            <a:ext cx="970384" cy="0"/>
          </a:xfrm>
          <a:prstGeom prst="line">
            <a:avLst/>
          </a:prstGeom>
          <a:ln w="38100">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405257" y="2416627"/>
            <a:ext cx="0" cy="2743202"/>
          </a:xfrm>
          <a:prstGeom prst="line">
            <a:avLst/>
          </a:prstGeom>
          <a:ln w="38100">
            <a:solidFill>
              <a:srgbClr val="CC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857999" y="5253135"/>
            <a:ext cx="5113175" cy="1384995"/>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Bonus Comment:  </a:t>
            </a:r>
            <a:r>
              <a:rPr lang="en-US" sz="1400" dirty="0">
                <a:latin typeface="Times New Roman" panose="02020603050405020304" pitchFamily="18" charset="0"/>
                <a:cs typeface="Times New Roman" panose="02020603050405020304" pitchFamily="18" charset="0"/>
              </a:rPr>
              <a:t>Maybe now this verse makes more sense for us, not just meaning Timothy as a child. Knowing what </a:t>
            </a:r>
            <a:r>
              <a:rPr lang="en-US" sz="1400" b="1" dirty="0">
                <a:solidFill>
                  <a:srgbClr val="FF0000"/>
                </a:solidFill>
                <a:latin typeface="Times New Roman" panose="02020603050405020304" pitchFamily="18" charset="0"/>
                <a:cs typeface="Times New Roman" panose="02020603050405020304" pitchFamily="18" charset="0"/>
              </a:rPr>
              <a:t>Romans 1:18,19 </a:t>
            </a:r>
            <a:r>
              <a:rPr lang="en-US" sz="1400" dirty="0">
                <a:latin typeface="Times New Roman" panose="02020603050405020304" pitchFamily="18" charset="0"/>
                <a:cs typeface="Times New Roman" panose="02020603050405020304" pitchFamily="18" charset="0"/>
              </a:rPr>
              <a:t>says, we can see that we also have known the holy scriptures from a child!  I just have to say: </a:t>
            </a:r>
            <a:r>
              <a:rPr lang="en-US" sz="1400" i="1" dirty="0">
                <a:latin typeface="Times New Roman" panose="02020603050405020304" pitchFamily="18" charset="0"/>
                <a:cs typeface="Times New Roman" panose="02020603050405020304" pitchFamily="18" charset="0"/>
              </a:rPr>
              <a:t>“This KJB is the greatest book with the greatest words anywhere.  A physical book with a spiritual life.  The KJB is a true living bible as the Living God!“</a:t>
            </a:r>
          </a:p>
        </p:txBody>
      </p:sp>
      <p:sp>
        <p:nvSpPr>
          <p:cNvPr id="18" name="TextBox 17"/>
          <p:cNvSpPr txBox="1"/>
          <p:nvPr/>
        </p:nvSpPr>
        <p:spPr>
          <a:xfrm>
            <a:off x="1073283" y="4051199"/>
            <a:ext cx="4344109" cy="584775"/>
          </a:xfrm>
          <a:prstGeom prst="rect">
            <a:avLst/>
          </a:prstGeom>
          <a:noFill/>
        </p:spPr>
        <p:txBody>
          <a:bodyPr wrap="square" rtlCol="0">
            <a:spAutoFit/>
          </a:bodyPr>
          <a:lstStyle/>
          <a:p>
            <a:pPr algn="just"/>
            <a:r>
              <a:rPr lang="en-US" sz="1600" b="1" i="1" dirty="0">
                <a:solidFill>
                  <a:srgbClr val="CC6600"/>
                </a:solidFill>
                <a:latin typeface="Times New Roman" panose="02020603050405020304" pitchFamily="18" charset="0"/>
                <a:cs typeface="Times New Roman" panose="02020603050405020304" pitchFamily="18" charset="0"/>
              </a:rPr>
              <a:t>Whereunto he called you by our gospel, to the obtaining of the glory of our Lord Jesus Christ. </a:t>
            </a:r>
          </a:p>
        </p:txBody>
      </p:sp>
      <p:sp>
        <p:nvSpPr>
          <p:cNvPr id="19" name="TextBox 18"/>
          <p:cNvSpPr txBox="1"/>
          <p:nvPr/>
        </p:nvSpPr>
        <p:spPr>
          <a:xfrm>
            <a:off x="661297" y="4605057"/>
            <a:ext cx="5206306" cy="584775"/>
          </a:xfrm>
          <a:prstGeom prst="rect">
            <a:avLst/>
          </a:prstGeom>
          <a:noFill/>
        </p:spPr>
        <p:txBody>
          <a:bodyPr wrap="square" rtlCol="0">
            <a:spAutoFit/>
          </a:bodyPr>
          <a:lstStyle/>
          <a:p>
            <a:pPr algn="just"/>
            <a:r>
              <a:rPr lang="en-US" sz="1600" b="1" i="1" dirty="0">
                <a:solidFill>
                  <a:srgbClr val="CC6600"/>
                </a:solidFill>
                <a:latin typeface="Times New Roman" panose="02020603050405020304" pitchFamily="18" charset="0"/>
                <a:cs typeface="Times New Roman" panose="02020603050405020304" pitchFamily="18" charset="0"/>
              </a:rPr>
              <a:t>Therefore, brethren, stand fast, and hold the traditions which ye have been taught, whether by word, or our epistle. </a:t>
            </a:r>
          </a:p>
        </p:txBody>
      </p:sp>
      <p:sp>
        <p:nvSpPr>
          <p:cNvPr id="20" name="TextBox 19"/>
          <p:cNvSpPr txBox="1"/>
          <p:nvPr/>
        </p:nvSpPr>
        <p:spPr>
          <a:xfrm>
            <a:off x="674503" y="5184954"/>
            <a:ext cx="5158596" cy="1508105"/>
          </a:xfrm>
          <a:prstGeom prst="rect">
            <a:avLst/>
          </a:prstGeom>
          <a:noFill/>
        </p:spPr>
        <p:txBody>
          <a:bodyPr wrap="square" rtlCol="0">
            <a:spAutoFit/>
          </a:bodyPr>
          <a:lstStyle/>
          <a:p>
            <a:pPr algn="just"/>
            <a:r>
              <a:rPr lang="en-US" sz="1600" b="1" i="1" dirty="0">
                <a:solidFill>
                  <a:srgbClr val="CC6600"/>
                </a:solidFill>
                <a:latin typeface="Times New Roman" panose="02020603050405020304" pitchFamily="18" charset="0"/>
                <a:cs typeface="Times New Roman" panose="02020603050405020304" pitchFamily="18" charset="0"/>
              </a:rPr>
              <a:t>Now our Lord Jesus Christ himself, and God, even our Father, which hath loved us, and hath given us everlasting consolation and good hope through grace,  Comfort your hearts, and stablish you in every good word and work. </a:t>
            </a:r>
          </a:p>
          <a:p>
            <a:r>
              <a:rPr lang="en-US" sz="1200" b="1" dirty="0">
                <a:solidFill>
                  <a:srgbClr val="FF0000"/>
                </a:solidFill>
                <a:latin typeface="Times New Roman" panose="02020603050405020304" pitchFamily="18" charset="0"/>
                <a:cs typeface="Times New Roman" panose="02020603050405020304" pitchFamily="18" charset="0"/>
              </a:rPr>
              <a:t>II Thessalonians 2:13-17</a:t>
            </a:r>
          </a:p>
          <a:p>
            <a:endParaRPr lang="en-US" sz="1600" dirty="0"/>
          </a:p>
        </p:txBody>
      </p:sp>
    </p:spTree>
    <p:extLst>
      <p:ext uri="{BB962C8B-B14F-4D97-AF65-F5344CB8AC3E}">
        <p14:creationId xmlns:p14="http://schemas.microsoft.com/office/powerpoint/2010/main" val="25031732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175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175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up)">
                                      <p:cBhvr>
                                        <p:cTn id="32" dur="175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75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1750"/>
                                        <p:tgtEl>
                                          <p:spTgt spid="10"/>
                                        </p:tgtEl>
                                      </p:cBhvr>
                                    </p:animEffect>
                                  </p:childTnLst>
                                </p:cTn>
                              </p:par>
                            </p:childTnLst>
                          </p:cTn>
                        </p:par>
                        <p:par>
                          <p:cTn id="43" fill="hold">
                            <p:stCondLst>
                              <p:cond delay="1750"/>
                            </p:stCondLst>
                            <p:childTnLst>
                              <p:par>
                                <p:cTn id="44" presetID="22" presetClass="entr" presetSubtype="8"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1750"/>
                                        <p:tgtEl>
                                          <p:spTgt spid="12"/>
                                        </p:tgtEl>
                                      </p:cBhvr>
                                    </p:animEffect>
                                  </p:childTnLst>
                                </p:cTn>
                              </p:par>
                            </p:childTnLst>
                          </p:cTn>
                        </p:par>
                        <p:par>
                          <p:cTn id="47" fill="hold">
                            <p:stCondLst>
                              <p:cond delay="3500"/>
                            </p:stCondLst>
                            <p:childTnLst>
                              <p:par>
                                <p:cTn id="48" presetID="22" presetClass="entr" presetSubtype="1"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up)">
                                      <p:cBhvr>
                                        <p:cTn id="50" dur="1750"/>
                                        <p:tgtEl>
                                          <p:spTgt spid="14"/>
                                        </p:tgtEl>
                                      </p:cBhvr>
                                    </p:animEffect>
                                  </p:childTnLst>
                                </p:cTn>
                              </p:par>
                            </p:childTnLst>
                          </p:cTn>
                        </p:par>
                        <p:par>
                          <p:cTn id="51" fill="hold">
                            <p:stCondLst>
                              <p:cond delay="5250"/>
                            </p:stCondLst>
                            <p:childTnLst>
                              <p:par>
                                <p:cTn id="52" presetID="16" presetClass="entr" presetSubtype="37"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arn(outVertical)">
                                      <p:cBhvr>
                                        <p:cTn id="54" dur="2000"/>
                                        <p:tgtEl>
                                          <p:spTgt spid="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2000" fill="hold"/>
                                        <p:tgtEl>
                                          <p:spTgt spid="15"/>
                                        </p:tgtEl>
                                        <p:attrNameLst>
                                          <p:attrName>ppt_w</p:attrName>
                                        </p:attrNameLst>
                                      </p:cBhvr>
                                      <p:tavLst>
                                        <p:tav tm="0">
                                          <p:val>
                                            <p:fltVal val="0"/>
                                          </p:val>
                                        </p:tav>
                                        <p:tav tm="100000">
                                          <p:val>
                                            <p:strVal val="#ppt_w"/>
                                          </p:val>
                                        </p:tav>
                                      </p:tavLst>
                                    </p:anim>
                                    <p:anim calcmode="lin" valueType="num">
                                      <p:cBhvr>
                                        <p:cTn id="58" dur="2000" fill="hold"/>
                                        <p:tgtEl>
                                          <p:spTgt spid="15"/>
                                        </p:tgtEl>
                                        <p:attrNameLst>
                                          <p:attrName>ppt_h</p:attrName>
                                        </p:attrNameLst>
                                      </p:cBhvr>
                                      <p:tavLst>
                                        <p:tav tm="0">
                                          <p:val>
                                            <p:fltVal val="0"/>
                                          </p:val>
                                        </p:tav>
                                        <p:tav tm="100000">
                                          <p:val>
                                            <p:strVal val="#ppt_h"/>
                                          </p:val>
                                        </p:tav>
                                      </p:tavLst>
                                    </p:anim>
                                    <p:animEffect transition="in" filter="fade">
                                      <p:cBhvr>
                                        <p:cTn id="5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15" grpId="0"/>
      <p:bldP spid="18" grpId="0"/>
      <p:bldP spid="19"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92687313"/>
                    </a:ext>
                  </a:extLst>
                </a:gridCol>
              </a:tblGrid>
              <a:tr h="6858000">
                <a:tc>
                  <a:txBody>
                    <a:bodyPr/>
                    <a:lstStyle/>
                    <a:p>
                      <a:endParaRPr lang="en-US" dirty="0"/>
                    </a:p>
                  </a:txBody>
                  <a:tcPr>
                    <a:noFill/>
                  </a:tcPr>
                </a:tc>
                <a:extLst>
                  <a:ext uri="{0D108BD9-81ED-4DB2-BD59-A6C34878D82A}">
                    <a16:rowId xmlns:a16="http://schemas.microsoft.com/office/drawing/2014/main" val="3753993107"/>
                  </a:ext>
                </a:extLst>
              </a:tr>
            </a:tbl>
          </a:graphicData>
        </a:graphic>
      </p:graphicFrame>
      <p:pic>
        <p:nvPicPr>
          <p:cNvPr id="1028" name="Picture 4" descr="http://3.bp.blogspot.com/-ACngZdD5OPI/TtJihhWlIMI/AAAAAAAAEW8/Ox2J13Mxee8/s1600/libraryBookshelf+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22496" cy="523373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2496" y="-1"/>
            <a:ext cx="6669505" cy="5233737"/>
          </a:xfrm>
          <a:prstGeom prst="rect">
            <a:avLst/>
          </a:prstGeom>
          <a:ln w="38100">
            <a:solidFill>
              <a:schemeClr val="tx1"/>
            </a:solidFill>
          </a:ln>
        </p:spPr>
      </p:pic>
      <p:sp>
        <p:nvSpPr>
          <p:cNvPr id="5" name="TextBox 4"/>
          <p:cNvSpPr txBox="1"/>
          <p:nvPr/>
        </p:nvSpPr>
        <p:spPr>
          <a:xfrm>
            <a:off x="0" y="5342021"/>
            <a:ext cx="5414211" cy="1569660"/>
          </a:xfrm>
          <a:prstGeom prst="rect">
            <a:avLst/>
          </a:prstGeom>
          <a:noFill/>
        </p:spPr>
        <p:txBody>
          <a:bodyPr wrap="square" rtlCol="0">
            <a:spAutoFit/>
          </a:bodyPr>
          <a:lstStyle/>
          <a:p>
            <a:pPr algn="ctr"/>
            <a:r>
              <a:rPr lang="en-US" sz="3200" b="1" i="1" dirty="0">
                <a:latin typeface="Times New Roman" panose="02020603050405020304" pitchFamily="18" charset="0"/>
                <a:cs typeface="Times New Roman" panose="02020603050405020304" pitchFamily="18" charset="0"/>
              </a:rPr>
              <a:t>Ever learning, and never able to come to the knowledge</a:t>
            </a:r>
          </a:p>
          <a:p>
            <a:pPr algn="ctr"/>
            <a:r>
              <a:rPr lang="en-US" sz="3200" b="1" i="1" dirty="0">
                <a:latin typeface="Times New Roman" panose="02020603050405020304" pitchFamily="18" charset="0"/>
                <a:cs typeface="Times New Roman" panose="02020603050405020304" pitchFamily="18" charset="0"/>
              </a:rPr>
              <a:t>of the truth.</a:t>
            </a:r>
          </a:p>
        </p:txBody>
      </p:sp>
      <p:sp>
        <p:nvSpPr>
          <p:cNvPr id="6" name="TextBox 5"/>
          <p:cNvSpPr txBox="1"/>
          <p:nvPr/>
        </p:nvSpPr>
        <p:spPr>
          <a:xfrm>
            <a:off x="6342648" y="5342021"/>
            <a:ext cx="5029200" cy="1446550"/>
          </a:xfrm>
          <a:prstGeom prst="rect">
            <a:avLst/>
          </a:prstGeom>
          <a:noFill/>
        </p:spPr>
        <p:txBody>
          <a:bodyPr wrap="square" rtlCol="0">
            <a:spAutoFit/>
          </a:bodyPr>
          <a:lstStyle/>
          <a:p>
            <a:pPr algn="ctr"/>
            <a:r>
              <a:rPr lang="en-US" sz="8800" b="1" dirty="0">
                <a:latin typeface="Old English Text MT" panose="03040902040508030806" pitchFamily="66" charset="0"/>
              </a:rPr>
              <a:t>The Truth</a:t>
            </a:r>
          </a:p>
        </p:txBody>
      </p:sp>
      <p:sp>
        <p:nvSpPr>
          <p:cNvPr id="7" name="TextBox 6"/>
          <p:cNvSpPr txBox="1"/>
          <p:nvPr/>
        </p:nvSpPr>
        <p:spPr>
          <a:xfrm>
            <a:off x="5895474" y="123825"/>
            <a:ext cx="6015789" cy="646331"/>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rPr>
              <a:t>King James 1611 Bible</a:t>
            </a:r>
          </a:p>
        </p:txBody>
      </p:sp>
      <p:sp>
        <p:nvSpPr>
          <p:cNvPr id="8" name="Right Arrow 7"/>
          <p:cNvSpPr/>
          <p:nvPr/>
        </p:nvSpPr>
        <p:spPr>
          <a:xfrm rot="20880065">
            <a:off x="4823660" y="6232437"/>
            <a:ext cx="1181100" cy="43815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6600"/>
              </a:solidFill>
            </a:endParaRPr>
          </a:p>
        </p:txBody>
      </p:sp>
      <p:sp>
        <p:nvSpPr>
          <p:cNvPr id="3" name="TextBox 2"/>
          <p:cNvSpPr txBox="1"/>
          <p:nvPr/>
        </p:nvSpPr>
        <p:spPr>
          <a:xfrm>
            <a:off x="466725" y="561975"/>
            <a:ext cx="4562475" cy="2677656"/>
          </a:xfrm>
          <a:prstGeom prst="rect">
            <a:avLst/>
          </a:prstGeom>
          <a:noFill/>
        </p:spPr>
        <p:txBody>
          <a:bodyPr wrap="square" rtlCol="0">
            <a:spAutoFit/>
          </a:bodyPr>
          <a:lstStyle/>
          <a:p>
            <a:pPr algn="ctr"/>
            <a:r>
              <a:rPr lang="en-US" sz="2800" b="1" dirty="0">
                <a:solidFill>
                  <a:srgbClr val="FFFF00"/>
                </a:solidFill>
                <a:effectLst>
                  <a:outerShdw blurRad="38100" dist="38100" dir="2700000" algn="tl">
                    <a:srgbClr val="000000">
                      <a:alpha val="43137"/>
                    </a:srgbClr>
                  </a:outerShdw>
                </a:effectLst>
              </a:rPr>
              <a:t>Scholarship, Education, Degrees, Bible Institutes, Courses, Workshops, Retreats, Conventions – books, books, books, </a:t>
            </a:r>
          </a:p>
          <a:p>
            <a:pPr algn="ctr"/>
            <a:r>
              <a:rPr lang="en-US" sz="2800" b="1" dirty="0">
                <a:solidFill>
                  <a:srgbClr val="FFFF00"/>
                </a:solidFill>
                <a:effectLst>
                  <a:outerShdw blurRad="38100" dist="38100" dir="2700000" algn="tl">
                    <a:srgbClr val="000000">
                      <a:alpha val="43137"/>
                    </a:srgbClr>
                  </a:outerShdw>
                </a:effectLst>
              </a:rPr>
              <a:t>and more books…</a:t>
            </a:r>
          </a:p>
        </p:txBody>
      </p:sp>
      <p:sp>
        <p:nvSpPr>
          <p:cNvPr id="9" name="TextBox 8"/>
          <p:cNvSpPr txBox="1"/>
          <p:nvPr/>
        </p:nvSpPr>
        <p:spPr>
          <a:xfrm>
            <a:off x="133350" y="3695587"/>
            <a:ext cx="4791075" cy="1107996"/>
          </a:xfrm>
          <a:prstGeom prst="rect">
            <a:avLst/>
          </a:prstGeom>
          <a:noFill/>
        </p:spPr>
        <p:txBody>
          <a:bodyPr wrap="square" rtlCol="0">
            <a:spAutoFit/>
          </a:bodyPr>
          <a:lstStyle/>
          <a:p>
            <a:pPr algn="ctr"/>
            <a:r>
              <a:rPr lang="en-US" sz="6600" b="1" dirty="0">
                <a:latin typeface="Algerian" panose="04020705040A02060702" pitchFamily="82" charset="0"/>
              </a:rPr>
              <a:t>Religion</a:t>
            </a:r>
          </a:p>
        </p:txBody>
      </p:sp>
      <p:sp>
        <p:nvSpPr>
          <p:cNvPr id="10" name="TextBox 9"/>
          <p:cNvSpPr txBox="1"/>
          <p:nvPr/>
        </p:nvSpPr>
        <p:spPr>
          <a:xfrm>
            <a:off x="4267200" y="3705225"/>
            <a:ext cx="733425" cy="1107996"/>
          </a:xfrm>
          <a:prstGeom prst="rect">
            <a:avLst/>
          </a:prstGeom>
          <a:noFill/>
        </p:spPr>
        <p:txBody>
          <a:bodyPr wrap="square" rtlCol="0">
            <a:spAutoFit/>
          </a:bodyPr>
          <a:lstStyle/>
          <a:p>
            <a:pPr algn="ctr"/>
            <a:r>
              <a:rPr lang="en-US" sz="6600" dirty="0">
                <a:latin typeface="Algerian" panose="04020705040A02060702" pitchFamily="82" charset="0"/>
              </a:rPr>
              <a:t>S</a:t>
            </a:r>
          </a:p>
        </p:txBody>
      </p:sp>
    </p:spTree>
    <p:extLst>
      <p:ext uri="{BB962C8B-B14F-4D97-AF65-F5344CB8AC3E}">
        <p14:creationId xmlns:p14="http://schemas.microsoft.com/office/powerpoint/2010/main" val="823361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500"/>
                                        <p:tgtEl>
                                          <p:spTgt spid="3"/>
                                        </p:tgtEl>
                                      </p:cBhvr>
                                    </p:animEffect>
                                  </p:childTnLst>
                                </p:cTn>
                              </p:par>
                            </p:childTnLst>
                          </p:cTn>
                        </p:par>
                        <p:par>
                          <p:cTn id="8" fill="hold">
                            <p:stCondLst>
                              <p:cond delay="1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3500"/>
                            </p:stCondLst>
                            <p:childTnLst>
                              <p:par>
                                <p:cTn id="14" presetID="26"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80">
                                          <p:stCondLst>
                                            <p:cond delay="0"/>
                                          </p:stCondLst>
                                        </p:cTn>
                                        <p:tgtEl>
                                          <p:spTgt spid="10"/>
                                        </p:tgtEl>
                                      </p:cBhvr>
                                    </p:animEffect>
                                    <p:anim calcmode="lin" valueType="num">
                                      <p:cBhvr>
                                        <p:cTn id="1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2" dur="26">
                                          <p:stCondLst>
                                            <p:cond delay="650"/>
                                          </p:stCondLst>
                                        </p:cTn>
                                        <p:tgtEl>
                                          <p:spTgt spid="10"/>
                                        </p:tgtEl>
                                      </p:cBhvr>
                                      <p:to x="100000" y="60000"/>
                                    </p:animScale>
                                    <p:animScale>
                                      <p:cBhvr>
                                        <p:cTn id="23" dur="166" decel="50000">
                                          <p:stCondLst>
                                            <p:cond delay="676"/>
                                          </p:stCondLst>
                                        </p:cTn>
                                        <p:tgtEl>
                                          <p:spTgt spid="10"/>
                                        </p:tgtEl>
                                      </p:cBhvr>
                                      <p:to x="100000" y="100000"/>
                                    </p:animScale>
                                    <p:animScale>
                                      <p:cBhvr>
                                        <p:cTn id="24" dur="26">
                                          <p:stCondLst>
                                            <p:cond delay="1312"/>
                                          </p:stCondLst>
                                        </p:cTn>
                                        <p:tgtEl>
                                          <p:spTgt spid="10"/>
                                        </p:tgtEl>
                                      </p:cBhvr>
                                      <p:to x="100000" y="80000"/>
                                    </p:animScale>
                                    <p:animScale>
                                      <p:cBhvr>
                                        <p:cTn id="25" dur="166" decel="50000">
                                          <p:stCondLst>
                                            <p:cond delay="1338"/>
                                          </p:stCondLst>
                                        </p:cTn>
                                        <p:tgtEl>
                                          <p:spTgt spid="10"/>
                                        </p:tgtEl>
                                      </p:cBhvr>
                                      <p:to x="100000" y="100000"/>
                                    </p:animScale>
                                    <p:animScale>
                                      <p:cBhvr>
                                        <p:cTn id="26" dur="26">
                                          <p:stCondLst>
                                            <p:cond delay="1642"/>
                                          </p:stCondLst>
                                        </p:cTn>
                                        <p:tgtEl>
                                          <p:spTgt spid="10"/>
                                        </p:tgtEl>
                                      </p:cBhvr>
                                      <p:to x="100000" y="90000"/>
                                    </p:animScale>
                                    <p:animScale>
                                      <p:cBhvr>
                                        <p:cTn id="27" dur="166" decel="50000">
                                          <p:stCondLst>
                                            <p:cond delay="1668"/>
                                          </p:stCondLst>
                                        </p:cTn>
                                        <p:tgtEl>
                                          <p:spTgt spid="10"/>
                                        </p:tgtEl>
                                      </p:cBhvr>
                                      <p:to x="100000" y="100000"/>
                                    </p:animScale>
                                    <p:animScale>
                                      <p:cBhvr>
                                        <p:cTn id="28" dur="26">
                                          <p:stCondLst>
                                            <p:cond delay="1808"/>
                                          </p:stCondLst>
                                        </p:cTn>
                                        <p:tgtEl>
                                          <p:spTgt spid="10"/>
                                        </p:tgtEl>
                                      </p:cBhvr>
                                      <p:to x="100000" y="95000"/>
                                    </p:animScale>
                                    <p:animScale>
                                      <p:cBhvr>
                                        <p:cTn id="29" dur="166" decel="50000">
                                          <p:stCondLst>
                                            <p:cond delay="1834"/>
                                          </p:stCondLst>
                                        </p:cTn>
                                        <p:tgtEl>
                                          <p:spTgt spid="10"/>
                                        </p:tgtEl>
                                      </p:cBhvr>
                                      <p:to x="100000" y="100000"/>
                                    </p:animScale>
                                  </p:childTnLst>
                                </p:cTn>
                              </p:par>
                            </p:childTnLst>
                          </p:cTn>
                        </p:par>
                        <p:par>
                          <p:cTn id="30" fill="hold">
                            <p:stCondLst>
                              <p:cond delay="5500"/>
                            </p:stCondLst>
                            <p:childTnLst>
                              <p:par>
                                <p:cTn id="31" presetID="53" presetClass="entr" presetSubtype="16"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2000" fill="hold"/>
                                        <p:tgtEl>
                                          <p:spTgt spid="5"/>
                                        </p:tgtEl>
                                        <p:attrNameLst>
                                          <p:attrName>ppt_w</p:attrName>
                                        </p:attrNameLst>
                                      </p:cBhvr>
                                      <p:tavLst>
                                        <p:tav tm="0">
                                          <p:val>
                                            <p:fltVal val="0"/>
                                          </p:val>
                                        </p:tav>
                                        <p:tav tm="100000">
                                          <p:val>
                                            <p:strVal val="#ppt_w"/>
                                          </p:val>
                                        </p:tav>
                                      </p:tavLst>
                                    </p:anim>
                                    <p:anim calcmode="lin" valueType="num">
                                      <p:cBhvr>
                                        <p:cTn id="34" dur="2000" fill="hold"/>
                                        <p:tgtEl>
                                          <p:spTgt spid="5"/>
                                        </p:tgtEl>
                                        <p:attrNameLst>
                                          <p:attrName>ppt_h</p:attrName>
                                        </p:attrNameLst>
                                      </p:cBhvr>
                                      <p:tavLst>
                                        <p:tav tm="0">
                                          <p:val>
                                            <p:fltVal val="0"/>
                                          </p:val>
                                        </p:tav>
                                        <p:tav tm="100000">
                                          <p:val>
                                            <p:strVal val="#ppt_h"/>
                                          </p:val>
                                        </p:tav>
                                      </p:tavLst>
                                    </p:anim>
                                    <p:animEffect transition="in" filter="fade">
                                      <p:cBhvr>
                                        <p:cTn id="35" dur="2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750"/>
                                        <p:tgtEl>
                                          <p:spTgt spid="8"/>
                                        </p:tgtEl>
                                      </p:cBhvr>
                                    </p:animEffect>
                                  </p:childTnLst>
                                </p:cTn>
                              </p:par>
                            </p:childTnLst>
                          </p:cTn>
                        </p:par>
                        <p:par>
                          <p:cTn id="41" fill="hold">
                            <p:stCondLst>
                              <p:cond delay="750"/>
                            </p:stCondLst>
                            <p:childTnLst>
                              <p:par>
                                <p:cTn id="42" presetID="21"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heel(8)">
                                      <p:cBhvr>
                                        <p:cTn id="44" dur="1500"/>
                                        <p:tgtEl>
                                          <p:spTgt spid="6"/>
                                        </p:tgtEl>
                                      </p:cBhvr>
                                    </p:animEffect>
                                  </p:childTnLst>
                                </p:cTn>
                              </p:par>
                            </p:childTnLst>
                          </p:cTn>
                        </p:par>
                        <p:par>
                          <p:cTn id="45" fill="hold">
                            <p:stCondLst>
                              <p:cond delay="2250"/>
                            </p:stCondLst>
                            <p:childTnLst>
                              <p:par>
                                <p:cTn id="46" presetID="42" presetClass="entr" presetSubtype="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2000"/>
                                        <p:tgtEl>
                                          <p:spTgt spid="7"/>
                                        </p:tgtEl>
                                      </p:cBhvr>
                                    </p:animEffect>
                                    <p:anim calcmode="lin" valueType="num">
                                      <p:cBhvr>
                                        <p:cTn id="49" dur="2000" fill="hold"/>
                                        <p:tgtEl>
                                          <p:spTgt spid="7"/>
                                        </p:tgtEl>
                                        <p:attrNameLst>
                                          <p:attrName>ppt_x</p:attrName>
                                        </p:attrNameLst>
                                      </p:cBhvr>
                                      <p:tavLst>
                                        <p:tav tm="0">
                                          <p:val>
                                            <p:strVal val="#ppt_x"/>
                                          </p:val>
                                        </p:tav>
                                        <p:tav tm="100000">
                                          <p:val>
                                            <p:strVal val="#ppt_x"/>
                                          </p:val>
                                        </p:tav>
                                      </p:tavLst>
                                    </p:anim>
                                    <p:anim calcmode="lin" valueType="num">
                                      <p:cBhvr>
                                        <p:cTn id="50"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3"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92687313"/>
                    </a:ext>
                  </a:extLst>
                </a:gridCol>
              </a:tblGrid>
              <a:tr h="6858000">
                <a:tc>
                  <a:txBody>
                    <a:bodyPr/>
                    <a:lstStyle/>
                    <a:p>
                      <a:endParaRPr lang="en-US" dirty="0"/>
                    </a:p>
                  </a:txBody>
                  <a:tcPr>
                    <a:noFill/>
                  </a:tcPr>
                </a:tc>
                <a:extLst>
                  <a:ext uri="{0D108BD9-81ED-4DB2-BD59-A6C34878D82A}">
                    <a16:rowId xmlns:a16="http://schemas.microsoft.com/office/drawing/2014/main" val="3753993107"/>
                  </a:ext>
                </a:extLst>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1" cy="6858001"/>
          </a:xfrm>
          <a:prstGeom prst="rect">
            <a:avLst/>
          </a:prstGeom>
          <a:ln w="38100">
            <a:solidFill>
              <a:schemeClr val="tx1"/>
            </a:solidFill>
          </a:ln>
        </p:spPr>
      </p:pic>
      <p:sp>
        <p:nvSpPr>
          <p:cNvPr id="5" name="TextBox 4"/>
          <p:cNvSpPr txBox="1"/>
          <p:nvPr/>
        </p:nvSpPr>
        <p:spPr>
          <a:xfrm>
            <a:off x="852738" y="0"/>
            <a:ext cx="10924674" cy="1107996"/>
          </a:xfrm>
          <a:prstGeom prst="rect">
            <a:avLst/>
          </a:prstGeom>
          <a:noFill/>
        </p:spPr>
        <p:txBody>
          <a:bodyPr wrap="square" rtlCol="0">
            <a:spAutoFit/>
          </a:bodyPr>
          <a:lstStyle/>
          <a:p>
            <a:pPr algn="ctr"/>
            <a:r>
              <a:rPr lang="en-US" sz="6600" dirty="0">
                <a:solidFill>
                  <a:srgbClr val="FFFF00"/>
                </a:solidFill>
              </a:rPr>
              <a:t>Get one </a:t>
            </a:r>
            <a:r>
              <a:rPr lang="en-US" sz="6600" dirty="0">
                <a:solidFill>
                  <a:srgbClr val="FFFF00"/>
                </a:solidFill>
                <a:effectLst>
                  <a:outerShdw blurRad="38100" dist="38100" dir="2700000" algn="tl">
                    <a:srgbClr val="000000">
                      <a:alpha val="43137"/>
                    </a:srgbClr>
                  </a:outerShdw>
                </a:effectLst>
              </a:rPr>
              <a:t>while</a:t>
            </a:r>
            <a:r>
              <a:rPr lang="en-US" sz="6600" dirty="0">
                <a:solidFill>
                  <a:srgbClr val="FFFF00"/>
                </a:solidFill>
              </a:rPr>
              <a:t> you still can!</a:t>
            </a:r>
          </a:p>
        </p:txBody>
      </p:sp>
    </p:spTree>
    <p:extLst>
      <p:ext uri="{BB962C8B-B14F-4D97-AF65-F5344CB8AC3E}">
        <p14:creationId xmlns:p14="http://schemas.microsoft.com/office/powerpoint/2010/main" val="645888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66801" y="514419"/>
            <a:ext cx="9944100" cy="954107"/>
          </a:xfrm>
          <a:prstGeom prst="rect">
            <a:avLst/>
          </a:prstGeom>
          <a:noFill/>
        </p:spPr>
        <p:txBody>
          <a:bodyPr wrap="square" rtlCol="0">
            <a:spAutoFit/>
          </a:bodyPr>
          <a:lstStyle/>
          <a:p>
            <a:pPr algn="just"/>
            <a:r>
              <a:rPr lang="en-US" sz="2800" b="1" i="1" dirty="0">
                <a:solidFill>
                  <a:srgbClr val="CC6600"/>
                </a:solidFill>
                <a:latin typeface="Times New Roman" panose="02020603050405020304" pitchFamily="18" charset="0"/>
                <a:cs typeface="Times New Roman" panose="02020603050405020304" pitchFamily="18" charset="0"/>
              </a:rPr>
              <a:t>Behold, the days come, saith the Lord GOD, that I will send a famine in the land, not a famine of bread, nor a thirst for water...   </a:t>
            </a:r>
          </a:p>
        </p:txBody>
      </p:sp>
      <p:sp>
        <p:nvSpPr>
          <p:cNvPr id="12" name="TextBox 11"/>
          <p:cNvSpPr txBox="1"/>
          <p:nvPr/>
        </p:nvSpPr>
        <p:spPr>
          <a:xfrm>
            <a:off x="1000126" y="3367775"/>
            <a:ext cx="10172700" cy="954107"/>
          </a:xfrm>
          <a:prstGeom prst="rect">
            <a:avLst/>
          </a:prstGeom>
          <a:noFill/>
        </p:spPr>
        <p:txBody>
          <a:bodyPr wrap="square" rtlCol="0">
            <a:spAutoFit/>
          </a:bodyPr>
          <a:lstStyle/>
          <a:p>
            <a:pPr algn="just"/>
            <a:r>
              <a:rPr lang="en-US" sz="2800" b="1" i="1" dirty="0">
                <a:solidFill>
                  <a:srgbClr val="CC6600"/>
                </a:solidFill>
                <a:latin typeface="Times New Roman" panose="02020603050405020304" pitchFamily="18" charset="0"/>
                <a:cs typeface="Times New Roman" panose="02020603050405020304" pitchFamily="18" charset="0"/>
              </a:rPr>
              <a:t>And they shall wander from sea to sea, and from the north even to the east, they shall run to and fro to seek the word of the LORD, </a:t>
            </a:r>
          </a:p>
        </p:txBody>
      </p:sp>
      <p:sp>
        <p:nvSpPr>
          <p:cNvPr id="13" name="TextBox 12"/>
          <p:cNvSpPr txBox="1"/>
          <p:nvPr/>
        </p:nvSpPr>
        <p:spPr>
          <a:xfrm>
            <a:off x="4367463" y="6274311"/>
            <a:ext cx="3380874" cy="372979"/>
          </a:xfrm>
          <a:prstGeom prst="rect">
            <a:avLst/>
          </a:prstGeom>
          <a:noFill/>
        </p:spPr>
        <p:txBody>
          <a:bodyPr wrap="square" rtlCol="0">
            <a:spAutoFit/>
          </a:bodyPr>
          <a:lstStyle/>
          <a:p>
            <a:pPr algn="ctr"/>
            <a:r>
              <a:rPr lang="en-US" b="1" dirty="0">
                <a:hlinkClick r:id="rId2"/>
              </a:rPr>
              <a:t>www.scatteredchristians.org</a:t>
            </a:r>
            <a:endParaRPr lang="en-US" b="1" dirty="0"/>
          </a:p>
        </p:txBody>
      </p:sp>
      <p:sp>
        <p:nvSpPr>
          <p:cNvPr id="3" name="TextBox 2"/>
          <p:cNvSpPr txBox="1"/>
          <p:nvPr/>
        </p:nvSpPr>
        <p:spPr>
          <a:xfrm>
            <a:off x="209550" y="1935251"/>
            <a:ext cx="11744325" cy="923330"/>
          </a:xfrm>
          <a:prstGeom prst="rect">
            <a:avLst/>
          </a:prstGeom>
          <a:noFill/>
        </p:spPr>
        <p:txBody>
          <a:bodyPr wrap="square" rtlCol="0">
            <a:spAutoFit/>
          </a:bodyPr>
          <a:lstStyle/>
          <a:p>
            <a:pPr algn="ctr"/>
            <a:r>
              <a:rPr lang="en-US" sz="5400" b="1" i="1" dirty="0">
                <a:solidFill>
                  <a:srgbClr val="CC6600"/>
                </a:solidFill>
                <a:latin typeface="Times New Roman" panose="02020603050405020304" pitchFamily="18" charset="0"/>
                <a:cs typeface="Times New Roman" panose="02020603050405020304" pitchFamily="18" charset="0"/>
              </a:rPr>
              <a:t>…but of hearing the words of the LORD</a:t>
            </a:r>
            <a:endParaRPr lang="en-US" sz="5400" dirty="0"/>
          </a:p>
        </p:txBody>
      </p:sp>
      <p:sp>
        <p:nvSpPr>
          <p:cNvPr id="4" name="TextBox 3"/>
          <p:cNvSpPr txBox="1"/>
          <p:nvPr/>
        </p:nvSpPr>
        <p:spPr>
          <a:xfrm>
            <a:off x="2543175" y="4581525"/>
            <a:ext cx="7115175" cy="923330"/>
          </a:xfrm>
          <a:prstGeom prst="rect">
            <a:avLst/>
          </a:prstGeom>
          <a:noFill/>
        </p:spPr>
        <p:txBody>
          <a:bodyPr wrap="square" rtlCol="0">
            <a:spAutoFit/>
          </a:bodyPr>
          <a:lstStyle/>
          <a:p>
            <a:pPr algn="ctr"/>
            <a:r>
              <a:rPr lang="en-US" sz="5400" b="1" i="1" dirty="0">
                <a:solidFill>
                  <a:srgbClr val="CC6600"/>
                </a:solidFill>
                <a:latin typeface="Times New Roman" panose="02020603050405020304" pitchFamily="18" charset="0"/>
                <a:cs typeface="Times New Roman" panose="02020603050405020304" pitchFamily="18" charset="0"/>
              </a:rPr>
              <a:t>…and shall not find it.</a:t>
            </a:r>
            <a:endParaRPr lang="en-US" sz="5400" dirty="0"/>
          </a:p>
        </p:txBody>
      </p:sp>
      <p:sp>
        <p:nvSpPr>
          <p:cNvPr id="5" name="TextBox 4"/>
          <p:cNvSpPr txBox="1"/>
          <p:nvPr/>
        </p:nvSpPr>
        <p:spPr>
          <a:xfrm>
            <a:off x="5591175" y="5762625"/>
            <a:ext cx="962025" cy="253916"/>
          </a:xfrm>
          <a:prstGeom prst="rect">
            <a:avLst/>
          </a:prstGeom>
          <a:noFill/>
        </p:spPr>
        <p:txBody>
          <a:bodyPr wrap="square" rtlCol="0">
            <a:spAutoFit/>
          </a:bodyPr>
          <a:lstStyle/>
          <a:p>
            <a:r>
              <a:rPr lang="en-US" sz="1050" b="1" dirty="0">
                <a:solidFill>
                  <a:srgbClr val="FF0000"/>
                </a:solidFill>
              </a:rPr>
              <a:t>Amos 8:11,12</a:t>
            </a:r>
          </a:p>
        </p:txBody>
      </p:sp>
    </p:spTree>
    <p:extLst>
      <p:ext uri="{BB962C8B-B14F-4D97-AF65-F5344CB8AC3E}">
        <p14:creationId xmlns:p14="http://schemas.microsoft.com/office/powerpoint/2010/main" val="3946579172"/>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0" fill="hold"/>
                                        <p:tgtEl>
                                          <p:spTgt spid="10"/>
                                        </p:tgtEl>
                                        <p:attrNameLst>
                                          <p:attrName>ppt_w</p:attrName>
                                        </p:attrNameLst>
                                      </p:cBhvr>
                                      <p:tavLst>
                                        <p:tav tm="0">
                                          <p:val>
                                            <p:fltVal val="0"/>
                                          </p:val>
                                        </p:tav>
                                        <p:tav tm="100000">
                                          <p:val>
                                            <p:strVal val="#ppt_w"/>
                                          </p:val>
                                        </p:tav>
                                      </p:tavLst>
                                    </p:anim>
                                    <p:anim calcmode="lin" valueType="num">
                                      <p:cBhvr>
                                        <p:cTn id="8" dur="2500" fill="hold"/>
                                        <p:tgtEl>
                                          <p:spTgt spid="10"/>
                                        </p:tgtEl>
                                        <p:attrNameLst>
                                          <p:attrName>ppt_h</p:attrName>
                                        </p:attrNameLst>
                                      </p:cBhvr>
                                      <p:tavLst>
                                        <p:tav tm="0">
                                          <p:val>
                                            <p:fltVal val="0"/>
                                          </p:val>
                                        </p:tav>
                                        <p:tav tm="100000">
                                          <p:val>
                                            <p:strVal val="#ppt_h"/>
                                          </p:val>
                                        </p:tav>
                                      </p:tavLst>
                                    </p:anim>
                                    <p:animEffect transition="in" filter="fade">
                                      <p:cBhvr>
                                        <p:cTn id="9" dur="2500"/>
                                        <p:tgtEl>
                                          <p:spTgt spid="10"/>
                                        </p:tgtEl>
                                      </p:cBhvr>
                                    </p:animEffect>
                                  </p:childTnLst>
                                </p:cTn>
                              </p:par>
                            </p:childTnLst>
                          </p:cTn>
                        </p:par>
                        <p:par>
                          <p:cTn id="10" fill="hold">
                            <p:stCondLst>
                              <p:cond delay="2500"/>
                            </p:stCondLst>
                            <p:childTnLst>
                              <p:par>
                                <p:cTn id="11" presetID="6" presetClass="entr" presetSubtype="3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out)">
                                      <p:cBhvr>
                                        <p:cTn id="13" dur="2000"/>
                                        <p:tgtEl>
                                          <p:spTgt spid="3"/>
                                        </p:tgtEl>
                                      </p:cBhvr>
                                    </p:animEffect>
                                  </p:childTnLst>
                                </p:cTn>
                              </p:par>
                            </p:childTnLst>
                          </p:cTn>
                        </p:par>
                        <p:par>
                          <p:cTn id="14" fill="hold">
                            <p:stCondLst>
                              <p:cond delay="4500"/>
                            </p:stCondLst>
                            <p:childTnLst>
                              <p:par>
                                <p:cTn id="15" presetID="2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2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anim calcmode="lin" valueType="num">
                                      <p:cBhvr>
                                        <p:cTn id="23" dur="2000" fill="hold"/>
                                        <p:tgtEl>
                                          <p:spTgt spid="4"/>
                                        </p:tgtEl>
                                        <p:attrNameLst>
                                          <p:attrName>ppt_w</p:attrName>
                                        </p:attrNameLst>
                                      </p:cBhvr>
                                      <p:tavLst>
                                        <p:tav tm="0" fmla="#ppt_w*sin(2.5*pi*$)">
                                          <p:val>
                                            <p:fltVal val="0"/>
                                          </p:val>
                                        </p:tav>
                                        <p:tav tm="100000">
                                          <p:val>
                                            <p:fltVal val="1"/>
                                          </p:val>
                                        </p:tav>
                                      </p:tavLst>
                                    </p:anim>
                                    <p:anim calcmode="lin" valueType="num">
                                      <p:cBhvr>
                                        <p:cTn id="24" dur="2000" fill="hold"/>
                                        <p:tgtEl>
                                          <p:spTgt spid="4"/>
                                        </p:tgtEl>
                                        <p:attrNameLst>
                                          <p:attrName>ppt_h</p:attrName>
                                        </p:attrNameLst>
                                      </p:cBhvr>
                                      <p:tavLst>
                                        <p:tav tm="0">
                                          <p:val>
                                            <p:strVal val="#ppt_h"/>
                                          </p:val>
                                        </p:tav>
                                        <p:tav tm="100000">
                                          <p:val>
                                            <p:strVal val="#ppt_h"/>
                                          </p:val>
                                        </p:tav>
                                      </p:tavLst>
                                    </p:anim>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750"/>
                                        <p:tgtEl>
                                          <p:spTgt spid="5">
                                            <p:txEl>
                                              <p:pRg st="0" end="0"/>
                                            </p:txEl>
                                          </p:spTgt>
                                        </p:tgtEl>
                                      </p:cBhvr>
                                    </p:animEffect>
                                  </p:childTnLst>
                                </p:cTn>
                              </p:par>
                            </p:childTnLst>
                          </p:cTn>
                        </p:par>
                        <p:par>
                          <p:cTn id="29" fill="hold">
                            <p:stCondLst>
                              <p:cond delay="275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ppt_x"/>
                                          </p:val>
                                        </p:tav>
                                        <p:tav tm="100000">
                                          <p:val>
                                            <p:strVal val="#ppt_x"/>
                                          </p:val>
                                        </p:tav>
                                      </p:tavLst>
                                    </p:anim>
                                    <p:anim calcmode="lin" valueType="num">
                                      <p:cBhvr additive="base">
                                        <p:cTn id="33"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3"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499" y="2014347"/>
            <a:ext cx="10144125" cy="4839786"/>
          </a:xfrm>
          <a:prstGeom prst="rect">
            <a:avLst/>
          </a:prstGeom>
          <a:noFill/>
        </p:spPr>
        <p:txBody>
          <a:bodyPr wrap="square" rtlCol="0">
            <a:spAutoFit/>
          </a:bodyPr>
          <a:lstStyle/>
          <a:p>
            <a:pPr algn="ctr"/>
            <a:r>
              <a:rPr lang="en-US" sz="1600" dirty="0"/>
              <a:t>This is just a friendly reminder that this PowerPoint was designed by Mikel Paulson,</a:t>
            </a:r>
          </a:p>
          <a:p>
            <a:pPr algn="ctr"/>
            <a:r>
              <a:rPr lang="en-US" sz="1200" dirty="0"/>
              <a:t>June, 2016 – </a:t>
            </a:r>
            <a:r>
              <a:rPr lang="en-US" sz="1200" dirty="0">
                <a:hlinkClick r:id="rId2"/>
              </a:rPr>
              <a:t>www.scatteredchristians.org</a:t>
            </a:r>
            <a:endParaRPr lang="en-US" sz="1200" dirty="0"/>
          </a:p>
          <a:p>
            <a:endParaRPr lang="en-US" sz="1200" dirty="0"/>
          </a:p>
          <a:p>
            <a:endParaRPr lang="en-US" sz="1200" dirty="0"/>
          </a:p>
          <a:p>
            <a:endParaRPr lang="en-US" sz="1200" dirty="0"/>
          </a:p>
          <a:p>
            <a:pPr algn="ctr"/>
            <a:endParaRPr lang="en-US" sz="1200" dirty="0"/>
          </a:p>
          <a:p>
            <a:endParaRPr lang="en-US" sz="1200" dirty="0"/>
          </a:p>
          <a:p>
            <a:endParaRPr lang="en-US" sz="1200" dirty="0"/>
          </a:p>
          <a:p>
            <a:endParaRPr lang="en-US" sz="1200" dirty="0"/>
          </a:p>
          <a:p>
            <a:endParaRPr lang="en-US" sz="1200" dirty="0"/>
          </a:p>
          <a:p>
            <a:pPr algn="just"/>
            <a:r>
              <a:rPr lang="en-US" sz="1600" dirty="0"/>
              <a:t>This presentation is not copyrighted, of course, so if you can add more information, and there is a lot more that I am sure can be added to this, feel free to do so.  My only expectation and requirement is that you use ONLY a King James 1611 Bible.  Actually, that can’t be a big problem because if you tried to use any other modern bibles, you would find they wouldn’t work with this anyway, thus we see once again the importance of a rightly divided 1611 KJB ONLY.  </a:t>
            </a:r>
            <a:r>
              <a:rPr lang="en-US" sz="1600" dirty="0">
                <a:sym typeface="Wingdings" panose="05000000000000000000" pitchFamily="2" charset="2"/>
              </a:rPr>
              <a:t></a:t>
            </a:r>
          </a:p>
          <a:p>
            <a:endParaRPr lang="en-US" sz="1200" dirty="0">
              <a:sym typeface="Wingdings" panose="05000000000000000000" pitchFamily="2" charset="2"/>
            </a:endParaRPr>
          </a:p>
          <a:p>
            <a:pPr algn="ctr"/>
            <a:r>
              <a:rPr lang="en-US" sz="1050" dirty="0">
                <a:sym typeface="Wingdings" panose="05000000000000000000" pitchFamily="2" charset="2"/>
              </a:rPr>
              <a:t>If you do add more comments, scripture references, etc. for your own use – or to pass on to others,</a:t>
            </a:r>
          </a:p>
          <a:p>
            <a:pPr algn="ctr"/>
            <a:r>
              <a:rPr lang="en-US" sz="1050" dirty="0">
                <a:sym typeface="Wingdings" panose="05000000000000000000" pitchFamily="2" charset="2"/>
              </a:rPr>
              <a:t> please pass it on to me, as well.  I would be glad to update yours to the website</a:t>
            </a:r>
            <a:r>
              <a:rPr lang="en-US" sz="1200" dirty="0">
                <a:sym typeface="Wingdings" panose="05000000000000000000" pitchFamily="2" charset="2"/>
              </a:rPr>
              <a:t>.</a:t>
            </a:r>
          </a:p>
          <a:p>
            <a:pPr algn="ctr"/>
            <a:endParaRPr lang="en-US" sz="1200" dirty="0">
              <a:sym typeface="Wingdings" panose="05000000000000000000" pitchFamily="2" charset="2"/>
            </a:endParaRPr>
          </a:p>
          <a:p>
            <a:pPr algn="ctr"/>
            <a:r>
              <a:rPr lang="en-US" sz="1400" b="1" i="1" dirty="0">
                <a:solidFill>
                  <a:srgbClr val="CC6600"/>
                </a:solidFill>
                <a:sym typeface="Wingdings" panose="05000000000000000000" pitchFamily="2" charset="2"/>
              </a:rPr>
              <a:t>But watch thou in all things, endure afflictions,</a:t>
            </a:r>
          </a:p>
          <a:p>
            <a:pPr algn="ctr"/>
            <a:r>
              <a:rPr lang="en-US" sz="1400" b="1" i="1" dirty="0">
                <a:solidFill>
                  <a:srgbClr val="CC6600"/>
                </a:solidFill>
                <a:sym typeface="Wingdings" panose="05000000000000000000" pitchFamily="2" charset="2"/>
              </a:rPr>
              <a:t>do the work of an evangelist, make full proof of thy ministry</a:t>
            </a:r>
            <a:r>
              <a:rPr lang="en-US" sz="1400" dirty="0">
                <a:solidFill>
                  <a:srgbClr val="CC6600"/>
                </a:solidFill>
                <a:sym typeface="Wingdings" panose="05000000000000000000" pitchFamily="2" charset="2"/>
              </a:rPr>
              <a:t>.</a:t>
            </a:r>
          </a:p>
          <a:p>
            <a:pPr algn="ctr"/>
            <a:endParaRPr lang="en-US" sz="1200" dirty="0">
              <a:sym typeface="Wingdings" panose="05000000000000000000" pitchFamily="2" charset="2"/>
            </a:endParaRPr>
          </a:p>
          <a:p>
            <a:r>
              <a:rPr lang="en-US" sz="1200" dirty="0">
                <a:sym typeface="Wingdings" panose="05000000000000000000" pitchFamily="2" charset="2"/>
              </a:rPr>
              <a:t>One more thing:  everything stated within this presentation is supported by KJB Scripture.  If you want to know the specific verses used, then contact me, or look them up yourself.  They are in there, and they are taken from the correct books written TO us today – Paul’s!!</a:t>
            </a:r>
          </a:p>
          <a:p>
            <a:pPr algn="ctr"/>
            <a:r>
              <a:rPr lang="en-US" sz="1200" dirty="0">
                <a:sym typeface="Wingdings" panose="05000000000000000000" pitchFamily="2" charset="2"/>
              </a:rPr>
              <a:t>- KJB1611  ONLY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050" y="2598835"/>
            <a:ext cx="974130" cy="1298380"/>
          </a:xfrm>
          <a:prstGeom prst="rect">
            <a:avLst/>
          </a:prstGeom>
          <a:ln w="3810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211" y="147081"/>
            <a:ext cx="3109890" cy="1759836"/>
          </a:xfrm>
          <a:prstGeom prst="rect">
            <a:avLst/>
          </a:prstGeom>
          <a:ln w="57150">
            <a:solidFill>
              <a:srgbClr val="CC6600"/>
            </a:solidFill>
          </a:ln>
        </p:spPr>
      </p:pic>
    </p:spTree>
    <p:extLst>
      <p:ext uri="{BB962C8B-B14F-4D97-AF65-F5344CB8AC3E}">
        <p14:creationId xmlns:p14="http://schemas.microsoft.com/office/powerpoint/2010/main" val="2772461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221"/>
          </a:xfrm>
          <a:prstGeom prst="rect">
            <a:avLst/>
          </a:prstGeom>
        </p:spPr>
      </p:pic>
      <p:sp>
        <p:nvSpPr>
          <p:cNvPr id="2" name="Rectangle 1"/>
          <p:cNvSpPr/>
          <p:nvPr/>
        </p:nvSpPr>
        <p:spPr>
          <a:xfrm>
            <a:off x="3778686" y="137870"/>
            <a:ext cx="4558427" cy="3185487"/>
          </a:xfrm>
          <a:prstGeom prst="rect">
            <a:avLst/>
          </a:prstGeom>
          <a:noFill/>
        </p:spPr>
        <p:txBody>
          <a:bodyPr wrap="none" lIns="91440" tIns="45720" rIns="91440" bIns="45720">
            <a:spAutoFit/>
          </a:bodyPr>
          <a:lstStyle/>
          <a:p>
            <a:pPr algn="ctr"/>
            <a:r>
              <a:rPr lang="en-US" sz="11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Part I</a:t>
            </a:r>
          </a:p>
          <a:p>
            <a:pPr algn="ctr"/>
            <a:endPar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Scriptures Only</a:t>
            </a:r>
          </a:p>
        </p:txBody>
      </p:sp>
    </p:spTree>
    <p:extLst>
      <p:ext uri="{BB962C8B-B14F-4D97-AF65-F5344CB8AC3E}">
        <p14:creationId xmlns:p14="http://schemas.microsoft.com/office/powerpoint/2010/main" val="42276088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74192" y="1259456"/>
            <a:ext cx="6797973" cy="769441"/>
          </a:xfrm>
          <a:prstGeom prst="rect">
            <a:avLst/>
          </a:prstGeom>
          <a:noFill/>
        </p:spPr>
        <p:txBody>
          <a:bodyPr wrap="square" rtlCol="0">
            <a:spAutoFit/>
          </a:bodyPr>
          <a:lstStyle/>
          <a:p>
            <a:pPr algn="ctr"/>
            <a:r>
              <a:rPr lang="en-US" sz="4400" dirty="0">
                <a:latin typeface="Britannic Bold" panose="020B0903060703020204" pitchFamily="34" charset="0"/>
              </a:rPr>
              <a:t>Religion is Never the Truth</a:t>
            </a:r>
          </a:p>
        </p:txBody>
      </p:sp>
      <p:sp>
        <p:nvSpPr>
          <p:cNvPr id="4" name="TextBox 3"/>
          <p:cNvSpPr txBox="1"/>
          <p:nvPr/>
        </p:nvSpPr>
        <p:spPr>
          <a:xfrm>
            <a:off x="2374793" y="4638135"/>
            <a:ext cx="7398948" cy="769441"/>
          </a:xfrm>
          <a:prstGeom prst="rect">
            <a:avLst/>
          </a:prstGeom>
          <a:noFill/>
        </p:spPr>
        <p:txBody>
          <a:bodyPr wrap="square" rtlCol="0">
            <a:spAutoFit/>
          </a:bodyPr>
          <a:lstStyle/>
          <a:p>
            <a:pPr algn="ctr"/>
            <a:r>
              <a:rPr lang="en-US" sz="4400" dirty="0">
                <a:latin typeface="Britannic Bold" panose="020B0903060703020204" pitchFamily="34" charset="0"/>
              </a:rPr>
              <a:t>The Truth is Never a Religion</a:t>
            </a:r>
          </a:p>
        </p:txBody>
      </p:sp>
    </p:spTree>
    <p:extLst>
      <p:ext uri="{BB962C8B-B14F-4D97-AF65-F5344CB8AC3E}">
        <p14:creationId xmlns:p14="http://schemas.microsoft.com/office/powerpoint/2010/main" val="3115962154"/>
      </p:ext>
    </p:extLst>
  </p:cSld>
  <p:clrMapOvr>
    <a:masterClrMapping/>
  </p:clrMapOvr>
  <mc:AlternateContent xmlns:mc="http://schemas.openxmlformats.org/markup-compatibility/2006">
    <mc:Choice xmlns:p14="http://schemas.microsoft.com/office/powerpoint/2010/main" Requires="p14">
      <p:transition spd="slow" p14:dur="1400" advClick="0" advTm="4000">
        <p14:ripple/>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5096" y="2968824"/>
            <a:ext cx="5866405" cy="523220"/>
          </a:xfrm>
          <a:prstGeom prst="rect">
            <a:avLst/>
          </a:prstGeom>
          <a:noFill/>
        </p:spPr>
        <p:txBody>
          <a:bodyPr wrap="square" rtlCol="0">
            <a:spAutoFit/>
          </a:bodyPr>
          <a:lstStyle/>
          <a:p>
            <a:pPr algn="ctr"/>
            <a:r>
              <a:rPr lang="en-US" sz="2800" b="1" dirty="0">
                <a:latin typeface="Old English Text MT" panose="03040902040508030806" pitchFamily="66" charset="0"/>
              </a:rPr>
              <a:t>The King James 1611 Bible is Truth</a:t>
            </a:r>
          </a:p>
        </p:txBody>
      </p:sp>
    </p:spTree>
    <p:extLst>
      <p:ext uri="{BB962C8B-B14F-4D97-AF65-F5344CB8AC3E}">
        <p14:creationId xmlns:p14="http://schemas.microsoft.com/office/powerpoint/2010/main" val="3121363663"/>
      </p:ext>
    </p:extLst>
  </p:cSld>
  <p:clrMapOvr>
    <a:masterClrMapping/>
  </p:clrMapOvr>
  <mc:AlternateContent xmlns:mc="http://schemas.openxmlformats.org/markup-compatibility/2006">
    <mc:Choice xmlns:p14="http://schemas.microsoft.com/office/powerpoint/2010/main" Requires="p14">
      <p:transition spd="slow" p14:dur="1500" advClick="0" advTm="4000">
        <p:fade/>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3171825" y="3320534"/>
            <a:ext cx="5848350" cy="338554"/>
          </a:xfrm>
          <a:prstGeom prst="rect">
            <a:avLst/>
          </a:prstGeom>
          <a:noFill/>
        </p:spPr>
        <p:txBody>
          <a:bodyPr wrap="square" rtlCol="0">
            <a:spAutoFit/>
          </a:bodyPr>
          <a:lstStyle/>
          <a:p>
            <a:pPr algn="ctr"/>
            <a:r>
              <a:rPr lang="en-US" sz="1600" b="1" i="1" dirty="0">
                <a:solidFill>
                  <a:srgbClr val="CC6600"/>
                </a:solidFill>
              </a:rPr>
              <a:t>The grace of our Lord Jesus Christ be with your spirit.  Amen</a:t>
            </a:r>
          </a:p>
        </p:txBody>
      </p:sp>
    </p:spTree>
    <p:extLst>
      <p:ext uri="{BB962C8B-B14F-4D97-AF65-F5344CB8AC3E}">
        <p14:creationId xmlns:p14="http://schemas.microsoft.com/office/powerpoint/2010/main" val="11770726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1000"/>
                                  </p:stCondLst>
                                  <p:childTnLst>
                                    <p:animEffect transition="out" filter="fad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2450" y="366653"/>
            <a:ext cx="10976401" cy="707886"/>
          </a:xfrm>
          <a:prstGeom prst="rect">
            <a:avLst/>
          </a:prstGeom>
          <a:noFill/>
        </p:spPr>
        <p:txBody>
          <a:bodyPr wrap="square" rtlCol="0">
            <a:spAutoFit/>
          </a:bodyPr>
          <a:lstStyle/>
          <a:p>
            <a:pPr algn="ctr"/>
            <a:r>
              <a:rPr lang="en-US" sz="4000" dirty="0">
                <a:latin typeface="Gill Sans Ultra Bold Condensed" panose="020B0A06020104020203" pitchFamily="34" charset="0"/>
              </a:rPr>
              <a:t>What is Really Going On These Days…and Why?</a:t>
            </a:r>
          </a:p>
        </p:txBody>
      </p:sp>
      <p:sp>
        <p:nvSpPr>
          <p:cNvPr id="5" name="TextBox 4"/>
          <p:cNvSpPr txBox="1"/>
          <p:nvPr/>
        </p:nvSpPr>
        <p:spPr>
          <a:xfrm>
            <a:off x="5799563" y="1141392"/>
            <a:ext cx="581025" cy="369332"/>
          </a:xfrm>
          <a:prstGeom prst="rect">
            <a:avLst/>
          </a:prstGeom>
          <a:noFill/>
        </p:spPr>
        <p:txBody>
          <a:bodyPr wrap="square" rtlCol="0">
            <a:spAutoFit/>
          </a:bodyPr>
          <a:lstStyle/>
          <a:p>
            <a:pPr algn="ctr"/>
            <a:r>
              <a:rPr lang="en-US" dirty="0"/>
              <a:t>OR</a:t>
            </a:r>
          </a:p>
        </p:txBody>
      </p:sp>
      <p:sp>
        <p:nvSpPr>
          <p:cNvPr id="6" name="TextBox 5"/>
          <p:cNvSpPr txBox="1"/>
          <p:nvPr/>
        </p:nvSpPr>
        <p:spPr>
          <a:xfrm>
            <a:off x="342900" y="1617107"/>
            <a:ext cx="11439525" cy="3139321"/>
          </a:xfrm>
          <a:prstGeom prst="rect">
            <a:avLst/>
          </a:prstGeom>
          <a:noFill/>
        </p:spPr>
        <p:txBody>
          <a:bodyPr wrap="square" rtlCol="0">
            <a:spAutoFit/>
          </a:bodyPr>
          <a:lstStyle/>
          <a:p>
            <a:pPr algn="ctr"/>
            <a:r>
              <a:rPr lang="en-US" sz="6600" b="1" dirty="0">
                <a:latin typeface="Gill Sans Ultra Bold Condensed" panose="020B0A06020104020203" pitchFamily="34" charset="0"/>
              </a:rPr>
              <a:t>Just How Important is a Rightly Divided </a:t>
            </a:r>
          </a:p>
          <a:p>
            <a:pPr algn="ctr"/>
            <a:r>
              <a:rPr lang="en-US" sz="6600" b="1" dirty="0">
                <a:latin typeface="Gill Sans Ultra Bold Condensed" panose="020B0A06020104020203" pitchFamily="34" charset="0"/>
              </a:rPr>
              <a:t>King James 1611 Bible Today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1525" y="4863311"/>
            <a:ext cx="2947985" cy="1668216"/>
          </a:xfrm>
          <a:prstGeom prst="rect">
            <a:avLst/>
          </a:prstGeom>
          <a:ln w="57150">
            <a:solidFill>
              <a:schemeClr val="tx1"/>
            </a:solidFill>
          </a:ln>
        </p:spPr>
      </p:pic>
    </p:spTree>
    <p:extLst>
      <p:ext uri="{BB962C8B-B14F-4D97-AF65-F5344CB8AC3E}">
        <p14:creationId xmlns:p14="http://schemas.microsoft.com/office/powerpoint/2010/main" val="1968160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9064" y="3622001"/>
            <a:ext cx="10077450"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For therein is the righteousness of God revealed from faith to faith:</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252127" y="2313952"/>
            <a:ext cx="7648575"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For I am not ashamed of the gospel of Christ:</a:t>
            </a:r>
          </a:p>
        </p:txBody>
      </p:sp>
      <p:sp>
        <p:nvSpPr>
          <p:cNvPr id="4" name="TextBox 3"/>
          <p:cNvSpPr txBox="1"/>
          <p:nvPr/>
        </p:nvSpPr>
        <p:spPr>
          <a:xfrm>
            <a:off x="2341716" y="2737144"/>
            <a:ext cx="7477125" cy="400110"/>
          </a:xfrm>
          <a:prstGeom prst="rect">
            <a:avLst/>
          </a:prstGeom>
          <a:noFill/>
        </p:spPr>
        <p:txBody>
          <a:bodyPr wrap="square" rtlCol="0">
            <a:spAutoFit/>
          </a:bodyPr>
          <a:lstStyle/>
          <a:p>
            <a:r>
              <a:rPr lang="en-US" sz="2000" b="1" i="1" dirty="0">
                <a:solidFill>
                  <a:srgbClr val="CC6600"/>
                </a:solidFill>
                <a:latin typeface="Times New Roman" panose="02020603050405020304" pitchFamily="18" charset="0"/>
                <a:cs typeface="Times New Roman" panose="02020603050405020304" pitchFamily="18" charset="0"/>
              </a:rPr>
              <a:t>for it is the power of God unto salvation to every one that believeth;</a:t>
            </a:r>
          </a:p>
        </p:txBody>
      </p:sp>
      <p:sp>
        <p:nvSpPr>
          <p:cNvPr id="5" name="TextBox 4"/>
          <p:cNvSpPr txBox="1"/>
          <p:nvPr/>
        </p:nvSpPr>
        <p:spPr>
          <a:xfrm>
            <a:off x="3991216" y="3061768"/>
            <a:ext cx="4167578"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to the Jew first, and also to the Greek. </a:t>
            </a:r>
          </a:p>
        </p:txBody>
      </p:sp>
      <p:sp>
        <p:nvSpPr>
          <p:cNvPr id="6" name="TextBox 5"/>
          <p:cNvSpPr txBox="1"/>
          <p:nvPr/>
        </p:nvSpPr>
        <p:spPr>
          <a:xfrm>
            <a:off x="3753214" y="1257300"/>
            <a:ext cx="4629150" cy="646331"/>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The Gospel of Christ</a:t>
            </a:r>
          </a:p>
        </p:txBody>
      </p:sp>
      <p:sp>
        <p:nvSpPr>
          <p:cNvPr id="7" name="TextBox 6"/>
          <p:cNvSpPr txBox="1"/>
          <p:nvPr/>
        </p:nvSpPr>
        <p:spPr>
          <a:xfrm>
            <a:off x="3709720" y="4030265"/>
            <a:ext cx="4743450"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as it is written,</a:t>
            </a:r>
          </a:p>
        </p:txBody>
      </p:sp>
      <p:sp>
        <p:nvSpPr>
          <p:cNvPr id="8" name="TextBox 7"/>
          <p:cNvSpPr txBox="1"/>
          <p:nvPr/>
        </p:nvSpPr>
        <p:spPr>
          <a:xfrm>
            <a:off x="4733925" y="6553985"/>
            <a:ext cx="2647950" cy="307777"/>
          </a:xfrm>
          <a:prstGeom prst="rect">
            <a:avLst/>
          </a:prstGeom>
          <a:noFill/>
        </p:spPr>
        <p:txBody>
          <a:bodyPr wrap="square" rtlCol="0">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Romans 1:16,17</a:t>
            </a:r>
          </a:p>
        </p:txBody>
      </p:sp>
      <p:sp>
        <p:nvSpPr>
          <p:cNvPr id="9" name="TextBox 8"/>
          <p:cNvSpPr txBox="1"/>
          <p:nvPr/>
        </p:nvSpPr>
        <p:spPr>
          <a:xfrm>
            <a:off x="4225868" y="4524375"/>
            <a:ext cx="3676650"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The just shall live by faith.</a:t>
            </a:r>
            <a:endParaRPr lang="en-US" sz="2400" dirty="0"/>
          </a:p>
        </p:txBody>
      </p:sp>
    </p:spTree>
    <p:extLst>
      <p:ext uri="{BB962C8B-B14F-4D97-AF65-F5344CB8AC3E}">
        <p14:creationId xmlns:p14="http://schemas.microsoft.com/office/powerpoint/2010/main" val="3252043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7833" y="1946017"/>
            <a:ext cx="6105525"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For the wrath of God is revealed from heaven</a:t>
            </a:r>
          </a:p>
        </p:txBody>
      </p:sp>
      <p:sp>
        <p:nvSpPr>
          <p:cNvPr id="3" name="TextBox 2"/>
          <p:cNvSpPr txBox="1"/>
          <p:nvPr/>
        </p:nvSpPr>
        <p:spPr>
          <a:xfrm>
            <a:off x="4786312" y="6549050"/>
            <a:ext cx="2543175" cy="307777"/>
          </a:xfrm>
          <a:prstGeom prst="rect">
            <a:avLst/>
          </a:prstGeom>
          <a:noFill/>
        </p:spPr>
        <p:txBody>
          <a:bodyPr wrap="square" rtlCol="0">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Romans 1:18</a:t>
            </a:r>
          </a:p>
        </p:txBody>
      </p:sp>
      <p:sp>
        <p:nvSpPr>
          <p:cNvPr id="4" name="TextBox 3"/>
          <p:cNvSpPr txBox="1"/>
          <p:nvPr/>
        </p:nvSpPr>
        <p:spPr>
          <a:xfrm>
            <a:off x="2574445" y="2407682"/>
            <a:ext cx="6972300"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against all ungodliness and unrighteousness of men,</a:t>
            </a:r>
          </a:p>
        </p:txBody>
      </p:sp>
      <p:sp>
        <p:nvSpPr>
          <p:cNvPr id="5" name="TextBox 4"/>
          <p:cNvSpPr txBox="1"/>
          <p:nvPr/>
        </p:nvSpPr>
        <p:spPr>
          <a:xfrm>
            <a:off x="3848098" y="2797797"/>
            <a:ext cx="4476750"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who hold the truth in unrighteousness;</a:t>
            </a:r>
          </a:p>
        </p:txBody>
      </p:sp>
    </p:spTree>
    <p:extLst>
      <p:ext uri="{BB962C8B-B14F-4D97-AF65-F5344CB8AC3E}">
        <p14:creationId xmlns:p14="http://schemas.microsoft.com/office/powerpoint/2010/main" val="3000664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91744" y="6558409"/>
            <a:ext cx="1952625" cy="307777"/>
          </a:xfrm>
          <a:prstGeom prst="rect">
            <a:avLst/>
          </a:prstGeom>
          <a:noFill/>
        </p:spPr>
        <p:txBody>
          <a:bodyPr wrap="square" rtlCol="0">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Romans 1:19,20</a:t>
            </a:r>
          </a:p>
        </p:txBody>
      </p:sp>
      <p:sp>
        <p:nvSpPr>
          <p:cNvPr id="4" name="TextBox 3"/>
          <p:cNvSpPr txBox="1"/>
          <p:nvPr/>
        </p:nvSpPr>
        <p:spPr>
          <a:xfrm>
            <a:off x="1737681" y="1609725"/>
            <a:ext cx="8620125"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Because that which may be known of God is manifest in them;</a:t>
            </a:r>
          </a:p>
        </p:txBody>
      </p:sp>
      <p:sp>
        <p:nvSpPr>
          <p:cNvPr id="5" name="TextBox 4"/>
          <p:cNvSpPr txBox="1"/>
          <p:nvPr/>
        </p:nvSpPr>
        <p:spPr>
          <a:xfrm>
            <a:off x="3794182" y="1976409"/>
            <a:ext cx="4533900"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for God hath shewed it unto them.</a:t>
            </a:r>
            <a:endParaRPr lang="en-US" sz="2400" dirty="0"/>
          </a:p>
        </p:txBody>
      </p:sp>
      <p:sp>
        <p:nvSpPr>
          <p:cNvPr id="6" name="TextBox 5"/>
          <p:cNvSpPr txBox="1"/>
          <p:nvPr/>
        </p:nvSpPr>
        <p:spPr>
          <a:xfrm>
            <a:off x="1857910" y="2902208"/>
            <a:ext cx="8382000" cy="400110"/>
          </a:xfrm>
          <a:prstGeom prst="rect">
            <a:avLst/>
          </a:prstGeom>
          <a:noFill/>
        </p:spPr>
        <p:txBody>
          <a:bodyPr wrap="square" rtlCol="0">
            <a:spAutoFit/>
          </a:bodyPr>
          <a:lstStyle/>
          <a:p>
            <a:r>
              <a:rPr lang="en-US" sz="2000" b="1" i="1" dirty="0">
                <a:solidFill>
                  <a:srgbClr val="CC6600"/>
                </a:solidFill>
                <a:latin typeface="Times New Roman" panose="02020603050405020304" pitchFamily="18" charset="0"/>
                <a:cs typeface="Times New Roman" panose="02020603050405020304" pitchFamily="18" charset="0"/>
              </a:rPr>
              <a:t>For the invisible things of him from the creation of the world are clearly seen,</a:t>
            </a:r>
            <a:endParaRPr lang="en-US" sz="2000" dirty="0"/>
          </a:p>
        </p:txBody>
      </p:sp>
      <p:sp>
        <p:nvSpPr>
          <p:cNvPr id="7" name="TextBox 6"/>
          <p:cNvSpPr txBox="1"/>
          <p:nvPr/>
        </p:nvSpPr>
        <p:spPr>
          <a:xfrm>
            <a:off x="3190512" y="3539757"/>
            <a:ext cx="5695950"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being understood by the things that are made,</a:t>
            </a:r>
            <a:endParaRPr lang="en-US" sz="2000" dirty="0"/>
          </a:p>
        </p:txBody>
      </p:sp>
      <p:sp>
        <p:nvSpPr>
          <p:cNvPr id="8" name="TextBox 7"/>
          <p:cNvSpPr txBox="1"/>
          <p:nvPr/>
        </p:nvSpPr>
        <p:spPr>
          <a:xfrm>
            <a:off x="3635853" y="3843462"/>
            <a:ext cx="4772026"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even his eternal power and Godhead; </a:t>
            </a:r>
            <a:endParaRPr lang="en-US" sz="2000" dirty="0"/>
          </a:p>
        </p:txBody>
      </p:sp>
      <p:sp>
        <p:nvSpPr>
          <p:cNvPr id="10" name="TextBox 9"/>
          <p:cNvSpPr txBox="1"/>
          <p:nvPr/>
        </p:nvSpPr>
        <p:spPr>
          <a:xfrm>
            <a:off x="3171825" y="4448175"/>
            <a:ext cx="5600700" cy="523220"/>
          </a:xfrm>
          <a:prstGeom prst="rect">
            <a:avLst/>
          </a:prstGeom>
          <a:noFill/>
        </p:spPr>
        <p:txBody>
          <a:bodyPr wrap="square" rtlCol="0">
            <a:spAutoFit/>
          </a:bodyPr>
          <a:lstStyle/>
          <a:p>
            <a:pPr algn="ctr"/>
            <a:r>
              <a:rPr lang="en-US" sz="2800" b="1" i="1" dirty="0">
                <a:solidFill>
                  <a:srgbClr val="CC6600"/>
                </a:solidFill>
                <a:latin typeface="Times New Roman" panose="02020603050405020304" pitchFamily="18" charset="0"/>
                <a:cs typeface="Times New Roman" panose="02020603050405020304" pitchFamily="18" charset="0"/>
              </a:rPr>
              <a:t>so that they are without excuse: </a:t>
            </a:r>
          </a:p>
        </p:txBody>
      </p:sp>
    </p:spTree>
    <p:extLst>
      <p:ext uri="{BB962C8B-B14F-4D97-AF65-F5344CB8AC3E}">
        <p14:creationId xmlns:p14="http://schemas.microsoft.com/office/powerpoint/2010/main" val="4226793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256" y="3742733"/>
            <a:ext cx="4205288" cy="400110"/>
          </a:xfrm>
          <a:prstGeom prst="rect">
            <a:avLst/>
          </a:prstGeom>
          <a:noFill/>
        </p:spPr>
        <p:txBody>
          <a:bodyPr wrap="square" rtlCol="0">
            <a:spAutoFit/>
          </a:bodyPr>
          <a:lstStyle/>
          <a:p>
            <a:r>
              <a:rPr lang="en-US" sz="2000" b="1" i="1" dirty="0">
                <a:solidFill>
                  <a:srgbClr val="CC6600"/>
                </a:solidFill>
                <a:latin typeface="Times New Roman" panose="02020603050405020304" pitchFamily="18" charset="0"/>
                <a:cs typeface="Times New Roman" panose="02020603050405020304" pitchFamily="18" charset="0"/>
              </a:rPr>
              <a:t>and their foolish heart was darkened. </a:t>
            </a:r>
          </a:p>
        </p:txBody>
      </p:sp>
      <p:sp>
        <p:nvSpPr>
          <p:cNvPr id="3" name="TextBox 2"/>
          <p:cNvSpPr txBox="1"/>
          <p:nvPr/>
        </p:nvSpPr>
        <p:spPr>
          <a:xfrm>
            <a:off x="3271837" y="1849874"/>
            <a:ext cx="5572125"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Because that, when they knew God, </a:t>
            </a:r>
          </a:p>
        </p:txBody>
      </p:sp>
      <p:sp>
        <p:nvSpPr>
          <p:cNvPr id="4" name="TextBox 3"/>
          <p:cNvSpPr txBox="1"/>
          <p:nvPr/>
        </p:nvSpPr>
        <p:spPr>
          <a:xfrm>
            <a:off x="4550569" y="2581212"/>
            <a:ext cx="3028950"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neither were thankful</a:t>
            </a:r>
            <a:endParaRPr lang="en-US" sz="2000" dirty="0"/>
          </a:p>
        </p:txBody>
      </p:sp>
      <p:sp>
        <p:nvSpPr>
          <p:cNvPr id="5" name="TextBox 4"/>
          <p:cNvSpPr txBox="1"/>
          <p:nvPr/>
        </p:nvSpPr>
        <p:spPr>
          <a:xfrm>
            <a:off x="4250530" y="2235674"/>
            <a:ext cx="3648075" cy="400110"/>
          </a:xfrm>
          <a:prstGeom prst="rect">
            <a:avLst/>
          </a:prstGeom>
          <a:noFill/>
        </p:spPr>
        <p:txBody>
          <a:bodyPr wrap="square" rtlCol="0">
            <a:spAutoFit/>
          </a:bodyPr>
          <a:lstStyle/>
          <a:p>
            <a:pPr algn="ctr"/>
            <a:r>
              <a:rPr lang="en-US" sz="2000" b="1" i="1" dirty="0">
                <a:solidFill>
                  <a:srgbClr val="CC6600"/>
                </a:solidFill>
                <a:latin typeface="Times New Roman" panose="02020603050405020304" pitchFamily="18" charset="0"/>
                <a:cs typeface="Times New Roman" panose="02020603050405020304" pitchFamily="18" charset="0"/>
              </a:rPr>
              <a:t>they glorified him not as God</a:t>
            </a:r>
            <a:endParaRPr lang="en-US" sz="2000" dirty="0"/>
          </a:p>
        </p:txBody>
      </p:sp>
      <p:sp>
        <p:nvSpPr>
          <p:cNvPr id="6" name="TextBox 5"/>
          <p:cNvSpPr txBox="1"/>
          <p:nvPr/>
        </p:nvSpPr>
        <p:spPr>
          <a:xfrm>
            <a:off x="5073593" y="6551945"/>
            <a:ext cx="1981200" cy="307777"/>
          </a:xfrm>
          <a:prstGeom prst="rect">
            <a:avLst/>
          </a:prstGeom>
          <a:noFill/>
        </p:spPr>
        <p:txBody>
          <a:bodyPr wrap="square" rtlCol="0">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Romans 1:21</a:t>
            </a:r>
          </a:p>
        </p:txBody>
      </p:sp>
      <p:sp>
        <p:nvSpPr>
          <p:cNvPr id="7" name="TextBox 6"/>
          <p:cNvSpPr txBox="1"/>
          <p:nvPr/>
        </p:nvSpPr>
        <p:spPr>
          <a:xfrm>
            <a:off x="3443871" y="3375256"/>
            <a:ext cx="5176837"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became vain in their imaginations,</a:t>
            </a:r>
            <a:endParaRPr lang="en-US" sz="2400" dirty="0"/>
          </a:p>
        </p:txBody>
      </p:sp>
    </p:spTree>
    <p:extLst>
      <p:ext uri="{BB962C8B-B14F-4D97-AF65-F5344CB8AC3E}">
        <p14:creationId xmlns:p14="http://schemas.microsoft.com/office/powerpoint/2010/main" val="3624919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2308</TotalTime>
  <Words>4656</Words>
  <Application>Microsoft Office PowerPoint</Application>
  <PresentationFormat>Widescreen</PresentationFormat>
  <Paragraphs>487</Paragraphs>
  <Slides>42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Algerian</vt:lpstr>
      <vt:lpstr>Arial</vt:lpstr>
      <vt:lpstr>Britannic Bold</vt:lpstr>
      <vt:lpstr>Calibri</vt:lpstr>
      <vt:lpstr>Calibri Light</vt:lpstr>
      <vt:lpstr>Gill Sans Ultra Bold Condensed</vt:lpstr>
      <vt:lpstr>Mistral</vt:lpstr>
      <vt:lpstr>Old English Text MT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Trout</dc:creator>
  <cp:lastModifiedBy>Rick Trout</cp:lastModifiedBy>
  <cp:revision>140</cp:revision>
  <dcterms:created xsi:type="dcterms:W3CDTF">2016-06-20T15:22:21Z</dcterms:created>
  <dcterms:modified xsi:type="dcterms:W3CDTF">2016-06-22T15:30:21Z</dcterms:modified>
</cp:coreProperties>
</file>