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5" r:id="rId3"/>
    <p:sldId id="278" r:id="rId4"/>
    <p:sldId id="276" r:id="rId5"/>
    <p:sldId id="257" r:id="rId6"/>
    <p:sldId id="282" r:id="rId7"/>
    <p:sldId id="258" r:id="rId8"/>
    <p:sldId id="280" r:id="rId9"/>
    <p:sldId id="279" r:id="rId10"/>
    <p:sldId id="277" r:id="rId11"/>
    <p:sldId id="297" r:id="rId12"/>
    <p:sldId id="301" r:id="rId13"/>
    <p:sldId id="314" r:id="rId14"/>
    <p:sldId id="298" r:id="rId15"/>
    <p:sldId id="302" r:id="rId16"/>
    <p:sldId id="308" r:id="rId17"/>
    <p:sldId id="303" r:id="rId18"/>
    <p:sldId id="304" r:id="rId19"/>
    <p:sldId id="307" r:id="rId20"/>
    <p:sldId id="312" r:id="rId21"/>
    <p:sldId id="309" r:id="rId22"/>
    <p:sldId id="305" r:id="rId23"/>
    <p:sldId id="310" r:id="rId24"/>
    <p:sldId id="306" r:id="rId25"/>
    <p:sldId id="311" r:id="rId26"/>
    <p:sldId id="263" r:id="rId27"/>
    <p:sldId id="268" r:id="rId28"/>
    <p:sldId id="269" r:id="rId29"/>
    <p:sldId id="270" r:id="rId30"/>
    <p:sldId id="271" r:id="rId31"/>
    <p:sldId id="272" r:id="rId32"/>
    <p:sldId id="273"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4660"/>
  </p:normalViewPr>
  <p:slideViewPr>
    <p:cSldViewPr snapToGrid="0" showGuides="1">
      <p:cViewPr varScale="1">
        <p:scale>
          <a:sx n="93" d="100"/>
          <a:sy n="93" d="100"/>
        </p:scale>
        <p:origin x="84" y="372"/>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179583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129530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18288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273354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109804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368279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341484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3586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323674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362645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7CB40-7D71-4EA5-937E-964CCE488FA3}"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2CCFB-CADF-4607-B738-752F21AF2E78}" type="slidenum">
              <a:rPr lang="en-US" smtClean="0"/>
              <a:t>‹#›</a:t>
            </a:fld>
            <a:endParaRPr lang="en-US" dirty="0"/>
          </a:p>
        </p:txBody>
      </p:sp>
    </p:spTree>
    <p:extLst>
      <p:ext uri="{BB962C8B-B14F-4D97-AF65-F5344CB8AC3E}">
        <p14:creationId xmlns:p14="http://schemas.microsoft.com/office/powerpoint/2010/main" val="231674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CB40-7D71-4EA5-937E-964CCE488FA3}" type="datetimeFigureOut">
              <a:rPr lang="en-US" smtClean="0"/>
              <a:t>7/12/2016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2CCFB-CADF-4607-B738-752F21AF2E78}" type="slidenum">
              <a:rPr lang="en-US" smtClean="0"/>
              <a:t>‹#›</a:t>
            </a:fld>
            <a:endParaRPr lang="en-US" dirty="0"/>
          </a:p>
        </p:txBody>
      </p:sp>
    </p:spTree>
    <p:extLst>
      <p:ext uri="{BB962C8B-B14F-4D97-AF65-F5344CB8AC3E}">
        <p14:creationId xmlns:p14="http://schemas.microsoft.com/office/powerpoint/2010/main" val="194588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488" y="2659533"/>
            <a:ext cx="6055024" cy="3978012"/>
          </a:xfrm>
          <a:prstGeom prst="rect">
            <a:avLst/>
          </a:prstGeom>
          <a:noFill/>
        </p:spPr>
        <p:txBody>
          <a:bodyPr wrap="square" rtlCol="0">
            <a:spAutoFit/>
          </a:bodyPr>
          <a:lstStyle/>
          <a:p>
            <a:r>
              <a:rPr lang="en-US" sz="1200" dirty="0"/>
              <a:t>This PowerPoint was put together by Mike Paulson, July,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pPr algn="just"/>
            <a:r>
              <a:rPr lang="en-US" sz="1400" dirty="0"/>
              <a:t>This presentation is not copyrighted, of course, so if you want to add more, and there is a lot more that I am sure can be added to this, feel free to do so.  My only expectation and requirement is that you use ONLY a King James 1611 Bible.  </a:t>
            </a:r>
          </a:p>
          <a:p>
            <a:pPr algn="just"/>
            <a:endParaRPr lang="en-US" sz="1400" dirty="0"/>
          </a:p>
          <a:p>
            <a:pPr algn="just"/>
            <a:r>
              <a:rPr lang="en-US" sz="1400" dirty="0"/>
              <a:t>But then again, that is not a huge concern of mine because if you do try to use any other modern bibles, you will find they wouldn’t fit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Tree>
    <p:extLst>
      <p:ext uri="{BB962C8B-B14F-4D97-AF65-F5344CB8AC3E}">
        <p14:creationId xmlns:p14="http://schemas.microsoft.com/office/powerpoint/2010/main" val="152704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8020"/>
          </a:xfrm>
          <a:prstGeom prst="rect">
            <a:avLst/>
          </a:prstGeom>
        </p:spPr>
      </p:pic>
      <p:sp>
        <p:nvSpPr>
          <p:cNvPr id="2" name="Rectangle 1"/>
          <p:cNvSpPr/>
          <p:nvPr/>
        </p:nvSpPr>
        <p:spPr>
          <a:xfrm>
            <a:off x="970065" y="137870"/>
            <a:ext cx="10248831" cy="2939266"/>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II</a:t>
            </a:r>
          </a:p>
          <a:p>
            <a:pPr algn="ctr"/>
            <a:endParaRPr lang="en-US" sz="1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 With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Written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Comments</a:t>
            </a:r>
          </a:p>
        </p:txBody>
      </p:sp>
      <p:sp>
        <p:nvSpPr>
          <p:cNvPr id="3" name="TextBox 2"/>
          <p:cNvSpPr txBox="1"/>
          <p:nvPr/>
        </p:nvSpPr>
        <p:spPr>
          <a:xfrm>
            <a:off x="6181726" y="3262427"/>
            <a:ext cx="5692776" cy="1569660"/>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I trust you read those verses on ‘hope’ very carefully, very slowly and with great meditation. Hopefully, you were able to discern in the way the living God would encourage you from His very words;  words that are not only “…</a:t>
            </a:r>
            <a:r>
              <a:rPr lang="en-US" sz="1600" i="1" dirty="0">
                <a:solidFill>
                  <a:srgbClr val="FFFF00"/>
                </a:solidFill>
                <a:latin typeface="Times New Roman" panose="02020603050405020304" pitchFamily="18" charset="0"/>
                <a:cs typeface="Times New Roman" panose="02020603050405020304" pitchFamily="18" charset="0"/>
              </a:rPr>
              <a:t>given by inspiration of God</a:t>
            </a:r>
            <a:r>
              <a:rPr lang="en-US" sz="1600" dirty="0">
                <a:solidFill>
                  <a:srgbClr val="FFFF00"/>
                </a:solidFill>
                <a:latin typeface="Times New Roman" panose="02020603050405020304" pitchFamily="18" charset="0"/>
                <a:cs typeface="Times New Roman" panose="02020603050405020304" pitchFamily="18" charset="0"/>
              </a:rPr>
              <a:t>” but preserved, just as He promised He would do “…</a:t>
            </a:r>
            <a:r>
              <a:rPr lang="en-US" sz="1600" i="1" dirty="0">
                <a:solidFill>
                  <a:srgbClr val="FFFF00"/>
                </a:solidFill>
                <a:latin typeface="Times New Roman" panose="02020603050405020304" pitchFamily="18" charset="0"/>
                <a:cs typeface="Times New Roman" panose="02020603050405020304" pitchFamily="18" charset="0"/>
              </a:rPr>
              <a:t>from this generation for ever</a:t>
            </a:r>
            <a:r>
              <a:rPr lang="en-US" sz="1600" dirty="0">
                <a:solidFill>
                  <a:srgbClr val="FFFF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9171709" y="4682834"/>
            <a:ext cx="2789382" cy="1569660"/>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So now, as a former pastor and Bible teacher, I have some personal thoughts along with some emphasis placed onto a few scripture words that I believe to be worth your while.   </a:t>
            </a:r>
          </a:p>
        </p:txBody>
      </p:sp>
      <p:sp>
        <p:nvSpPr>
          <p:cNvPr id="6" name="TextBox 5"/>
          <p:cNvSpPr txBox="1"/>
          <p:nvPr/>
        </p:nvSpPr>
        <p:spPr>
          <a:xfrm>
            <a:off x="9794631" y="6333816"/>
            <a:ext cx="2079870" cy="307777"/>
          </a:xfrm>
          <a:prstGeom prst="rect">
            <a:avLst/>
          </a:prstGeom>
          <a:noFill/>
        </p:spPr>
        <p:txBody>
          <a:bodyPr wrap="square" rtlCol="0">
            <a:spAutoFit/>
          </a:bodyPr>
          <a:lstStyle/>
          <a:p>
            <a:pPr algn="ctr"/>
            <a:r>
              <a:rPr lang="en-US" sz="1400" dirty="0">
                <a:solidFill>
                  <a:srgbClr val="FFFF00"/>
                </a:solidFill>
                <a:latin typeface="Times New Roman" panose="02020603050405020304" pitchFamily="18" charset="0"/>
                <a:cs typeface="Times New Roman" panose="02020603050405020304" pitchFamily="18" charset="0"/>
              </a:rPr>
              <a:t>Click-on to continue on…</a:t>
            </a:r>
            <a:endParaRPr lang="en-US" sz="1400" dirty="0"/>
          </a:p>
        </p:txBody>
      </p:sp>
      <p:pic>
        <p:nvPicPr>
          <p:cNvPr id="7"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129" y="366232"/>
            <a:ext cx="2987308" cy="2463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71709" y="672456"/>
            <a:ext cx="1936893" cy="1200329"/>
          </a:xfrm>
          <a:prstGeom prst="rect">
            <a:avLst/>
          </a:prstGeom>
          <a:noFill/>
        </p:spPr>
        <p:txBody>
          <a:bodyPr wrap="square" rtlCol="0">
            <a:spAutoFit/>
          </a:bodyPr>
          <a:lstStyle/>
          <a:p>
            <a:pPr algn="just"/>
            <a:r>
              <a:rPr lang="en-US" sz="1200" b="1" i="1" dirty="0"/>
              <a:t>You will find my personal comments in little ‘clouds’ like this when you reach the end of each page – if I have any comments to make, that is.</a:t>
            </a:r>
          </a:p>
        </p:txBody>
      </p:sp>
    </p:spTree>
    <p:extLst>
      <p:ext uri="{BB962C8B-B14F-4D97-AF65-F5344CB8AC3E}">
        <p14:creationId xmlns:p14="http://schemas.microsoft.com/office/powerpoint/2010/main" val="262952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1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3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5" name="TextBox 4"/>
          <p:cNvSpPr txBox="1"/>
          <p:nvPr/>
        </p:nvSpPr>
        <p:spPr>
          <a:xfrm>
            <a:off x="496944" y="415692"/>
            <a:ext cx="5124450"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After reading the exact scriptures on ‘hope,’ we can now take a few minutes and see how they can be grouped into an easy, thoughtful and encouraging format.  The context of a group of verses can be very important to understanding; we can also often group verses into an outline form that helps us organize our own personal thoughts.  </a:t>
            </a:r>
          </a:p>
        </p:txBody>
      </p:sp>
      <p:sp>
        <p:nvSpPr>
          <p:cNvPr id="6" name="TextBox 5"/>
          <p:cNvSpPr txBox="1"/>
          <p:nvPr/>
        </p:nvSpPr>
        <p:spPr>
          <a:xfrm>
            <a:off x="891244" y="2029963"/>
            <a:ext cx="434340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When it comes to preparing a sermon, this is probably the best way I have found for me to organize and present any subject from the Bible.</a:t>
            </a:r>
          </a:p>
        </p:txBody>
      </p:sp>
      <p:sp>
        <p:nvSpPr>
          <p:cNvPr id="9" name="Rectangle 8"/>
          <p:cNvSpPr/>
          <p:nvPr/>
        </p:nvSpPr>
        <p:spPr>
          <a:xfrm>
            <a:off x="6522526" y="91842"/>
            <a:ext cx="5080114" cy="584775"/>
          </a:xfrm>
          <a:prstGeom prst="rect">
            <a:avLst/>
          </a:prstGeom>
          <a:blipFill>
            <a:blip r:embed="rId3"/>
            <a:tile tx="0" ty="0" sx="100000" sy="100000" flip="none" algn="tl"/>
          </a:blipFill>
          <a:ln w="38100">
            <a:solidFill>
              <a:schemeClr val="tx1"/>
            </a:solidFill>
          </a:ln>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Hope in a Hopeless Situation</a:t>
            </a:r>
          </a:p>
        </p:txBody>
      </p:sp>
      <p:sp>
        <p:nvSpPr>
          <p:cNvPr id="10" name="TextBox 9"/>
          <p:cNvSpPr txBox="1"/>
          <p:nvPr/>
        </p:nvSpPr>
        <p:spPr>
          <a:xfrm>
            <a:off x="424519" y="2923684"/>
            <a:ext cx="5276850"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Once I heard and came to believe that each word in my KJB is pure, then I also figured the best way for me to prepare sermons, etc. was to study each word as it stands – no Greek, no Hebrew, no commentaries, etc.  That is called a ‘word study’ and I have been doing them for years… and years!</a:t>
            </a:r>
          </a:p>
        </p:txBody>
      </p:sp>
      <p:sp>
        <p:nvSpPr>
          <p:cNvPr id="11" name="TextBox 10"/>
          <p:cNvSpPr txBox="1"/>
          <p:nvPr/>
        </p:nvSpPr>
        <p:spPr>
          <a:xfrm>
            <a:off x="1343682" y="4267200"/>
            <a:ext cx="3443287" cy="307777"/>
          </a:xfrm>
          <a:prstGeom prst="rect">
            <a:avLst/>
          </a:prstGeom>
          <a:noFill/>
        </p:spPr>
        <p:txBody>
          <a:bodyPr wrap="square" rtlCol="0">
            <a:spAutoFit/>
          </a:bodyPr>
          <a:lstStyle/>
          <a:p>
            <a:pPr algn="ctr"/>
            <a:r>
              <a:rPr lang="en-US" sz="1400" b="1" dirty="0">
                <a:solidFill>
                  <a:schemeClr val="bg1"/>
                </a:solidFill>
              </a:rPr>
              <a:t>And anyone can do a Word Study!</a:t>
            </a:r>
          </a:p>
        </p:txBody>
      </p:sp>
      <p:sp>
        <p:nvSpPr>
          <p:cNvPr id="12" name="TextBox 11"/>
          <p:cNvSpPr txBox="1"/>
          <p:nvPr/>
        </p:nvSpPr>
        <p:spPr>
          <a:xfrm>
            <a:off x="6648450" y="924297"/>
            <a:ext cx="483870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As is always the best way to start, let’s look at the definition of hope, first according to the Scriptures and then, for man’s input, a Webster’s 1828.</a:t>
            </a:r>
          </a:p>
        </p:txBody>
      </p:sp>
      <p:sp>
        <p:nvSpPr>
          <p:cNvPr id="13" name="TextBox 12"/>
          <p:cNvSpPr txBox="1"/>
          <p:nvPr/>
        </p:nvSpPr>
        <p:spPr>
          <a:xfrm>
            <a:off x="6348413" y="3356803"/>
            <a:ext cx="5462588" cy="332398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HOPE</a:t>
            </a:r>
            <a:r>
              <a:rPr lang="en-US" sz="1400" dirty="0">
                <a:latin typeface="Times New Roman" panose="02020603050405020304" pitchFamily="18" charset="0"/>
                <a:cs typeface="Times New Roman" panose="02020603050405020304" pitchFamily="18" charset="0"/>
              </a:rPr>
              <a:t>, noun  </a:t>
            </a:r>
          </a:p>
          <a:p>
            <a:pPr algn="just"/>
            <a:r>
              <a:rPr lang="en-US" sz="1400" b="1" i="1" dirty="0">
                <a:latin typeface="Times New Roman" panose="02020603050405020304" pitchFamily="18" charset="0"/>
                <a:cs typeface="Times New Roman" panose="02020603050405020304" pitchFamily="18" charset="0"/>
              </a:rPr>
              <a:t>1.</a:t>
            </a:r>
            <a:r>
              <a:rPr lang="en-US" sz="1400" i="1" dirty="0">
                <a:latin typeface="Times New Roman" panose="02020603050405020304" pitchFamily="18" charset="0"/>
                <a:cs typeface="Times New Roman" panose="02020603050405020304" pitchFamily="18" charset="0"/>
              </a:rPr>
              <a:t> A desire of some good, accompanied with at least a slight expectation of obtaining it, or a belief that it is obtainable. hope differs from wish and desire in this, that it implies some expectation of obtaining the good desired, or the possibility of possessing it. hope therefore always gives pleasure or joy; whereas wish and desire may produce or be accompanied with pain and anxiety.</a:t>
            </a:r>
          </a:p>
          <a:p>
            <a:pPr algn="just"/>
            <a:r>
              <a:rPr lang="en-US" sz="1400" b="1" i="1"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 Confidence in a future event; the highest degree of well founded expectation of good; </a:t>
            </a:r>
          </a:p>
          <a:p>
            <a:pPr algn="ctr"/>
            <a:r>
              <a:rPr lang="en-US" sz="1400" b="1" dirty="0">
                <a:latin typeface="Times New Roman" panose="02020603050405020304" pitchFamily="18" charset="0"/>
                <a:cs typeface="Times New Roman" panose="02020603050405020304" pitchFamily="18" charset="0"/>
              </a:rPr>
              <a:t>HOPE</a:t>
            </a:r>
            <a:r>
              <a:rPr lang="en-US" sz="1400" dirty="0">
                <a:latin typeface="Times New Roman" panose="02020603050405020304" pitchFamily="18" charset="0"/>
                <a:cs typeface="Times New Roman" panose="02020603050405020304" pitchFamily="18" charset="0"/>
              </a:rPr>
              <a:t>, verb intransitive </a:t>
            </a:r>
          </a:p>
          <a:p>
            <a:pPr marL="342900" indent="-342900" algn="ctr">
              <a:buAutoNum type="arabicPeriod"/>
            </a:pPr>
            <a:r>
              <a:rPr lang="en-US" sz="1400" i="1" dirty="0">
                <a:latin typeface="Times New Roman" panose="02020603050405020304" pitchFamily="18" charset="0"/>
                <a:cs typeface="Times New Roman" panose="02020603050405020304" pitchFamily="18" charset="0"/>
              </a:rPr>
              <a:t>To cherish a desire, with some expectation of obtaining it, </a:t>
            </a:r>
          </a:p>
          <a:p>
            <a:pPr algn="ctr"/>
            <a:r>
              <a:rPr lang="en-US" sz="1400" i="1" dirty="0">
                <a:latin typeface="Times New Roman" panose="02020603050405020304" pitchFamily="18" charset="0"/>
                <a:cs typeface="Times New Roman" panose="02020603050405020304" pitchFamily="18" charset="0"/>
              </a:rPr>
              <a:t>or a belief that it is obtainable.</a:t>
            </a:r>
          </a:p>
          <a:p>
            <a:pPr algn="ctr"/>
            <a:r>
              <a:rPr lang="en-US" sz="1400" b="1" i="1" dirty="0">
                <a:latin typeface="Times New Roman" panose="02020603050405020304" pitchFamily="18" charset="0"/>
                <a:cs typeface="Times New Roman" panose="02020603050405020304" pitchFamily="18" charset="0"/>
              </a:rPr>
              <a:t>2.</a:t>
            </a:r>
            <a:r>
              <a:rPr lang="en-US" sz="1400" i="1" dirty="0">
                <a:latin typeface="Times New Roman" panose="02020603050405020304" pitchFamily="18" charset="0"/>
                <a:cs typeface="Times New Roman" panose="02020603050405020304" pitchFamily="18" charset="0"/>
              </a:rPr>
              <a:t> To place confidence in; to trust in with confident expectation of good.</a:t>
            </a:r>
          </a:p>
          <a:p>
            <a:pPr algn="ctr"/>
            <a:r>
              <a:rPr lang="en-US" sz="1400" b="1" dirty="0">
                <a:latin typeface="Times New Roman" panose="02020603050405020304" pitchFamily="18" charset="0"/>
                <a:cs typeface="Times New Roman" panose="02020603050405020304" pitchFamily="18" charset="0"/>
              </a:rPr>
              <a:t>HOPE</a:t>
            </a:r>
            <a:r>
              <a:rPr lang="en-US" sz="1400" dirty="0">
                <a:latin typeface="Times New Roman" panose="02020603050405020304" pitchFamily="18" charset="0"/>
                <a:cs typeface="Times New Roman" panose="02020603050405020304" pitchFamily="18" charset="0"/>
              </a:rPr>
              <a:t>, verb transitive </a:t>
            </a:r>
          </a:p>
          <a:p>
            <a:pPr algn="ctr"/>
            <a:r>
              <a:rPr lang="en-US" sz="1400" i="1" dirty="0">
                <a:latin typeface="Times New Roman" panose="02020603050405020304" pitchFamily="18" charset="0"/>
                <a:cs typeface="Times New Roman" panose="02020603050405020304" pitchFamily="18" charset="0"/>
              </a:rPr>
              <a:t>To desire with expectation of good, or a belief that it may be obtained.</a:t>
            </a:r>
          </a:p>
        </p:txBody>
      </p:sp>
      <p:sp>
        <p:nvSpPr>
          <p:cNvPr id="17" name="TextBox 16"/>
          <p:cNvSpPr txBox="1"/>
          <p:nvPr/>
        </p:nvSpPr>
        <p:spPr>
          <a:xfrm>
            <a:off x="8521721" y="647700"/>
            <a:ext cx="1098529" cy="276999"/>
          </a:xfrm>
          <a:prstGeom prst="rect">
            <a:avLst/>
          </a:prstGeom>
          <a:noFill/>
        </p:spPr>
        <p:txBody>
          <a:bodyPr wrap="square" rtlCol="0">
            <a:spAutoFit/>
          </a:bodyPr>
          <a:lstStyle/>
          <a:p>
            <a:pPr algn="ctr"/>
            <a:r>
              <a:rPr lang="en-US" sz="1200" b="1" dirty="0"/>
              <a:t>Introduction</a:t>
            </a:r>
          </a:p>
        </p:txBody>
      </p:sp>
      <p:sp>
        <p:nvSpPr>
          <p:cNvPr id="18" name="TextBox 17"/>
          <p:cNvSpPr txBox="1"/>
          <p:nvPr/>
        </p:nvSpPr>
        <p:spPr>
          <a:xfrm>
            <a:off x="2410481" y="119910"/>
            <a:ext cx="1304925" cy="261610"/>
          </a:xfrm>
          <a:prstGeom prst="rect">
            <a:avLst/>
          </a:prstGeom>
          <a:noFill/>
        </p:spPr>
        <p:txBody>
          <a:bodyPr wrap="square" rtlCol="0">
            <a:spAutoFit/>
          </a:bodyPr>
          <a:lstStyle/>
          <a:p>
            <a:pPr algn="ctr"/>
            <a:r>
              <a:rPr lang="en-US" sz="1100" b="1" dirty="0"/>
              <a:t>Preface</a:t>
            </a:r>
          </a:p>
        </p:txBody>
      </p:sp>
      <p:sp>
        <p:nvSpPr>
          <p:cNvPr id="20" name="TextBox 19"/>
          <p:cNvSpPr txBox="1"/>
          <p:nvPr/>
        </p:nvSpPr>
        <p:spPr>
          <a:xfrm>
            <a:off x="6546791" y="1876329"/>
            <a:ext cx="4949884"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For we are saved by hope: but hope that is seen is not hope: for what a man seeth, why doth he yet hope for?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388370" y="2938497"/>
            <a:ext cx="1234633" cy="276999"/>
          </a:xfrm>
          <a:prstGeom prst="rect">
            <a:avLst/>
          </a:prstGeom>
        </p:spPr>
        <p:txBody>
          <a:bodyPr wrap="none">
            <a:spAutoFit/>
          </a:bodyPr>
          <a:lstStyle/>
          <a:p>
            <a:r>
              <a:rPr lang="en-US" sz="1200" b="1" dirty="0">
                <a:solidFill>
                  <a:srgbClr val="FF0000"/>
                </a:solidFill>
                <a:latin typeface="Times New Roman" panose="02020603050405020304" pitchFamily="18" charset="0"/>
                <a:cs typeface="Times New Roman" panose="02020603050405020304" pitchFamily="18" charset="0"/>
              </a:rPr>
              <a:t>Romans 8:24,25</a:t>
            </a:r>
            <a:endParaRPr lang="en-US" sz="1200" dirty="0"/>
          </a:p>
        </p:txBody>
      </p:sp>
      <p:sp>
        <p:nvSpPr>
          <p:cNvPr id="22" name="TextBox 21"/>
          <p:cNvSpPr txBox="1"/>
          <p:nvPr/>
        </p:nvSpPr>
        <p:spPr>
          <a:xfrm>
            <a:off x="7377110" y="2442054"/>
            <a:ext cx="3305175"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But if we hope for that we see not, then do we with patience wait for it.</a:t>
            </a:r>
            <a:endParaRPr lang="en-US" sz="1600" dirty="0"/>
          </a:p>
        </p:txBody>
      </p:sp>
    </p:spTree>
    <p:extLst>
      <p:ext uri="{BB962C8B-B14F-4D97-AF65-F5344CB8AC3E}">
        <p14:creationId xmlns:p14="http://schemas.microsoft.com/office/powerpoint/2010/main" val="17287002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anim calcmode="lin" valueType="num">
                                      <p:cBhvr>
                                        <p:cTn id="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4000"/>
                                        <p:tgtEl>
                                          <p:spTgt spid="5"/>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4000"/>
                                        <p:tgtEl>
                                          <p:spTgt spid="6"/>
                                        </p:tgtEl>
                                      </p:cBhvr>
                                    </p:animEffect>
                                  </p:childTnLst>
                                </p:cTn>
                              </p:par>
                            </p:childTnLst>
                          </p:cTn>
                        </p:par>
                        <p:par>
                          <p:cTn id="24" fill="hold">
                            <p:stCondLst>
                              <p:cond delay="11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4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500"/>
                                        <p:tgtEl>
                                          <p:spTgt spid="17"/>
                                        </p:tgtEl>
                                      </p:cBhvr>
                                    </p:animEffect>
                                    <p:anim calcmode="lin" valueType="num">
                                      <p:cBhvr>
                                        <p:cTn id="51" dur="1500" fill="hold"/>
                                        <p:tgtEl>
                                          <p:spTgt spid="17"/>
                                        </p:tgtEl>
                                        <p:attrNameLst>
                                          <p:attrName>ppt_w</p:attrName>
                                        </p:attrNameLst>
                                      </p:cBhvr>
                                      <p:tavLst>
                                        <p:tav tm="0" fmla="#ppt_w*sin(2.5*pi*$)">
                                          <p:val>
                                            <p:fltVal val="0"/>
                                          </p:val>
                                        </p:tav>
                                        <p:tav tm="100000">
                                          <p:val>
                                            <p:fltVal val="1"/>
                                          </p:val>
                                        </p:tav>
                                      </p:tavLst>
                                    </p:anim>
                                    <p:anim calcmode="lin" valueType="num">
                                      <p:cBhvr>
                                        <p:cTn id="52" dur="1500" fill="hold"/>
                                        <p:tgtEl>
                                          <p:spTgt spid="17"/>
                                        </p:tgtEl>
                                        <p:attrNameLst>
                                          <p:attrName>ppt_h</p:attrName>
                                        </p:attrNameLst>
                                      </p:cBhvr>
                                      <p:tavLst>
                                        <p:tav tm="0">
                                          <p:val>
                                            <p:strVal val="#ppt_h"/>
                                          </p:val>
                                        </p:tav>
                                        <p:tav tm="100000">
                                          <p:val>
                                            <p:strVal val="#ppt_h"/>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2000" fill="hold"/>
                                        <p:tgtEl>
                                          <p:spTgt spid="20"/>
                                        </p:tgtEl>
                                        <p:attrNameLst>
                                          <p:attrName>ppt_w</p:attrName>
                                        </p:attrNameLst>
                                      </p:cBhvr>
                                      <p:tavLst>
                                        <p:tav tm="0">
                                          <p:val>
                                            <p:fltVal val="0"/>
                                          </p:val>
                                        </p:tav>
                                        <p:tav tm="100000">
                                          <p:val>
                                            <p:strVal val="#ppt_w"/>
                                          </p:val>
                                        </p:tav>
                                      </p:tavLst>
                                    </p:anim>
                                    <p:anim calcmode="lin" valueType="num">
                                      <p:cBhvr>
                                        <p:cTn id="57" dur="2000" fill="hold"/>
                                        <p:tgtEl>
                                          <p:spTgt spid="20"/>
                                        </p:tgtEl>
                                        <p:attrNameLst>
                                          <p:attrName>ppt_h</p:attrName>
                                        </p:attrNameLst>
                                      </p:cBhvr>
                                      <p:tavLst>
                                        <p:tav tm="0">
                                          <p:val>
                                            <p:fltVal val="0"/>
                                          </p:val>
                                        </p:tav>
                                        <p:tav tm="100000">
                                          <p:val>
                                            <p:strVal val="#ppt_h"/>
                                          </p:val>
                                        </p:tav>
                                      </p:tavLst>
                                    </p:anim>
                                    <p:animEffect transition="in" filter="fade">
                                      <p:cBhvr>
                                        <p:cTn id="58" dur="2000"/>
                                        <p:tgtEl>
                                          <p:spTgt spid="20"/>
                                        </p:tgtEl>
                                      </p:cBhvr>
                                    </p:animEffect>
                                  </p:childTnLst>
                                </p:cTn>
                              </p:par>
                            </p:childTnLst>
                          </p:cTn>
                        </p:par>
                        <p:par>
                          <p:cTn id="59" fill="hold">
                            <p:stCondLst>
                              <p:cond delay="3500"/>
                            </p:stCondLst>
                            <p:childTnLst>
                              <p:par>
                                <p:cTn id="60" presetID="22"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2000"/>
                                        <p:tgtEl>
                                          <p:spTgt spid="22"/>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up)">
                                      <p:cBhvr>
                                        <p:cTn id="71" dur="4000"/>
                                        <p:tgtEl>
                                          <p:spTgt spid="12"/>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P spid="11" grpId="0"/>
      <p:bldP spid="12" grpId="0"/>
      <p:bldP spid="13" grpId="0"/>
      <p:bldP spid="17"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14" name="TextBox 13"/>
          <p:cNvSpPr txBox="1"/>
          <p:nvPr/>
        </p:nvSpPr>
        <p:spPr>
          <a:xfrm>
            <a:off x="546042" y="155300"/>
            <a:ext cx="4949884"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For we are saved by hope: but hope that is seen is not hope: for what a man seeth, why doth he yet hope for?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97146" y="1150793"/>
            <a:ext cx="1234633" cy="276999"/>
          </a:xfrm>
          <a:prstGeom prst="rect">
            <a:avLst/>
          </a:prstGeom>
        </p:spPr>
        <p:txBody>
          <a:bodyPr wrap="none">
            <a:spAutoFit/>
          </a:bodyPr>
          <a:lstStyle/>
          <a:p>
            <a:r>
              <a:rPr lang="en-US" sz="1200" b="1" dirty="0">
                <a:solidFill>
                  <a:srgbClr val="FF0000"/>
                </a:solidFill>
                <a:latin typeface="Times New Roman" panose="02020603050405020304" pitchFamily="18" charset="0"/>
                <a:cs typeface="Times New Roman" panose="02020603050405020304" pitchFamily="18" charset="0"/>
              </a:rPr>
              <a:t>Romans 8:24,25</a:t>
            </a:r>
            <a:endParaRPr lang="en-US" sz="1200" dirty="0"/>
          </a:p>
        </p:txBody>
      </p:sp>
      <p:sp>
        <p:nvSpPr>
          <p:cNvPr id="16" name="TextBox 15"/>
          <p:cNvSpPr txBox="1"/>
          <p:nvPr/>
        </p:nvSpPr>
        <p:spPr>
          <a:xfrm>
            <a:off x="1385886" y="654350"/>
            <a:ext cx="3305175"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But if we hope for that we see not, then do we with patience wait for it.</a:t>
            </a:r>
            <a:endParaRPr lang="en-US" sz="1600" dirty="0"/>
          </a:p>
        </p:txBody>
      </p:sp>
      <p:sp>
        <p:nvSpPr>
          <p:cNvPr id="3" name="TextBox 2"/>
          <p:cNvSpPr txBox="1"/>
          <p:nvPr/>
        </p:nvSpPr>
        <p:spPr>
          <a:xfrm>
            <a:off x="638175" y="1485900"/>
            <a:ext cx="4810125"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I do believe that ‘we’ tend to want to ‘see’ things these days that we believe would give us more hope.  </a:t>
            </a:r>
          </a:p>
        </p:txBody>
      </p:sp>
      <p:sp>
        <p:nvSpPr>
          <p:cNvPr id="7" name="TextBox 6"/>
          <p:cNvSpPr txBox="1"/>
          <p:nvPr/>
        </p:nvSpPr>
        <p:spPr>
          <a:xfrm>
            <a:off x="488892" y="2059317"/>
            <a:ext cx="5102283"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Sadly, we just ‘see’ a lot of things that tend to only diminish our hope – from the ‘state of the world, country and state; politics; evil media; the workings of our own little towns; the people in them; the school; the kids around town; and then what goes on within our own families…</a:t>
            </a:r>
          </a:p>
        </p:txBody>
      </p:sp>
      <p:sp>
        <p:nvSpPr>
          <p:cNvPr id="18" name="TextBox 17"/>
          <p:cNvSpPr txBox="1"/>
          <p:nvPr/>
        </p:nvSpPr>
        <p:spPr>
          <a:xfrm>
            <a:off x="641292" y="3351741"/>
            <a:ext cx="4759383"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…and of course, as Paul had his own battles according to </a:t>
            </a:r>
            <a:r>
              <a:rPr lang="en-US" sz="1400" b="1" dirty="0">
                <a:solidFill>
                  <a:srgbClr val="FF0000"/>
                </a:solidFill>
                <a:latin typeface="Times New Roman" panose="02020603050405020304" pitchFamily="18" charset="0"/>
                <a:cs typeface="Times New Roman" panose="02020603050405020304" pitchFamily="18" charset="0"/>
              </a:rPr>
              <a:t>Romans 7:15-25</a:t>
            </a:r>
            <a:r>
              <a:rPr lang="en-US" sz="1600" dirty="0">
                <a:latin typeface="Times New Roman" panose="02020603050405020304" pitchFamily="18" charset="0"/>
                <a:cs typeface="Times New Roman" panose="02020603050405020304" pitchFamily="18" charset="0"/>
              </a:rPr>
              <a:t>, we also have battles with our own flesh, winning a few… but more often losing, right?</a:t>
            </a:r>
            <a:endParaRPr lang="en-US" sz="1600" dirty="0"/>
          </a:p>
        </p:txBody>
      </p:sp>
      <p:sp>
        <p:nvSpPr>
          <p:cNvPr id="19" name="TextBox 18"/>
          <p:cNvSpPr txBox="1"/>
          <p:nvPr/>
        </p:nvSpPr>
        <p:spPr>
          <a:xfrm>
            <a:off x="600075" y="4284067"/>
            <a:ext cx="4838700" cy="523220"/>
          </a:xfrm>
          <a:prstGeom prst="rect">
            <a:avLst/>
          </a:prstGeom>
          <a:noFill/>
        </p:spPr>
        <p:txBody>
          <a:bodyPr wrap="square" rtlCol="0">
            <a:spAutoFit/>
          </a:bodyPr>
          <a:lstStyle/>
          <a:p>
            <a:pPr algn="ctr"/>
            <a:r>
              <a:rPr lang="en-US" sz="1400" b="1" i="1" dirty="0">
                <a:solidFill>
                  <a:schemeClr val="bg1"/>
                </a:solidFill>
                <a:latin typeface="Times New Roman" panose="02020603050405020304" pitchFamily="18" charset="0"/>
                <a:cs typeface="Times New Roman" panose="02020603050405020304" pitchFamily="18" charset="0"/>
              </a:rPr>
              <a:t>There is no hope in trying to see; we see mostly disappointment and frustration resulting in more loss of hope.</a:t>
            </a:r>
            <a:endParaRPr lang="en-US" sz="1400" b="1" i="1" dirty="0">
              <a:solidFill>
                <a:schemeClr val="bg1"/>
              </a:solidFill>
            </a:endParaRPr>
          </a:p>
        </p:txBody>
      </p:sp>
      <p:cxnSp>
        <p:nvCxnSpPr>
          <p:cNvPr id="21" name="Straight Connector 20"/>
          <p:cNvCxnSpPr/>
          <p:nvPr/>
        </p:nvCxnSpPr>
        <p:spPr>
          <a:xfrm>
            <a:off x="3371850" y="438150"/>
            <a:ext cx="2019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1" y="663875"/>
            <a:ext cx="46672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97146" y="937212"/>
            <a:ext cx="2293915" cy="1"/>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97146" y="1169843"/>
            <a:ext cx="206055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24649" y="202972"/>
            <a:ext cx="474345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At this time, I think some of you who know me, would expect me to take a bunny trail, as we call them, and would have to mention the word </a:t>
            </a:r>
            <a:r>
              <a:rPr lang="en-US" sz="1600" b="1" i="1" dirty="0">
                <a:solidFill>
                  <a:srgbClr val="CC6600"/>
                </a:solidFill>
                <a:latin typeface="Times New Roman" panose="02020603050405020304" pitchFamily="18" charset="0"/>
                <a:cs typeface="Times New Roman" panose="02020603050405020304" pitchFamily="18" charset="0"/>
              </a:rPr>
              <a:t>patience </a:t>
            </a:r>
            <a:r>
              <a:rPr lang="en-US" sz="1600" dirty="0">
                <a:latin typeface="Times New Roman" panose="02020603050405020304" pitchFamily="18" charset="0"/>
                <a:cs typeface="Times New Roman" panose="02020603050405020304" pitchFamily="18" charset="0"/>
              </a:rPr>
              <a:t>from </a:t>
            </a:r>
            <a:r>
              <a:rPr lang="en-US" sz="1600" b="1" dirty="0">
                <a:solidFill>
                  <a:srgbClr val="FF0000"/>
                </a:solidFill>
                <a:latin typeface="Times New Roman" panose="02020603050405020304" pitchFamily="18" charset="0"/>
                <a:cs typeface="Times New Roman" panose="02020603050405020304" pitchFamily="18" charset="0"/>
              </a:rPr>
              <a:t>vs 25</a:t>
            </a:r>
            <a:r>
              <a:rPr lang="en-US" sz="1600"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6810375" y="1059233"/>
            <a:ext cx="4543425"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It seems that as we get discouraged, fearful, anxious as to all that is going on these days, it is our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that we are losing first; then we start losing hope.  </a:t>
            </a:r>
          </a:p>
        </p:txBody>
      </p:sp>
      <p:sp>
        <p:nvSpPr>
          <p:cNvPr id="33" name="TextBox 32"/>
          <p:cNvSpPr txBox="1"/>
          <p:nvPr/>
        </p:nvSpPr>
        <p:spPr>
          <a:xfrm>
            <a:off x="6248400" y="1928330"/>
            <a:ext cx="567690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Many of us are very aware of the scriptures on ‘hope’; we must just be running out of patience.  So, we should trail off for a few minutes and check on the word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in the Scriptures.</a:t>
            </a:r>
          </a:p>
        </p:txBody>
      </p:sp>
      <p:sp>
        <p:nvSpPr>
          <p:cNvPr id="34" name="TextBox 33"/>
          <p:cNvSpPr txBox="1"/>
          <p:nvPr/>
        </p:nvSpPr>
        <p:spPr>
          <a:xfrm>
            <a:off x="6522243" y="2786265"/>
            <a:ext cx="5183982"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However, as soon as you look up the word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you will see another complete study, or in my case, it would have been another sermon; we would have had the ‘evening’ sermon ready as well.  In the case of a website audio, we could see the beginning of another series.  But now for you... </a:t>
            </a:r>
          </a:p>
        </p:txBody>
      </p:sp>
      <p:sp>
        <p:nvSpPr>
          <p:cNvPr id="35" name="TextBox 34"/>
          <p:cNvSpPr txBox="1"/>
          <p:nvPr/>
        </p:nvSpPr>
        <p:spPr>
          <a:xfrm>
            <a:off x="6653212" y="4172154"/>
            <a:ext cx="4929188"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…you can take this as an opportunity to do your own personal study, either for yourself or for your family.</a:t>
            </a:r>
          </a:p>
        </p:txBody>
      </p:sp>
      <p:sp>
        <p:nvSpPr>
          <p:cNvPr id="36" name="TextBox 35"/>
          <p:cNvSpPr txBox="1"/>
          <p:nvPr/>
        </p:nvSpPr>
        <p:spPr>
          <a:xfrm>
            <a:off x="6823075" y="4751358"/>
            <a:ext cx="4597399"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These are the verses on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that would give you a great ‘</a:t>
            </a:r>
            <a:r>
              <a:rPr lang="en-US" sz="1600" i="1" dirty="0">
                <a:latin typeface="Times New Roman" panose="02020603050405020304" pitchFamily="18" charset="0"/>
                <a:cs typeface="Times New Roman" panose="02020603050405020304" pitchFamily="18" charset="0"/>
              </a:rPr>
              <a:t>word study’ </a:t>
            </a:r>
            <a:r>
              <a:rPr lang="en-US" sz="1600" dirty="0">
                <a:latin typeface="Times New Roman" panose="02020603050405020304" pitchFamily="18" charset="0"/>
                <a:cs typeface="Times New Roman" panose="02020603050405020304" pitchFamily="18" charset="0"/>
              </a:rPr>
              <a:t>from Paul ONLY, of course.</a:t>
            </a:r>
          </a:p>
        </p:txBody>
      </p:sp>
      <p:sp>
        <p:nvSpPr>
          <p:cNvPr id="37" name="TextBox 36"/>
          <p:cNvSpPr txBox="1"/>
          <p:nvPr/>
        </p:nvSpPr>
        <p:spPr>
          <a:xfrm>
            <a:off x="6531768" y="5419725"/>
            <a:ext cx="5183981" cy="523220"/>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Rom 5:3,4; Rom 8:25; Rom 15:4; II Cor 6:4; II Cor 12:12; Col 1:11; I Thess 1:3; II Thess 1:4; I Tim 6:11; II Tim 3:10; Titus 2:2 </a:t>
            </a:r>
          </a:p>
        </p:txBody>
      </p:sp>
      <p:sp>
        <p:nvSpPr>
          <p:cNvPr id="40" name="Rectangle 39"/>
          <p:cNvSpPr/>
          <p:nvPr/>
        </p:nvSpPr>
        <p:spPr>
          <a:xfrm>
            <a:off x="6429373" y="4154163"/>
            <a:ext cx="5372101" cy="18942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6522243" y="6139875"/>
            <a:ext cx="5183982"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Whoever does study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will find out that </a:t>
            </a:r>
          </a:p>
          <a:p>
            <a:pPr algn="ctr"/>
            <a:r>
              <a:rPr lang="en-US" sz="1600" dirty="0">
                <a:latin typeface="Times New Roman" panose="02020603050405020304" pitchFamily="18" charset="0"/>
                <a:cs typeface="Times New Roman" panose="02020603050405020304" pitchFamily="18" charset="0"/>
              </a:rPr>
              <a:t>patience does actually have a lot to do with our ‘hope’.</a:t>
            </a:r>
          </a:p>
        </p:txBody>
      </p:sp>
      <p:pic>
        <p:nvPicPr>
          <p:cNvPr id="2050" name="Picture 2" descr="http://cartoon-bunny-rabbits.clipartonline.net/_/rsrc/1390297000010/cartoon-bunnies-page-3/baby-bunny-cartoon%20clipart_31.png?height=400&amp;width=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4" y="335565"/>
            <a:ext cx="536576" cy="536576"/>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a:off x="1524000" y="663875"/>
            <a:ext cx="36004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6344" y="4848694"/>
            <a:ext cx="2254670" cy="738664"/>
          </a:xfrm>
          <a:prstGeom prst="rect">
            <a:avLst/>
          </a:prstGeom>
          <a:noFill/>
        </p:spPr>
        <p:txBody>
          <a:bodyPr wrap="square" rtlCol="0">
            <a:spAutoFit/>
          </a:bodyPr>
          <a:lstStyle/>
          <a:p>
            <a:pPr algn="just"/>
            <a:r>
              <a:rPr lang="en-US" sz="1400" b="1" i="1" dirty="0">
                <a:solidFill>
                  <a:schemeClr val="bg1"/>
                </a:solidFill>
                <a:latin typeface="Times New Roman" panose="02020603050405020304" pitchFamily="18" charset="0"/>
                <a:cs typeface="Times New Roman" panose="02020603050405020304" pitchFamily="18" charset="0"/>
              </a:rPr>
              <a:t>Our hope should be in what we do not see and in what we know to be a true hope!</a:t>
            </a:r>
          </a:p>
        </p:txBody>
      </p:sp>
      <p:cxnSp>
        <p:nvCxnSpPr>
          <p:cNvPr id="46" name="Straight Connector 45"/>
          <p:cNvCxnSpPr/>
          <p:nvPr/>
        </p:nvCxnSpPr>
        <p:spPr>
          <a:xfrm>
            <a:off x="3028949" y="5336133"/>
            <a:ext cx="6028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09875" y="5549258"/>
            <a:ext cx="16478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0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000"/>
                                        <p:tgtEl>
                                          <p:spTgt spid="2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275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4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40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20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4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2500"/>
                                        <p:tgtEl>
                                          <p:spTgt spid="28"/>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1000"/>
                                        <p:tgtEl>
                                          <p:spTgt spid="46"/>
                                        </p:tgtEl>
                                      </p:cBhvr>
                                    </p:animEffec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20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2050"/>
                                        </p:tgtEl>
                                        <p:attrNameLst>
                                          <p:attrName>style.visibility</p:attrName>
                                        </p:attrNameLst>
                                      </p:cBhvr>
                                      <p:to>
                                        <p:strVal val="visible"/>
                                      </p:to>
                                    </p:set>
                                    <p:animEffect transition="in" filter="wipe(down)">
                                      <p:cBhvr>
                                        <p:cTn id="68" dur="580">
                                          <p:stCondLst>
                                            <p:cond delay="0"/>
                                          </p:stCondLst>
                                        </p:cTn>
                                        <p:tgtEl>
                                          <p:spTgt spid="2050"/>
                                        </p:tgtEl>
                                      </p:cBhvr>
                                    </p:animEffect>
                                    <p:anim calcmode="lin" valueType="num">
                                      <p:cBhvr>
                                        <p:cTn id="6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74" dur="26">
                                          <p:stCondLst>
                                            <p:cond delay="650"/>
                                          </p:stCondLst>
                                        </p:cTn>
                                        <p:tgtEl>
                                          <p:spTgt spid="2050"/>
                                        </p:tgtEl>
                                      </p:cBhvr>
                                      <p:to x="100000" y="60000"/>
                                    </p:animScale>
                                    <p:animScale>
                                      <p:cBhvr>
                                        <p:cTn id="75" dur="166" decel="50000">
                                          <p:stCondLst>
                                            <p:cond delay="676"/>
                                          </p:stCondLst>
                                        </p:cTn>
                                        <p:tgtEl>
                                          <p:spTgt spid="2050"/>
                                        </p:tgtEl>
                                      </p:cBhvr>
                                      <p:to x="100000" y="100000"/>
                                    </p:animScale>
                                    <p:animScale>
                                      <p:cBhvr>
                                        <p:cTn id="76" dur="26">
                                          <p:stCondLst>
                                            <p:cond delay="1312"/>
                                          </p:stCondLst>
                                        </p:cTn>
                                        <p:tgtEl>
                                          <p:spTgt spid="2050"/>
                                        </p:tgtEl>
                                      </p:cBhvr>
                                      <p:to x="100000" y="80000"/>
                                    </p:animScale>
                                    <p:animScale>
                                      <p:cBhvr>
                                        <p:cTn id="77" dur="166" decel="50000">
                                          <p:stCondLst>
                                            <p:cond delay="1338"/>
                                          </p:stCondLst>
                                        </p:cTn>
                                        <p:tgtEl>
                                          <p:spTgt spid="2050"/>
                                        </p:tgtEl>
                                      </p:cBhvr>
                                      <p:to x="100000" y="100000"/>
                                    </p:animScale>
                                    <p:animScale>
                                      <p:cBhvr>
                                        <p:cTn id="78" dur="26">
                                          <p:stCondLst>
                                            <p:cond delay="1642"/>
                                          </p:stCondLst>
                                        </p:cTn>
                                        <p:tgtEl>
                                          <p:spTgt spid="2050"/>
                                        </p:tgtEl>
                                      </p:cBhvr>
                                      <p:to x="100000" y="90000"/>
                                    </p:animScale>
                                    <p:animScale>
                                      <p:cBhvr>
                                        <p:cTn id="79" dur="166" decel="50000">
                                          <p:stCondLst>
                                            <p:cond delay="1668"/>
                                          </p:stCondLst>
                                        </p:cTn>
                                        <p:tgtEl>
                                          <p:spTgt spid="2050"/>
                                        </p:tgtEl>
                                      </p:cBhvr>
                                      <p:to x="100000" y="100000"/>
                                    </p:animScale>
                                    <p:animScale>
                                      <p:cBhvr>
                                        <p:cTn id="80" dur="26">
                                          <p:stCondLst>
                                            <p:cond delay="1808"/>
                                          </p:stCondLst>
                                        </p:cTn>
                                        <p:tgtEl>
                                          <p:spTgt spid="2050"/>
                                        </p:tgtEl>
                                      </p:cBhvr>
                                      <p:to x="100000" y="95000"/>
                                    </p:animScale>
                                    <p:animScale>
                                      <p:cBhvr>
                                        <p:cTn id="81" dur="166" decel="50000">
                                          <p:stCondLst>
                                            <p:cond delay="1834"/>
                                          </p:stCondLst>
                                        </p:cTn>
                                        <p:tgtEl>
                                          <p:spTgt spid="2050"/>
                                        </p:tgtEl>
                                      </p:cBhvr>
                                      <p:to x="100000" y="100000"/>
                                    </p:animScale>
                                  </p:childTnLst>
                                </p:cTn>
                              </p:par>
                              <p:par>
                                <p:cTn id="82" presetID="22" presetClass="entr" presetSubtype="1"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2000"/>
                                        <p:tgtEl>
                                          <p:spTgt spid="31"/>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3000"/>
                                        <p:tgtEl>
                                          <p:spTgt spid="30"/>
                                        </p:tgtEl>
                                      </p:cBhvr>
                                    </p:animEffect>
                                  </p:childTnLst>
                                </p:cTn>
                              </p:par>
                            </p:childTnLst>
                          </p:cTn>
                        </p:par>
                        <p:par>
                          <p:cTn id="89" fill="hold">
                            <p:stCondLst>
                              <p:cond delay="5000"/>
                            </p:stCondLst>
                            <p:childTnLst>
                              <p:par>
                                <p:cTn id="90" presetID="22" presetClass="entr" presetSubtype="1"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up)">
                                      <p:cBhvr>
                                        <p:cTn id="92" dur="20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2000"/>
                                        <p:tgtEl>
                                          <p:spTgt spid="33"/>
                                        </p:tgtEl>
                                      </p:cBhvr>
                                    </p:animEffect>
                                  </p:childTnLst>
                                </p:cTn>
                              </p:par>
                            </p:childTnLst>
                          </p:cTn>
                        </p:par>
                        <p:par>
                          <p:cTn id="98" fill="hold">
                            <p:stCondLst>
                              <p:cond delay="2000"/>
                            </p:stCondLst>
                            <p:childTnLst>
                              <p:par>
                                <p:cTn id="99" presetID="22" presetClass="entr" presetSubtype="1"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up)">
                                      <p:cBhvr>
                                        <p:cTn id="101" dur="30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up)">
                                      <p:cBhvr>
                                        <p:cTn id="106" dur="4000"/>
                                        <p:tgtEl>
                                          <p:spTgt spid="35"/>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ipe(up)">
                                      <p:cBhvr>
                                        <p:cTn id="109" dur="4000"/>
                                        <p:tgtEl>
                                          <p:spTgt spid="40"/>
                                        </p:tgtEl>
                                      </p:cBhvr>
                                    </p:animEffect>
                                  </p:childTnLst>
                                </p:cTn>
                              </p:par>
                            </p:childTnLst>
                          </p:cTn>
                        </p:par>
                        <p:par>
                          <p:cTn id="110" fill="hold">
                            <p:stCondLst>
                              <p:cond delay="4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2000"/>
                                        <p:tgtEl>
                                          <p:spTgt spid="3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2000" fill="hold"/>
                                        <p:tgtEl>
                                          <p:spTgt spid="37"/>
                                        </p:tgtEl>
                                        <p:attrNameLst>
                                          <p:attrName>ppt_w</p:attrName>
                                        </p:attrNameLst>
                                      </p:cBhvr>
                                      <p:tavLst>
                                        <p:tav tm="0">
                                          <p:val>
                                            <p:fltVal val="0"/>
                                          </p:val>
                                        </p:tav>
                                        <p:tav tm="100000">
                                          <p:val>
                                            <p:strVal val="#ppt_w"/>
                                          </p:val>
                                        </p:tav>
                                      </p:tavLst>
                                    </p:anim>
                                    <p:anim calcmode="lin" valueType="num">
                                      <p:cBhvr>
                                        <p:cTn id="117" dur="2000" fill="hold"/>
                                        <p:tgtEl>
                                          <p:spTgt spid="37"/>
                                        </p:tgtEl>
                                        <p:attrNameLst>
                                          <p:attrName>ppt_h</p:attrName>
                                        </p:attrNameLst>
                                      </p:cBhvr>
                                      <p:tavLst>
                                        <p:tav tm="0">
                                          <p:val>
                                            <p:fltVal val="0"/>
                                          </p:val>
                                        </p:tav>
                                        <p:tav tm="100000">
                                          <p:val>
                                            <p:strVal val="#ppt_h"/>
                                          </p:val>
                                        </p:tav>
                                      </p:tavLst>
                                    </p:anim>
                                    <p:animEffect transition="in" filter="fade">
                                      <p:cBhvr>
                                        <p:cTn id="118" dur="2000"/>
                                        <p:tgtEl>
                                          <p:spTgt spid="3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wipe(up)">
                                      <p:cBhvr>
                                        <p:cTn id="12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8" grpId="0"/>
      <p:bldP spid="19" grpId="0"/>
      <p:bldP spid="31" grpId="0"/>
      <p:bldP spid="32" grpId="0"/>
      <p:bldP spid="33" grpId="0"/>
      <p:bldP spid="34" grpId="0"/>
      <p:bldP spid="35" grpId="0"/>
      <p:bldP spid="36" grpId="0"/>
      <p:bldP spid="37" grpId="0"/>
      <p:bldP spid="40" grpId="0" animBg="1"/>
      <p:bldP spid="41"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Snip Single Corner Rectangle 11"/>
          <p:cNvSpPr/>
          <p:nvPr/>
        </p:nvSpPr>
        <p:spPr>
          <a:xfrm flipH="1">
            <a:off x="71917" y="71919"/>
            <a:ext cx="12031039" cy="6709025"/>
          </a:xfrm>
          <a:prstGeom prst="snip1Rect">
            <a:avLst/>
          </a:prstGeom>
          <a:solidFill>
            <a:schemeClr val="bg1"/>
          </a:solidFill>
          <a:ln w="82550" cap="flat"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50" y="133935"/>
            <a:ext cx="1066250" cy="1498804"/>
          </a:xfrm>
          <a:prstGeom prst="rect">
            <a:avLst/>
          </a:prstGeom>
          <a:solidFill>
            <a:schemeClr val="tx1"/>
          </a:solidFill>
          <a:effectLst>
            <a:glow rad="177800">
              <a:schemeClr val="tx1"/>
            </a:glow>
          </a:effectLst>
        </p:spPr>
      </p:pic>
      <p:pic>
        <p:nvPicPr>
          <p:cNvPr id="1040" name="Picture 16" descr="https://tse1.mm.bing.net/th?id=OIP.M945cb55df773dad9153c717aac67ccbd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297" y="114130"/>
            <a:ext cx="1535987" cy="14383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cartoon-bunny-rabbits.clipartonline.net/_/rsrc/1390297000010/cartoon-bunnies-page-3/baby-bunny-cartoon%20clipart_31.png?height=400&amp;width=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715" y="164757"/>
            <a:ext cx="536576" cy="5365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80197" y="215760"/>
            <a:ext cx="8574803" cy="1077218"/>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Ok – I just got to thinking the other day that there might be a seriously notable truth to learn about ‘patience.’  So I went ahead and did my own study. While I will not include the entire study here on this page, I will at least throw this much in.  If you want the full study for yourself, just look up the word patience in the KJB scriptures and you will consistently notice the following observations:</a:t>
            </a:r>
          </a:p>
        </p:txBody>
      </p:sp>
      <p:cxnSp>
        <p:nvCxnSpPr>
          <p:cNvPr id="15" name="Straight Arrow Connector 14"/>
          <p:cNvCxnSpPr/>
          <p:nvPr/>
        </p:nvCxnSpPr>
        <p:spPr>
          <a:xfrm>
            <a:off x="760288" y="986319"/>
            <a:ext cx="2619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9350" y="1408337"/>
            <a:ext cx="993510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  The word ‘patience’ is not in the Old Testament; I always find that interesting when I see words used in the NT but not in the OT.</a:t>
            </a:r>
          </a:p>
        </p:txBody>
      </p:sp>
      <p:sp>
        <p:nvSpPr>
          <p:cNvPr id="17" name="TextBox 16"/>
          <p:cNvSpPr txBox="1"/>
          <p:nvPr/>
        </p:nvSpPr>
        <p:spPr>
          <a:xfrm>
            <a:off x="119550" y="1712894"/>
            <a:ext cx="11870392"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2.  You will notice there are differences in usage of the word ‘patience’ when you separate the verses into the three different ‘rightly divided’ sections of the KJB:  </a:t>
            </a:r>
            <a:r>
              <a:rPr lang="en-US" sz="1400" b="1"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the Gospels including Acts 1-8, to the Jews; </a:t>
            </a:r>
            <a:r>
              <a:rPr lang="en-US" sz="1400" b="1"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Paul’s books, to us Gentiles in the dispensation of grace, and </a:t>
            </a:r>
            <a:r>
              <a:rPr lang="en-US" sz="1400" b="1" dirty="0">
                <a:latin typeface="Times New Roman" panose="02020603050405020304" pitchFamily="18" charset="0"/>
                <a:cs typeface="Times New Roman" panose="02020603050405020304" pitchFamily="18" charset="0"/>
              </a:rPr>
              <a:t>3) </a:t>
            </a:r>
            <a:r>
              <a:rPr lang="en-US" sz="1400" dirty="0">
                <a:latin typeface="Times New Roman" panose="02020603050405020304" pitchFamily="18" charset="0"/>
                <a:cs typeface="Times New Roman" panose="02020603050405020304" pitchFamily="18" charset="0"/>
              </a:rPr>
              <a:t>Hebrews to Revelation – the tribulation books.</a:t>
            </a:r>
          </a:p>
        </p:txBody>
      </p:sp>
      <p:sp>
        <p:nvSpPr>
          <p:cNvPr id="18" name="TextBox 17"/>
          <p:cNvSpPr txBox="1"/>
          <p:nvPr/>
        </p:nvSpPr>
        <p:spPr>
          <a:xfrm>
            <a:off x="119549" y="2195989"/>
            <a:ext cx="11870393"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3.  In the gospels, which we all should know is still to be considered Old Testament doctrine, (See </a:t>
            </a:r>
            <a:r>
              <a:rPr lang="en-US" sz="1400" b="1" dirty="0">
                <a:solidFill>
                  <a:srgbClr val="FF0000"/>
                </a:solidFill>
                <a:latin typeface="Times New Roman" panose="02020603050405020304" pitchFamily="18" charset="0"/>
                <a:cs typeface="Times New Roman" panose="02020603050405020304" pitchFamily="18" charset="0"/>
              </a:rPr>
              <a:t>Hebrews 9:16,17</a:t>
            </a:r>
            <a:r>
              <a:rPr lang="en-US" sz="1400" dirty="0">
                <a:latin typeface="Times New Roman" panose="02020603050405020304" pitchFamily="18" charset="0"/>
                <a:cs typeface="Times New Roman" panose="02020603050405020304" pitchFamily="18" charset="0"/>
              </a:rPr>
              <a:t>) we see that the there is a greater importance put to having patience.  In fact, in </a:t>
            </a:r>
            <a:r>
              <a:rPr lang="en-US" sz="1400" b="1" dirty="0">
                <a:solidFill>
                  <a:srgbClr val="FF0000"/>
                </a:solidFill>
                <a:latin typeface="Times New Roman" panose="02020603050405020304" pitchFamily="18" charset="0"/>
                <a:cs typeface="Times New Roman" panose="02020603050405020304" pitchFamily="18" charset="0"/>
              </a:rPr>
              <a:t>Luke 21:19</a:t>
            </a:r>
            <a:r>
              <a:rPr lang="en-US" sz="1400" dirty="0">
                <a:latin typeface="Times New Roman" panose="02020603050405020304" pitchFamily="18" charset="0"/>
                <a:cs typeface="Times New Roman" panose="02020603050405020304" pitchFamily="18" charset="0"/>
              </a:rPr>
              <a:t>, we see “</a:t>
            </a:r>
            <a:r>
              <a:rPr lang="en-US" sz="1400" b="1" i="1" dirty="0">
                <a:solidFill>
                  <a:srgbClr val="CC6600"/>
                </a:solidFill>
                <a:latin typeface="Times New Roman" panose="02020603050405020304" pitchFamily="18" charset="0"/>
                <a:cs typeface="Times New Roman" panose="02020603050405020304" pitchFamily="18" charset="0"/>
              </a:rPr>
              <a:t>In your patience possess ye your souls.”  </a:t>
            </a:r>
            <a:r>
              <a:rPr lang="en-US" sz="1400" dirty="0">
                <a:latin typeface="Times New Roman" panose="02020603050405020304" pitchFamily="18" charset="0"/>
                <a:cs typeface="Times New Roman" panose="02020603050405020304" pitchFamily="18" charset="0"/>
              </a:rPr>
              <a:t>We also see in </a:t>
            </a:r>
            <a:r>
              <a:rPr lang="en-US" sz="1400" b="1" dirty="0">
                <a:solidFill>
                  <a:srgbClr val="FF0000"/>
                </a:solidFill>
                <a:latin typeface="Times New Roman" panose="02020603050405020304" pitchFamily="18" charset="0"/>
                <a:cs typeface="Times New Roman" panose="02020603050405020304" pitchFamily="18" charset="0"/>
              </a:rPr>
              <a:t>Luke 8:15</a:t>
            </a:r>
            <a:r>
              <a:rPr lang="en-US" sz="1400" dirty="0">
                <a:latin typeface="Times New Roman" panose="02020603050405020304" pitchFamily="18" charset="0"/>
                <a:cs typeface="Times New Roman" panose="02020603050405020304" pitchFamily="18" charset="0"/>
              </a:rPr>
              <a:t>, they were to </a:t>
            </a:r>
            <a:r>
              <a:rPr lang="en-US" sz="1400" b="1" i="1" dirty="0">
                <a:solidFill>
                  <a:srgbClr val="CC6600"/>
                </a:solidFill>
                <a:latin typeface="Times New Roman" panose="02020603050405020304" pitchFamily="18" charset="0"/>
                <a:cs typeface="Times New Roman" panose="02020603050405020304" pitchFamily="18" charset="0"/>
              </a:rPr>
              <a:t>bring forth fruit </a:t>
            </a:r>
            <a:r>
              <a:rPr lang="en-US" sz="1400" dirty="0">
                <a:latin typeface="Times New Roman" panose="02020603050405020304" pitchFamily="18" charset="0"/>
                <a:cs typeface="Times New Roman" panose="02020603050405020304" pitchFamily="18" charset="0"/>
              </a:rPr>
              <a:t>with patience.  So we see an active ‘work’ involving patience – more than just something to have to help, it was eternally ‘necessary’ to have.  We will see ‘just how necessary’ when we look to the Tribulation books, which again will be directed towards the Jews.</a:t>
            </a:r>
          </a:p>
        </p:txBody>
      </p:sp>
      <p:sp>
        <p:nvSpPr>
          <p:cNvPr id="20" name="TextBox 19"/>
          <p:cNvSpPr txBox="1"/>
          <p:nvPr/>
        </p:nvSpPr>
        <p:spPr>
          <a:xfrm>
            <a:off x="102739" y="3809034"/>
            <a:ext cx="11852262"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5.  During this time of dispensational grace, Paul is clear about patience as he often states we need to have patience in many areas, etc.  Paul himself is an example in having patience in </a:t>
            </a:r>
            <a:r>
              <a:rPr lang="en-US" sz="1400" b="1" dirty="0">
                <a:solidFill>
                  <a:srgbClr val="FF0000"/>
                </a:solidFill>
                <a:latin typeface="Times New Roman" panose="02020603050405020304" pitchFamily="18" charset="0"/>
                <a:cs typeface="Times New Roman" panose="02020603050405020304" pitchFamily="18" charset="0"/>
              </a:rPr>
              <a:t>II Timothy 3:10</a:t>
            </a:r>
            <a:r>
              <a:rPr lang="en-US" sz="1400" dirty="0">
                <a:latin typeface="Times New Roman" panose="02020603050405020304" pitchFamily="18" charset="0"/>
                <a:cs typeface="Times New Roman" panose="02020603050405020304" pitchFamily="18" charset="0"/>
              </a:rPr>
              <a:t>; Paul also tells us we are to follow after patience, etc.; He tells us in Titus that us ‘aged’ men are to </a:t>
            </a:r>
            <a:r>
              <a:rPr lang="en-US" sz="1400" b="1" i="1" dirty="0">
                <a:solidFill>
                  <a:srgbClr val="CC6600"/>
                </a:solidFill>
                <a:latin typeface="Times New Roman" panose="02020603050405020304" pitchFamily="18" charset="0"/>
                <a:cs typeface="Times New Roman" panose="02020603050405020304" pitchFamily="18" charset="0"/>
              </a:rPr>
              <a:t>be sound in patience</a:t>
            </a:r>
            <a:r>
              <a:rPr lang="en-US" sz="14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119549" y="3111466"/>
            <a:ext cx="1187039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4.  Paul makes mention of gospel patience when he mentions the apostles, saying that the signs of those apostles were not only what we all know today as being signs, wonders and might deeds… but those signs also were in </a:t>
            </a:r>
            <a:r>
              <a:rPr lang="en-US" sz="1400" b="1" i="1" dirty="0">
                <a:solidFill>
                  <a:srgbClr val="CC6600"/>
                </a:solidFill>
                <a:latin typeface="Times New Roman" panose="02020603050405020304" pitchFamily="18" charset="0"/>
                <a:cs typeface="Times New Roman" panose="02020603050405020304" pitchFamily="18" charset="0"/>
              </a:rPr>
              <a:t>all patience</a:t>
            </a:r>
            <a:r>
              <a:rPr lang="en-US" sz="1400" dirty="0">
                <a:latin typeface="Times New Roman" panose="02020603050405020304" pitchFamily="18" charset="0"/>
                <a:cs typeface="Times New Roman" panose="02020603050405020304" pitchFamily="18" charset="0"/>
              </a:rPr>
              <a:t>.  See </a:t>
            </a:r>
            <a:r>
              <a:rPr lang="en-US" sz="1400" b="1" dirty="0">
                <a:solidFill>
                  <a:srgbClr val="FF0000"/>
                </a:solidFill>
                <a:latin typeface="Times New Roman" panose="02020603050405020304" pitchFamily="18" charset="0"/>
                <a:cs typeface="Times New Roman" panose="02020603050405020304" pitchFamily="18" charset="0"/>
              </a:rPr>
              <a:t>II Corinthians 12:12</a:t>
            </a:r>
            <a:r>
              <a:rPr lang="en-US" sz="1400" dirty="0">
                <a:latin typeface="Times New Roman" panose="02020603050405020304" pitchFamily="18" charset="0"/>
                <a:cs typeface="Times New Roman" panose="02020603050405020304" pitchFamily="18" charset="0"/>
              </a:rPr>
              <a:t>.  So Paul reminds us of the importance patience was then during the times of the apostles – and what importance patience will have in the future, but NOT during his dispensation of grace – OUR time. </a:t>
            </a:r>
          </a:p>
        </p:txBody>
      </p:sp>
      <p:sp>
        <p:nvSpPr>
          <p:cNvPr id="22" name="TextBox 21"/>
          <p:cNvSpPr txBox="1"/>
          <p:nvPr/>
        </p:nvSpPr>
        <p:spPr>
          <a:xfrm>
            <a:off x="119549" y="4992216"/>
            <a:ext cx="11835452"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7.  To prove my observational point and conclusion, when we look at </a:t>
            </a:r>
            <a:r>
              <a:rPr lang="en-US" sz="1400" b="1" dirty="0">
                <a:solidFill>
                  <a:srgbClr val="FF0000"/>
                </a:solidFill>
                <a:latin typeface="Times New Roman" panose="02020603050405020304" pitchFamily="18" charset="0"/>
                <a:cs typeface="Times New Roman" panose="02020603050405020304" pitchFamily="18" charset="0"/>
              </a:rPr>
              <a:t>Hebrews</a:t>
            </a:r>
            <a:r>
              <a:rPr lang="en-US" sz="1400" dirty="0">
                <a:latin typeface="Times New Roman" panose="02020603050405020304" pitchFamily="18" charset="0"/>
                <a:cs typeface="Times New Roman" panose="02020603050405020304" pitchFamily="18" charset="0"/>
              </a:rPr>
              <a:t> through </a:t>
            </a:r>
            <a:r>
              <a:rPr lang="en-US" sz="1400" b="1" dirty="0">
                <a:solidFill>
                  <a:srgbClr val="FF0000"/>
                </a:solidFill>
                <a:latin typeface="Times New Roman" panose="02020603050405020304" pitchFamily="18" charset="0"/>
                <a:cs typeface="Times New Roman" panose="02020603050405020304" pitchFamily="18" charset="0"/>
              </a:rPr>
              <a:t>Revelation</a:t>
            </a:r>
            <a:r>
              <a:rPr lang="en-US" sz="1400" dirty="0">
                <a:latin typeface="Times New Roman" panose="02020603050405020304" pitchFamily="18" charset="0"/>
                <a:cs typeface="Times New Roman" panose="02020603050405020304" pitchFamily="18" charset="0"/>
              </a:rPr>
              <a:t>, we see that ‘patience’ has a much more serious application than for today:  </a:t>
            </a:r>
            <a:r>
              <a:rPr lang="en-US" sz="1400" b="1" dirty="0">
                <a:solidFill>
                  <a:srgbClr val="FF0000"/>
                </a:solidFill>
                <a:latin typeface="Times New Roman" panose="02020603050405020304" pitchFamily="18" charset="0"/>
                <a:cs typeface="Times New Roman" panose="02020603050405020304" pitchFamily="18" charset="0"/>
              </a:rPr>
              <a:t>Hebrews 6:12</a:t>
            </a:r>
            <a:r>
              <a:rPr lang="en-US" sz="1400" dirty="0">
                <a:latin typeface="Times New Roman" panose="02020603050405020304" pitchFamily="18" charset="0"/>
                <a:cs typeface="Times New Roman" panose="02020603050405020304" pitchFamily="18" charset="0"/>
              </a:rPr>
              <a:t>, they will inherit the promises through faith AND patience; </a:t>
            </a:r>
            <a:r>
              <a:rPr lang="en-US" sz="1400" b="1" dirty="0">
                <a:solidFill>
                  <a:srgbClr val="FF0000"/>
                </a:solidFill>
                <a:latin typeface="Times New Roman" panose="02020603050405020304" pitchFamily="18" charset="0"/>
                <a:cs typeface="Times New Roman" panose="02020603050405020304" pitchFamily="18" charset="0"/>
              </a:rPr>
              <a:t>Hebrews 10:36</a:t>
            </a:r>
            <a:r>
              <a:rPr lang="en-US" sz="1400" dirty="0">
                <a:latin typeface="Times New Roman" panose="02020603050405020304" pitchFamily="18" charset="0"/>
                <a:cs typeface="Times New Roman" panose="02020603050405020304" pitchFamily="18" charset="0"/>
              </a:rPr>
              <a:t>, they will need patience to do the will of God to receive the promise; </a:t>
            </a:r>
            <a:r>
              <a:rPr lang="en-US" sz="1400" b="1" dirty="0">
                <a:solidFill>
                  <a:srgbClr val="FF0000"/>
                </a:solidFill>
                <a:latin typeface="Times New Roman" panose="02020603050405020304" pitchFamily="18" charset="0"/>
                <a:cs typeface="Times New Roman" panose="02020603050405020304" pitchFamily="18" charset="0"/>
              </a:rPr>
              <a:t>James 1:4</a:t>
            </a:r>
            <a:r>
              <a:rPr lang="en-US" sz="1400" b="1" dirty="0">
                <a:latin typeface="Times New Roman" panose="02020603050405020304" pitchFamily="18" charset="0"/>
                <a:cs typeface="Times New Roman" panose="02020603050405020304" pitchFamily="18" charset="0"/>
              </a:rPr>
              <a:t>,</a:t>
            </a:r>
            <a:r>
              <a:rPr lang="en-US" sz="14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they are to let ‘patience’ have her perfect work!  And in </a:t>
            </a:r>
            <a:r>
              <a:rPr lang="en-US" sz="1400" b="1" dirty="0">
                <a:solidFill>
                  <a:srgbClr val="FF0000"/>
                </a:solidFill>
                <a:latin typeface="Times New Roman" panose="02020603050405020304" pitchFamily="18" charset="0"/>
                <a:cs typeface="Times New Roman" panose="02020603050405020304" pitchFamily="18" charset="0"/>
              </a:rPr>
              <a:t>Revelation</a:t>
            </a:r>
            <a:r>
              <a:rPr lang="en-US" sz="1400" dirty="0">
                <a:latin typeface="Times New Roman" panose="02020603050405020304" pitchFamily="18" charset="0"/>
                <a:cs typeface="Times New Roman" panose="02020603050405020304" pitchFamily="18" charset="0"/>
              </a:rPr>
              <a:t>, we read about the ‘patience of the saints’ – it will take patience to </a:t>
            </a:r>
            <a:r>
              <a:rPr lang="en-US" sz="1400" b="1" i="1" dirty="0">
                <a:solidFill>
                  <a:srgbClr val="CC6600"/>
                </a:solidFill>
                <a:latin typeface="Times New Roman" panose="02020603050405020304" pitchFamily="18" charset="0"/>
                <a:cs typeface="Times New Roman" panose="02020603050405020304" pitchFamily="18" charset="0"/>
              </a:rPr>
              <a:t>keep the commandments of God, and the faith of Jesus</a:t>
            </a:r>
            <a:r>
              <a:rPr lang="en-US" sz="1400" dirty="0">
                <a:latin typeface="Times New Roman" panose="02020603050405020304" pitchFamily="18" charset="0"/>
                <a:cs typeface="Times New Roman" panose="02020603050405020304" pitchFamily="18" charset="0"/>
              </a:rPr>
              <a:t>.  Their patience will be in their obedience to the law – and when they lose their patience, they also lose the faith of Jesus – thus they lose their ‘earned’ salvation! See </a:t>
            </a:r>
            <a:r>
              <a:rPr lang="en-US" sz="1400" b="1" dirty="0">
                <a:solidFill>
                  <a:srgbClr val="FF0000"/>
                </a:solidFill>
                <a:latin typeface="Times New Roman" panose="02020603050405020304" pitchFamily="18" charset="0"/>
                <a:cs typeface="Times New Roman" panose="02020603050405020304" pitchFamily="18" charset="0"/>
              </a:rPr>
              <a:t>Hebrews 6:1-6 </a:t>
            </a:r>
            <a:r>
              <a:rPr lang="en-US" sz="1400" dirty="0">
                <a:latin typeface="Times New Roman" panose="02020603050405020304" pitchFamily="18" charset="0"/>
                <a:cs typeface="Times New Roman" panose="02020603050405020304" pitchFamily="18" charset="0"/>
              </a:rPr>
              <a:t>for that study. </a:t>
            </a:r>
          </a:p>
        </p:txBody>
      </p:sp>
      <p:sp>
        <p:nvSpPr>
          <p:cNvPr id="23" name="TextBox 22"/>
          <p:cNvSpPr txBox="1"/>
          <p:nvPr/>
        </p:nvSpPr>
        <p:spPr>
          <a:xfrm>
            <a:off x="119549" y="4297541"/>
            <a:ext cx="1187039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6.  But what I want you to see is that the patience we are to have today is a patience of hope!  As we see in the gospels and in the tribulation, patience will be in that their ‘works’ will require patience – and thus patience will be a necessity in their salvation.  Today, our patience comes from our hope; in the tribulation, patience will be in their good works, etc.</a:t>
            </a:r>
          </a:p>
        </p:txBody>
      </p:sp>
      <p:sp>
        <p:nvSpPr>
          <p:cNvPr id="24" name="TextBox 23"/>
          <p:cNvSpPr txBox="1"/>
          <p:nvPr/>
        </p:nvSpPr>
        <p:spPr>
          <a:xfrm>
            <a:off x="119549" y="6143947"/>
            <a:ext cx="11835451" cy="584775"/>
          </a:xfrm>
          <a:prstGeom prst="rect">
            <a:avLst/>
          </a:prstGeom>
          <a:noFill/>
        </p:spPr>
        <p:txBody>
          <a:bodyPr wrap="square" rtlCol="0">
            <a:spAutoFit/>
          </a:bodyPr>
          <a:lstStyle/>
          <a:p>
            <a:pPr algn="ctr"/>
            <a:r>
              <a:rPr lang="en-US" sz="1600" b="1" dirty="0"/>
              <a:t>Our patience today is the patience of hope!  But during the tribulation, their patience will be in their works, only ‘hoping’ they are doing the right thing, confessing as often as they can, hoping they had enough patience necessary to do the right thing for their eternity..</a:t>
            </a:r>
          </a:p>
        </p:txBody>
      </p:sp>
      <p:cxnSp>
        <p:nvCxnSpPr>
          <p:cNvPr id="26" name="Straight Connector 25"/>
          <p:cNvCxnSpPr/>
          <p:nvPr/>
        </p:nvCxnSpPr>
        <p:spPr>
          <a:xfrm>
            <a:off x="2167847" y="6411074"/>
            <a:ext cx="17157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5209" y="6161767"/>
            <a:ext cx="11794733" cy="5164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2" name="Picture 18" descr="http://www.clker.com/cliparts/U/8/k/x/W/9/cartoon-speech-bubbl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3651" flipV="1">
            <a:off x="741598" y="527559"/>
            <a:ext cx="9713682" cy="41975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438052" y="2145937"/>
            <a:ext cx="5229546" cy="584775"/>
          </a:xfrm>
          <a:prstGeom prst="rect">
            <a:avLst/>
          </a:prstGeom>
          <a:noFill/>
        </p:spPr>
        <p:txBody>
          <a:bodyPr wrap="square" rtlCol="0">
            <a:spAutoFit/>
          </a:bodyPr>
          <a:lstStyle/>
          <a:p>
            <a:pPr algn="ctr"/>
            <a:r>
              <a:rPr lang="en-US" sz="1600" dirty="0"/>
              <a:t>And now, doesn’t the phrase that everyone uses today, </a:t>
            </a:r>
          </a:p>
          <a:p>
            <a:pPr algn="ctr"/>
            <a:r>
              <a:rPr lang="en-US" sz="1600" dirty="0"/>
              <a:t> ‘the patience of Job’ make more sense?  </a:t>
            </a:r>
          </a:p>
        </p:txBody>
      </p:sp>
      <p:sp>
        <p:nvSpPr>
          <p:cNvPr id="29" name="TextBox 28"/>
          <p:cNvSpPr txBox="1"/>
          <p:nvPr/>
        </p:nvSpPr>
        <p:spPr>
          <a:xfrm>
            <a:off x="2070243" y="2708477"/>
            <a:ext cx="7089167" cy="830997"/>
          </a:xfrm>
          <a:prstGeom prst="rect">
            <a:avLst/>
          </a:prstGeom>
          <a:noFill/>
        </p:spPr>
        <p:txBody>
          <a:bodyPr wrap="square" rtlCol="0">
            <a:spAutoFit/>
          </a:bodyPr>
          <a:lstStyle/>
          <a:p>
            <a:pPr algn="just"/>
            <a:r>
              <a:rPr lang="en-US" sz="1600" dirty="0"/>
              <a:t>The patience of Job was all about ‘enduring;’ the ‘end of the Lord;’ the Lord being very pitiful and of tender mercy.  They will need the patience of Job during the coming Tribulation.  We don’t need the ‘patience of Job’ today – so stop saying it.</a:t>
            </a:r>
          </a:p>
        </p:txBody>
      </p:sp>
      <p:sp>
        <p:nvSpPr>
          <p:cNvPr id="30" name="TextBox 29"/>
          <p:cNvSpPr txBox="1"/>
          <p:nvPr/>
        </p:nvSpPr>
        <p:spPr>
          <a:xfrm>
            <a:off x="3254850" y="3573812"/>
            <a:ext cx="5548040" cy="584775"/>
          </a:xfrm>
          <a:prstGeom prst="rect">
            <a:avLst/>
          </a:prstGeom>
          <a:noFill/>
        </p:spPr>
        <p:txBody>
          <a:bodyPr wrap="square" rtlCol="0">
            <a:spAutoFit/>
          </a:bodyPr>
          <a:lstStyle/>
          <a:p>
            <a:pPr algn="ctr"/>
            <a:r>
              <a:rPr lang="en-US" sz="1600" dirty="0"/>
              <a:t>Remember, our patience is actually there to help, encourage and comfort us – our patience is a ‘patience of hope,’ not to endure!  </a:t>
            </a:r>
          </a:p>
        </p:txBody>
      </p:sp>
      <p:sp>
        <p:nvSpPr>
          <p:cNvPr id="31" name="TextBox 30"/>
          <p:cNvSpPr txBox="1"/>
          <p:nvPr/>
        </p:nvSpPr>
        <p:spPr>
          <a:xfrm>
            <a:off x="4674746" y="4119690"/>
            <a:ext cx="2383604" cy="369332"/>
          </a:xfrm>
          <a:prstGeom prst="rect">
            <a:avLst/>
          </a:prstGeom>
          <a:noFill/>
        </p:spPr>
        <p:txBody>
          <a:bodyPr wrap="square" rtlCol="0">
            <a:spAutoFit/>
          </a:bodyPr>
          <a:lstStyle/>
          <a:p>
            <a:pPr algn="ctr"/>
            <a:r>
              <a:rPr lang="en-US" dirty="0"/>
              <a:t>Be thankful for that!</a:t>
            </a:r>
          </a:p>
        </p:txBody>
      </p:sp>
    </p:spTree>
    <p:extLst>
      <p:ext uri="{BB962C8B-B14F-4D97-AF65-F5344CB8AC3E}">
        <p14:creationId xmlns:p14="http://schemas.microsoft.com/office/powerpoint/2010/main" val="405547301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53" presetClass="entr" presetSubtype="16" fill="hold" nodeType="afterEffect">
                                  <p:stCondLst>
                                    <p:cond delay="0"/>
                                  </p:stCondLst>
                                  <p:childTnLst>
                                    <p:set>
                                      <p:cBhvr>
                                        <p:cTn id="13" dur="1" fill="hold">
                                          <p:stCondLst>
                                            <p:cond delay="0"/>
                                          </p:stCondLst>
                                        </p:cTn>
                                        <p:tgtEl>
                                          <p:spTgt spid="1040"/>
                                        </p:tgtEl>
                                        <p:attrNameLst>
                                          <p:attrName>style.visibility</p:attrName>
                                        </p:attrNameLst>
                                      </p:cBhvr>
                                      <p:to>
                                        <p:strVal val="visible"/>
                                      </p:to>
                                    </p:set>
                                    <p:anim calcmode="lin" valueType="num">
                                      <p:cBhvr>
                                        <p:cTn id="14" dur="1000" fill="hold"/>
                                        <p:tgtEl>
                                          <p:spTgt spid="1040"/>
                                        </p:tgtEl>
                                        <p:attrNameLst>
                                          <p:attrName>ppt_w</p:attrName>
                                        </p:attrNameLst>
                                      </p:cBhvr>
                                      <p:tavLst>
                                        <p:tav tm="0">
                                          <p:val>
                                            <p:fltVal val="0"/>
                                          </p:val>
                                        </p:tav>
                                        <p:tav tm="100000">
                                          <p:val>
                                            <p:strVal val="#ppt_w"/>
                                          </p:val>
                                        </p:tav>
                                      </p:tavLst>
                                    </p:anim>
                                    <p:anim calcmode="lin" valueType="num">
                                      <p:cBhvr>
                                        <p:cTn id="15" dur="1000" fill="hold"/>
                                        <p:tgtEl>
                                          <p:spTgt spid="1040"/>
                                        </p:tgtEl>
                                        <p:attrNameLst>
                                          <p:attrName>ppt_h</p:attrName>
                                        </p:attrNameLst>
                                      </p:cBhvr>
                                      <p:tavLst>
                                        <p:tav tm="0">
                                          <p:val>
                                            <p:fltVal val="0"/>
                                          </p:val>
                                        </p:tav>
                                        <p:tav tm="100000">
                                          <p:val>
                                            <p:strVal val="#ppt_h"/>
                                          </p:val>
                                        </p:tav>
                                      </p:tavLst>
                                    </p:anim>
                                    <p:animEffect transition="in" filter="fade">
                                      <p:cBhvr>
                                        <p:cTn id="16" dur="1000"/>
                                        <p:tgtEl>
                                          <p:spTgt spid="1040"/>
                                        </p:tgtEl>
                                      </p:cBhvr>
                                    </p:animEffect>
                                  </p:childTnLst>
                                </p:cTn>
                              </p:par>
                              <p:par>
                                <p:cTn id="17" presetID="26"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435">
                                          <p:stCondLst>
                                            <p:cond delay="0"/>
                                          </p:stCondLst>
                                        </p:cTn>
                                        <p:tgtEl>
                                          <p:spTgt spid="19"/>
                                        </p:tgtEl>
                                      </p:cBhvr>
                                    </p:animEffect>
                                    <p:anim calcmode="lin" valueType="num">
                                      <p:cBhvr>
                                        <p:cTn id="20" dur="136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25" dur="19">
                                          <p:stCondLst>
                                            <p:cond delay="487"/>
                                          </p:stCondLst>
                                        </p:cTn>
                                        <p:tgtEl>
                                          <p:spTgt spid="19"/>
                                        </p:tgtEl>
                                      </p:cBhvr>
                                      <p:to x="100000" y="60000"/>
                                    </p:animScale>
                                    <p:animScale>
                                      <p:cBhvr>
                                        <p:cTn id="26" dur="124" decel="50000">
                                          <p:stCondLst>
                                            <p:cond delay="507"/>
                                          </p:stCondLst>
                                        </p:cTn>
                                        <p:tgtEl>
                                          <p:spTgt spid="19"/>
                                        </p:tgtEl>
                                      </p:cBhvr>
                                      <p:to x="100000" y="100000"/>
                                    </p:animScale>
                                    <p:animScale>
                                      <p:cBhvr>
                                        <p:cTn id="27" dur="19">
                                          <p:stCondLst>
                                            <p:cond delay="984"/>
                                          </p:stCondLst>
                                        </p:cTn>
                                        <p:tgtEl>
                                          <p:spTgt spid="19"/>
                                        </p:tgtEl>
                                      </p:cBhvr>
                                      <p:to x="100000" y="80000"/>
                                    </p:animScale>
                                    <p:animScale>
                                      <p:cBhvr>
                                        <p:cTn id="28" dur="124" decel="50000">
                                          <p:stCondLst>
                                            <p:cond delay="1003"/>
                                          </p:stCondLst>
                                        </p:cTn>
                                        <p:tgtEl>
                                          <p:spTgt spid="19"/>
                                        </p:tgtEl>
                                      </p:cBhvr>
                                      <p:to x="100000" y="100000"/>
                                    </p:animScale>
                                    <p:animScale>
                                      <p:cBhvr>
                                        <p:cTn id="29" dur="19">
                                          <p:stCondLst>
                                            <p:cond delay="1231"/>
                                          </p:stCondLst>
                                        </p:cTn>
                                        <p:tgtEl>
                                          <p:spTgt spid="19"/>
                                        </p:tgtEl>
                                      </p:cBhvr>
                                      <p:to x="100000" y="90000"/>
                                    </p:animScale>
                                    <p:animScale>
                                      <p:cBhvr>
                                        <p:cTn id="30" dur="124" decel="50000">
                                          <p:stCondLst>
                                            <p:cond delay="1251"/>
                                          </p:stCondLst>
                                        </p:cTn>
                                        <p:tgtEl>
                                          <p:spTgt spid="19"/>
                                        </p:tgtEl>
                                      </p:cBhvr>
                                      <p:to x="100000" y="100000"/>
                                    </p:animScale>
                                    <p:animScale>
                                      <p:cBhvr>
                                        <p:cTn id="31" dur="19">
                                          <p:stCondLst>
                                            <p:cond delay="1356"/>
                                          </p:stCondLst>
                                        </p:cTn>
                                        <p:tgtEl>
                                          <p:spTgt spid="19"/>
                                        </p:tgtEl>
                                      </p:cBhvr>
                                      <p:to x="100000" y="95000"/>
                                    </p:animScale>
                                    <p:animScale>
                                      <p:cBhvr>
                                        <p:cTn id="32" dur="124" decel="50000">
                                          <p:stCondLst>
                                            <p:cond delay="1376"/>
                                          </p:stCondLst>
                                        </p:cTn>
                                        <p:tgtEl>
                                          <p:spTgt spid="19"/>
                                        </p:tgtEl>
                                      </p:cBhvr>
                                      <p:to x="100000" y="100000"/>
                                    </p:animScale>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25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0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2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2000" fill="hold"/>
                                        <p:tgtEl>
                                          <p:spTgt spid="24"/>
                                        </p:tgtEl>
                                        <p:attrNameLst>
                                          <p:attrName>ppt_w</p:attrName>
                                        </p:attrNameLst>
                                      </p:cBhvr>
                                      <p:tavLst>
                                        <p:tav tm="0">
                                          <p:val>
                                            <p:fltVal val="0"/>
                                          </p:val>
                                        </p:tav>
                                        <p:tav tm="100000">
                                          <p:val>
                                            <p:strVal val="#ppt_w"/>
                                          </p:val>
                                        </p:tav>
                                      </p:tavLst>
                                    </p:anim>
                                    <p:anim calcmode="lin" valueType="num">
                                      <p:cBhvr>
                                        <p:cTn id="80" dur="2000" fill="hold"/>
                                        <p:tgtEl>
                                          <p:spTgt spid="24"/>
                                        </p:tgtEl>
                                        <p:attrNameLst>
                                          <p:attrName>ppt_h</p:attrName>
                                        </p:attrNameLst>
                                      </p:cBhvr>
                                      <p:tavLst>
                                        <p:tav tm="0">
                                          <p:val>
                                            <p:fltVal val="0"/>
                                          </p:val>
                                        </p:tav>
                                        <p:tav tm="100000">
                                          <p:val>
                                            <p:strVal val="#ppt_h"/>
                                          </p:val>
                                        </p:tav>
                                      </p:tavLst>
                                    </p:anim>
                                    <p:animEffect transition="in" filter="fade">
                                      <p:cBhvr>
                                        <p:cTn id="81" dur="2000"/>
                                        <p:tgtEl>
                                          <p:spTgt spid="2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250" fill="hold"/>
                                        <p:tgtEl>
                                          <p:spTgt spid="27"/>
                                        </p:tgtEl>
                                        <p:attrNameLst>
                                          <p:attrName>ppt_w</p:attrName>
                                        </p:attrNameLst>
                                      </p:cBhvr>
                                      <p:tavLst>
                                        <p:tav tm="0">
                                          <p:val>
                                            <p:fltVal val="0"/>
                                          </p:val>
                                        </p:tav>
                                        <p:tav tm="100000">
                                          <p:val>
                                            <p:strVal val="#ppt_w"/>
                                          </p:val>
                                        </p:tav>
                                      </p:tavLst>
                                    </p:anim>
                                    <p:anim calcmode="lin" valueType="num">
                                      <p:cBhvr>
                                        <p:cTn id="85" dur="1250" fill="hold"/>
                                        <p:tgtEl>
                                          <p:spTgt spid="27"/>
                                        </p:tgtEl>
                                        <p:attrNameLst>
                                          <p:attrName>ppt_h</p:attrName>
                                        </p:attrNameLst>
                                      </p:cBhvr>
                                      <p:tavLst>
                                        <p:tav tm="0">
                                          <p:val>
                                            <p:fltVal val="0"/>
                                          </p:val>
                                        </p:tav>
                                        <p:tav tm="100000">
                                          <p:val>
                                            <p:strVal val="#ppt_h"/>
                                          </p:val>
                                        </p:tav>
                                      </p:tavLst>
                                    </p:anim>
                                    <p:animEffect transition="in" filter="fade">
                                      <p:cBhvr>
                                        <p:cTn id="86" dur="1250"/>
                                        <p:tgtEl>
                                          <p:spTgt spid="27"/>
                                        </p:tgtEl>
                                      </p:cBhvr>
                                    </p:animEffect>
                                  </p:childTnLst>
                                </p:cTn>
                              </p:par>
                            </p:childTnLst>
                          </p:cTn>
                        </p:par>
                        <p:par>
                          <p:cTn id="87" fill="hold">
                            <p:stCondLst>
                              <p:cond delay="2000"/>
                            </p:stCondLst>
                            <p:childTnLst>
                              <p:par>
                                <p:cTn id="88" presetID="22" presetClass="entr" presetSubtype="8"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042"/>
                                        </p:tgtEl>
                                        <p:attrNameLst>
                                          <p:attrName>style.visibility</p:attrName>
                                        </p:attrNameLst>
                                      </p:cBhvr>
                                      <p:to>
                                        <p:strVal val="visible"/>
                                      </p:to>
                                    </p:set>
                                    <p:animEffect transition="in" filter="wipe(left)">
                                      <p:cBhvr>
                                        <p:cTn id="95" dur="1500"/>
                                        <p:tgtEl>
                                          <p:spTgt spid="104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p:cTn id="98" dur="2000" fill="hold"/>
                                        <p:tgtEl>
                                          <p:spTgt spid="28"/>
                                        </p:tgtEl>
                                        <p:attrNameLst>
                                          <p:attrName>ppt_w</p:attrName>
                                        </p:attrNameLst>
                                      </p:cBhvr>
                                      <p:tavLst>
                                        <p:tav tm="0">
                                          <p:val>
                                            <p:fltVal val="0"/>
                                          </p:val>
                                        </p:tav>
                                        <p:tav tm="100000">
                                          <p:val>
                                            <p:strVal val="#ppt_w"/>
                                          </p:val>
                                        </p:tav>
                                      </p:tavLst>
                                    </p:anim>
                                    <p:anim calcmode="lin" valueType="num">
                                      <p:cBhvr>
                                        <p:cTn id="99" dur="2000" fill="hold"/>
                                        <p:tgtEl>
                                          <p:spTgt spid="28"/>
                                        </p:tgtEl>
                                        <p:attrNameLst>
                                          <p:attrName>ppt_h</p:attrName>
                                        </p:attrNameLst>
                                      </p:cBhvr>
                                      <p:tavLst>
                                        <p:tav tm="0">
                                          <p:val>
                                            <p:fltVal val="0"/>
                                          </p:val>
                                        </p:tav>
                                        <p:tav tm="100000">
                                          <p:val>
                                            <p:strVal val="#ppt_h"/>
                                          </p:val>
                                        </p:tav>
                                      </p:tavLst>
                                    </p:anim>
                                    <p:animEffect transition="in" filter="fade">
                                      <p:cBhvr>
                                        <p:cTn id="100" dur="20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500" fill="hold"/>
                                        <p:tgtEl>
                                          <p:spTgt spid="29"/>
                                        </p:tgtEl>
                                        <p:attrNameLst>
                                          <p:attrName>ppt_w</p:attrName>
                                        </p:attrNameLst>
                                      </p:cBhvr>
                                      <p:tavLst>
                                        <p:tav tm="0">
                                          <p:val>
                                            <p:fltVal val="0"/>
                                          </p:val>
                                        </p:tav>
                                        <p:tav tm="100000">
                                          <p:val>
                                            <p:strVal val="#ppt_w"/>
                                          </p:val>
                                        </p:tav>
                                      </p:tavLst>
                                    </p:anim>
                                    <p:anim calcmode="lin" valueType="num">
                                      <p:cBhvr>
                                        <p:cTn id="106" dur="1500" fill="hold"/>
                                        <p:tgtEl>
                                          <p:spTgt spid="29"/>
                                        </p:tgtEl>
                                        <p:attrNameLst>
                                          <p:attrName>ppt_h</p:attrName>
                                        </p:attrNameLst>
                                      </p:cBhvr>
                                      <p:tavLst>
                                        <p:tav tm="0">
                                          <p:val>
                                            <p:fltVal val="0"/>
                                          </p:val>
                                        </p:tav>
                                        <p:tav tm="100000">
                                          <p:val>
                                            <p:strVal val="#ppt_h"/>
                                          </p:val>
                                        </p:tav>
                                      </p:tavLst>
                                    </p:anim>
                                    <p:animEffect transition="in" filter="fade">
                                      <p:cBhvr>
                                        <p:cTn id="107" dur="1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1500" fill="hold"/>
                                        <p:tgtEl>
                                          <p:spTgt spid="30"/>
                                        </p:tgtEl>
                                        <p:attrNameLst>
                                          <p:attrName>ppt_w</p:attrName>
                                        </p:attrNameLst>
                                      </p:cBhvr>
                                      <p:tavLst>
                                        <p:tav tm="0">
                                          <p:val>
                                            <p:fltVal val="0"/>
                                          </p:val>
                                        </p:tav>
                                        <p:tav tm="100000">
                                          <p:val>
                                            <p:strVal val="#ppt_w"/>
                                          </p:val>
                                        </p:tav>
                                      </p:tavLst>
                                    </p:anim>
                                    <p:anim calcmode="lin" valueType="num">
                                      <p:cBhvr>
                                        <p:cTn id="113" dur="1500" fill="hold"/>
                                        <p:tgtEl>
                                          <p:spTgt spid="30"/>
                                        </p:tgtEl>
                                        <p:attrNameLst>
                                          <p:attrName>ppt_h</p:attrName>
                                        </p:attrNameLst>
                                      </p:cBhvr>
                                      <p:tavLst>
                                        <p:tav tm="0">
                                          <p:val>
                                            <p:fltVal val="0"/>
                                          </p:val>
                                        </p:tav>
                                        <p:tav tm="100000">
                                          <p:val>
                                            <p:strVal val="#ppt_h"/>
                                          </p:val>
                                        </p:tav>
                                      </p:tavLst>
                                    </p:anim>
                                    <p:animEffect transition="in" filter="fade">
                                      <p:cBhvr>
                                        <p:cTn id="114" dur="1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2000" fill="hold"/>
                                        <p:tgtEl>
                                          <p:spTgt spid="31"/>
                                        </p:tgtEl>
                                        <p:attrNameLst>
                                          <p:attrName>ppt_w</p:attrName>
                                        </p:attrNameLst>
                                      </p:cBhvr>
                                      <p:tavLst>
                                        <p:tav tm="0">
                                          <p:val>
                                            <p:fltVal val="0"/>
                                          </p:val>
                                        </p:tav>
                                        <p:tav tm="100000">
                                          <p:val>
                                            <p:strVal val="#ppt_w"/>
                                          </p:val>
                                        </p:tav>
                                      </p:tavLst>
                                    </p:anim>
                                    <p:anim calcmode="lin" valueType="num">
                                      <p:cBhvr>
                                        <p:cTn id="120" dur="2000" fill="hold"/>
                                        <p:tgtEl>
                                          <p:spTgt spid="31"/>
                                        </p:tgtEl>
                                        <p:attrNameLst>
                                          <p:attrName>ppt_h</p:attrName>
                                        </p:attrNameLst>
                                      </p:cBhvr>
                                      <p:tavLst>
                                        <p:tav tm="0">
                                          <p:val>
                                            <p:fltVal val="0"/>
                                          </p:val>
                                        </p:tav>
                                        <p:tav tm="100000">
                                          <p:val>
                                            <p:strVal val="#ppt_h"/>
                                          </p:val>
                                        </p:tav>
                                      </p:tavLst>
                                    </p:anim>
                                    <p:animEffect transition="in" filter="fade">
                                      <p:cBhvr>
                                        <p:cTn id="12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17" grpId="0"/>
      <p:bldP spid="18" grpId="0"/>
      <p:bldP spid="20" grpId="0"/>
      <p:bldP spid="21" grpId="0"/>
      <p:bldP spid="22" grpId="0"/>
      <p:bldP spid="23" grpId="0"/>
      <p:bldP spid="24" grpId="0"/>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3" name="TextBox 2"/>
          <p:cNvSpPr txBox="1"/>
          <p:nvPr/>
        </p:nvSpPr>
        <p:spPr>
          <a:xfrm>
            <a:off x="285750" y="95250"/>
            <a:ext cx="548640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OK, back onto the original trail – ‘HOPE’.</a:t>
            </a:r>
          </a:p>
        </p:txBody>
      </p:sp>
      <p:sp>
        <p:nvSpPr>
          <p:cNvPr id="10" name="TextBox 9"/>
          <p:cNvSpPr txBox="1"/>
          <p:nvPr/>
        </p:nvSpPr>
        <p:spPr>
          <a:xfrm>
            <a:off x="514350" y="361950"/>
            <a:ext cx="5029200" cy="954107"/>
          </a:xfrm>
          <a:prstGeom prst="rect">
            <a:avLst/>
          </a:prstGeom>
          <a:noFill/>
        </p:spPr>
        <p:txBody>
          <a:bodyPr wrap="square" rtlCol="0">
            <a:spAutoFit/>
          </a:bodyPr>
          <a:lstStyle/>
          <a:p>
            <a:pPr algn="ctr"/>
            <a:r>
              <a:rPr lang="en-US" sz="1400" b="1" i="1" dirty="0">
                <a:solidFill>
                  <a:srgbClr val="CC6600"/>
                </a:solidFill>
              </a:rPr>
              <a:t>For whatsoever things were written aforetime were written </a:t>
            </a:r>
          </a:p>
          <a:p>
            <a:pPr algn="ctr"/>
            <a:r>
              <a:rPr lang="en-US" sz="1400" b="1" i="1" dirty="0">
                <a:solidFill>
                  <a:srgbClr val="CC6600"/>
                </a:solidFill>
              </a:rPr>
              <a:t>for our learning, that we through patience </a:t>
            </a:r>
          </a:p>
          <a:p>
            <a:pPr algn="ctr"/>
            <a:r>
              <a:rPr lang="en-US" sz="1400" b="1" i="1" dirty="0">
                <a:solidFill>
                  <a:srgbClr val="CC6600"/>
                </a:solidFill>
              </a:rPr>
              <a:t>and comfort of the scriptures </a:t>
            </a:r>
          </a:p>
          <a:p>
            <a:pPr algn="ctr"/>
            <a:r>
              <a:rPr lang="en-US" sz="1400" b="1" i="1" dirty="0">
                <a:solidFill>
                  <a:srgbClr val="CC6600"/>
                </a:solidFill>
              </a:rPr>
              <a:t>might have hope. </a:t>
            </a:r>
          </a:p>
        </p:txBody>
      </p:sp>
      <p:sp>
        <p:nvSpPr>
          <p:cNvPr id="11" name="TextBox 10"/>
          <p:cNvSpPr txBox="1"/>
          <p:nvPr/>
        </p:nvSpPr>
        <p:spPr>
          <a:xfrm>
            <a:off x="2381250" y="1285875"/>
            <a:ext cx="130492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15:4</a:t>
            </a:r>
          </a:p>
        </p:txBody>
      </p:sp>
      <p:sp>
        <p:nvSpPr>
          <p:cNvPr id="12" name="TextBox 11"/>
          <p:cNvSpPr txBox="1"/>
          <p:nvPr/>
        </p:nvSpPr>
        <p:spPr>
          <a:xfrm>
            <a:off x="1069181" y="1528049"/>
            <a:ext cx="3931444"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See right there – ‘</a:t>
            </a:r>
            <a:r>
              <a:rPr lang="en-US" sz="1600" b="1" i="1" dirty="0">
                <a:solidFill>
                  <a:srgbClr val="CC6600"/>
                </a:solidFill>
                <a:latin typeface="Times New Roman" panose="02020603050405020304" pitchFamily="18" charset="0"/>
                <a:cs typeface="Times New Roman" panose="02020603050405020304" pitchFamily="18" charset="0"/>
              </a:rPr>
              <a:t>patience</a:t>
            </a:r>
            <a:r>
              <a:rPr lang="en-US" sz="1600" dirty="0">
                <a:latin typeface="Times New Roman" panose="02020603050405020304" pitchFamily="18" charset="0"/>
                <a:cs typeface="Times New Roman" panose="02020603050405020304" pitchFamily="18" charset="0"/>
              </a:rPr>
              <a:t>’ pops up again.</a:t>
            </a:r>
          </a:p>
        </p:txBody>
      </p:sp>
      <p:sp>
        <p:nvSpPr>
          <p:cNvPr id="13" name="TextBox 12"/>
          <p:cNvSpPr txBox="1"/>
          <p:nvPr/>
        </p:nvSpPr>
        <p:spPr>
          <a:xfrm>
            <a:off x="323850" y="1838119"/>
            <a:ext cx="544830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But so does the word ‘</a:t>
            </a:r>
            <a:r>
              <a:rPr lang="en-US" sz="1600" b="1" i="1" dirty="0">
                <a:solidFill>
                  <a:srgbClr val="CC6600"/>
                </a:solidFill>
                <a:latin typeface="Times New Roman" panose="02020603050405020304" pitchFamily="18" charset="0"/>
                <a:cs typeface="Times New Roman" panose="02020603050405020304" pitchFamily="18" charset="0"/>
              </a:rPr>
              <a:t>scriptures</a:t>
            </a:r>
            <a:r>
              <a:rPr lang="en-US" sz="1600" dirty="0">
                <a:latin typeface="Times New Roman" panose="02020603050405020304" pitchFamily="18" charset="0"/>
                <a:cs typeface="Times New Roman" panose="02020603050405020304" pitchFamily="18" charset="0"/>
              </a:rPr>
              <a:t>’ – so our hope is to be derived NOT from what we ‘see’ going on or not going on around us; we are to get our hope from the comfort of the scriptures.  </a:t>
            </a:r>
          </a:p>
        </p:txBody>
      </p:sp>
      <p:sp>
        <p:nvSpPr>
          <p:cNvPr id="14" name="TextBox 13"/>
          <p:cNvSpPr txBox="1"/>
          <p:nvPr/>
        </p:nvSpPr>
        <p:spPr>
          <a:xfrm>
            <a:off x="419099" y="2687689"/>
            <a:ext cx="5219699" cy="1815882"/>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So my first question would be, “</a:t>
            </a:r>
            <a:r>
              <a:rPr lang="en-US" sz="1600" i="1" dirty="0">
                <a:latin typeface="Times New Roman" panose="02020603050405020304" pitchFamily="18" charset="0"/>
                <a:cs typeface="Times New Roman" panose="02020603050405020304" pitchFamily="18" charset="0"/>
              </a:rPr>
              <a:t>Do you have the scriptures?”  </a:t>
            </a:r>
            <a:r>
              <a:rPr lang="en-US" sz="1600" dirty="0">
                <a:latin typeface="Times New Roman" panose="02020603050405020304" pitchFamily="18" charset="0"/>
                <a:cs typeface="Times New Roman" panose="02020603050405020304" pitchFamily="18" charset="0"/>
              </a:rPr>
              <a:t>If you do, then you can rest assure that God is not a liar… and with you being aware of rightly dividing the word of truth, you will find comfort in those scriptures. The more you read, the more comfort you will have and with more comfort, the more your hope grows; the more you keep reading the scriptures, the stronger your hope becomes!</a:t>
            </a:r>
          </a:p>
        </p:txBody>
      </p:sp>
      <p:cxnSp>
        <p:nvCxnSpPr>
          <p:cNvPr id="16" name="Straight Connector 15"/>
          <p:cNvCxnSpPr/>
          <p:nvPr/>
        </p:nvCxnSpPr>
        <p:spPr>
          <a:xfrm>
            <a:off x="3862387" y="828675"/>
            <a:ext cx="7048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8387" y="1038225"/>
            <a:ext cx="17526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81751" y="324624"/>
            <a:ext cx="5276849"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Oh, I see another bunny trail I do need to get onto, although this is a tiny step off the trail… and that is the word </a:t>
            </a:r>
            <a:r>
              <a:rPr lang="en-US" sz="1600" b="1" i="1" dirty="0">
                <a:solidFill>
                  <a:srgbClr val="CC6600"/>
                </a:solidFill>
                <a:latin typeface="Times New Roman" panose="02020603050405020304" pitchFamily="18" charset="0"/>
                <a:cs typeface="Times New Roman" panose="02020603050405020304" pitchFamily="18" charset="0"/>
              </a:rPr>
              <a:t>might.</a:t>
            </a:r>
            <a:endParaRPr lang="en-US" sz="1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075216" y="2225280"/>
            <a:ext cx="4040459" cy="1077218"/>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MIGHT</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noun</a:t>
            </a:r>
            <a:r>
              <a:rPr lang="en-US" sz="1600" dirty="0">
                <a:latin typeface="Times New Roman" panose="02020603050405020304" pitchFamily="18" charset="0"/>
                <a:cs typeface="Times New Roman" panose="02020603050405020304" pitchFamily="18" charset="0"/>
              </a:rPr>
              <a:t> </a:t>
            </a:r>
          </a:p>
          <a:p>
            <a:pPr algn="ctr"/>
            <a:r>
              <a:rPr lang="en-US" sz="1600" i="1" dirty="0">
                <a:latin typeface="Times New Roman" panose="02020603050405020304" pitchFamily="18" charset="0"/>
                <a:cs typeface="Times New Roman" panose="02020603050405020304" pitchFamily="18" charset="0"/>
              </a:rPr>
              <a:t>preterit tense</a:t>
            </a:r>
            <a:r>
              <a:rPr lang="en-US" sz="1600" dirty="0">
                <a:latin typeface="Times New Roman" panose="02020603050405020304" pitchFamily="18" charset="0"/>
                <a:cs typeface="Times New Roman" panose="02020603050405020304" pitchFamily="18" charset="0"/>
              </a:rPr>
              <a:t> of may. Had power or liberty. </a:t>
            </a:r>
          </a:p>
          <a:p>
            <a:r>
              <a:rPr lang="en-US" sz="1600" b="1"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It sometimes denotes was possible, implying ignorance of the fact in the speaker. </a:t>
            </a:r>
          </a:p>
        </p:txBody>
      </p:sp>
      <p:sp>
        <p:nvSpPr>
          <p:cNvPr id="23" name="TextBox 22"/>
          <p:cNvSpPr txBox="1"/>
          <p:nvPr/>
        </p:nvSpPr>
        <p:spPr>
          <a:xfrm>
            <a:off x="6581776" y="3429000"/>
            <a:ext cx="504825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Simply put, to those folks having patience and deriving comfort from the scriptures, hope is not only available, it is possible! In fact, it is there for them – no ‘maybe’ about it!  </a:t>
            </a:r>
          </a:p>
        </p:txBody>
      </p:sp>
      <p:cxnSp>
        <p:nvCxnSpPr>
          <p:cNvPr id="25" name="Straight Connector 24"/>
          <p:cNvCxnSpPr/>
          <p:nvPr/>
        </p:nvCxnSpPr>
        <p:spPr>
          <a:xfrm>
            <a:off x="2381250" y="1257300"/>
            <a:ext cx="4476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6105" y="4319855"/>
            <a:ext cx="5102495"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However, for those who do not have confidence in their ‘bible’ as scriptures – or for those who don’t read what they even know to be the very words of God – or those who run low on patience because of all that is going down these days, well, the hope for them may be waning – or maybe they can’t find that hope.        Hope is there for them… IF…</a:t>
            </a:r>
            <a:endParaRPr lang="en-US" sz="1600" dirty="0"/>
          </a:p>
        </p:txBody>
      </p:sp>
      <p:sp>
        <p:nvSpPr>
          <p:cNvPr id="27" name="TextBox 26"/>
          <p:cNvSpPr txBox="1"/>
          <p:nvPr/>
        </p:nvSpPr>
        <p:spPr>
          <a:xfrm>
            <a:off x="6553200" y="5972175"/>
            <a:ext cx="5181599" cy="646331"/>
          </a:xfrm>
          <a:prstGeom prst="rect">
            <a:avLst/>
          </a:prstGeom>
          <a:noFill/>
        </p:spPr>
        <p:txBody>
          <a:bodyPr wrap="square" rtlCol="0">
            <a:spAutoFit/>
          </a:bodyPr>
          <a:lstStyle/>
          <a:p>
            <a:pPr algn="just"/>
            <a:r>
              <a:rPr lang="en-US" dirty="0"/>
              <a:t>If people ‘lose’ hope or ‘can’t find it’, it certainly isn’t God’s fault.  It’s there for them - if they so choose!</a:t>
            </a:r>
          </a:p>
        </p:txBody>
      </p:sp>
      <p:pic>
        <p:nvPicPr>
          <p:cNvPr id="28" name="Picture 2" descr="http://cartoon-bunny-rabbits.clipartonline.net/_/rsrc/1390297000010/cartoon-bunnies-page-3/baby-bunny-cartoon%20clipart_31.png?height=400&amp;width=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47" y="372249"/>
            <a:ext cx="456426" cy="4564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234112" y="857250"/>
            <a:ext cx="5757863"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 can hear someone using the word ‘</a:t>
            </a:r>
            <a:r>
              <a:rPr lang="en-US" sz="1600" b="1" i="1" dirty="0">
                <a:solidFill>
                  <a:srgbClr val="CC6600"/>
                </a:solidFill>
                <a:latin typeface="Times New Roman" panose="02020603050405020304" pitchFamily="18" charset="0"/>
                <a:cs typeface="Times New Roman" panose="02020603050405020304" pitchFamily="18" charset="0"/>
              </a:rPr>
              <a:t>might</a:t>
            </a:r>
            <a:r>
              <a:rPr lang="en-US" sz="1600" dirty="0">
                <a:latin typeface="Times New Roman" panose="02020603050405020304" pitchFamily="18" charset="0"/>
                <a:cs typeface="Times New Roman" panose="02020603050405020304" pitchFamily="18" charset="0"/>
              </a:rPr>
              <a:t>’ as a word of doubt… meaning that, 1) a better word would be _______, [which is a bogus response] or 2) maybe someone will say hope really isn’t attainable for everyone; they say one ‘</a:t>
            </a:r>
            <a:r>
              <a:rPr lang="en-US" sz="1600" i="1" dirty="0">
                <a:latin typeface="Times New Roman" panose="02020603050405020304" pitchFamily="18" charset="0"/>
                <a:cs typeface="Times New Roman" panose="02020603050405020304" pitchFamily="18" charset="0"/>
              </a:rPr>
              <a:t>might</a:t>
            </a:r>
            <a:r>
              <a:rPr lang="en-US" sz="1600" dirty="0">
                <a:latin typeface="Times New Roman" panose="02020603050405020304" pitchFamily="18" charset="0"/>
                <a:cs typeface="Times New Roman" panose="02020603050405020304" pitchFamily="18" charset="0"/>
              </a:rPr>
              <a:t>’ / ‘</a:t>
            </a:r>
            <a:r>
              <a:rPr lang="en-US" sz="1600" i="1" dirty="0">
                <a:latin typeface="Times New Roman" panose="02020603050405020304" pitchFamily="18" charset="0"/>
                <a:cs typeface="Times New Roman" panose="02020603050405020304" pitchFamily="18" charset="0"/>
              </a:rPr>
              <a:t>maybe</a:t>
            </a:r>
            <a:r>
              <a:rPr lang="en-US" sz="1600" dirty="0">
                <a:latin typeface="Times New Roman" panose="02020603050405020304" pitchFamily="18" charset="0"/>
                <a:cs typeface="Times New Roman" panose="02020603050405020304" pitchFamily="18" charset="0"/>
              </a:rPr>
              <a:t>’ can have hope; </a:t>
            </a:r>
            <a:r>
              <a:rPr lang="en-US" sz="1600" i="1" dirty="0">
                <a:latin typeface="Times New Roman" panose="02020603050405020304" pitchFamily="18" charset="0"/>
                <a:cs typeface="Times New Roman" panose="02020603050405020304" pitchFamily="18" charset="0"/>
              </a:rPr>
              <a:t>‘maybe yes or maybe no,’ ‘who can know,</a:t>
            </a:r>
            <a:r>
              <a:rPr lang="en-US" sz="1600" dirty="0">
                <a:latin typeface="Times New Roman" panose="02020603050405020304" pitchFamily="18" charset="0"/>
                <a:cs typeface="Times New Roman" panose="02020603050405020304" pitchFamily="18" charset="0"/>
              </a:rPr>
              <a:t>’ etc.      Well, they are WRONG!</a:t>
            </a:r>
            <a:endParaRPr lang="en-US" sz="1600" dirty="0"/>
          </a:p>
        </p:txBody>
      </p:sp>
    </p:spTree>
    <p:extLst>
      <p:ext uri="{BB962C8B-B14F-4D97-AF65-F5344CB8AC3E}">
        <p14:creationId xmlns:p14="http://schemas.microsoft.com/office/powerpoint/2010/main" val="2206058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30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3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30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2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3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435">
                                          <p:stCondLst>
                                            <p:cond delay="0"/>
                                          </p:stCondLst>
                                        </p:cTn>
                                        <p:tgtEl>
                                          <p:spTgt spid="28"/>
                                        </p:tgtEl>
                                      </p:cBhvr>
                                    </p:animEffect>
                                    <p:anim calcmode="lin" valueType="num">
                                      <p:cBhvr>
                                        <p:cTn id="40" dur="1367"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1" dur="498"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2" dur="498" tmFilter="0, 0; 0.125,0.2665; 0.25,0.4; 0.375,0.465; 0.5,0.5;  0.625,0.535; 0.75,0.6; 0.875,0.7335; 1,1">
                                          <p:stCondLst>
                                            <p:cond delay="498"/>
                                          </p:stCondLst>
                                        </p:cTn>
                                        <p:tgtEl>
                                          <p:spTgt spid="28"/>
                                        </p:tgtEl>
                                        <p:attrNameLst>
                                          <p:attrName>ppt_y</p:attrName>
                                        </p:attrNameLst>
                                      </p:cBhvr>
                                      <p:tavLst>
                                        <p:tav tm="0" fmla="#ppt_y-sin(pi*$)/9">
                                          <p:val>
                                            <p:fltVal val="0"/>
                                          </p:val>
                                        </p:tav>
                                        <p:tav tm="100000">
                                          <p:val>
                                            <p:fltVal val="1"/>
                                          </p:val>
                                        </p:tav>
                                      </p:tavLst>
                                    </p:anim>
                                    <p:anim calcmode="lin" valueType="num">
                                      <p:cBhvr>
                                        <p:cTn id="43" dur="249" tmFilter="0, 0; 0.125,0.2665; 0.25,0.4; 0.375,0.465; 0.5,0.5;  0.625,0.535; 0.75,0.6; 0.875,0.7335; 1,1">
                                          <p:stCondLst>
                                            <p:cond delay="993"/>
                                          </p:stCondLst>
                                        </p:cTn>
                                        <p:tgtEl>
                                          <p:spTgt spid="28"/>
                                        </p:tgtEl>
                                        <p:attrNameLst>
                                          <p:attrName>ppt_y</p:attrName>
                                        </p:attrNameLst>
                                      </p:cBhvr>
                                      <p:tavLst>
                                        <p:tav tm="0" fmla="#ppt_y-sin(pi*$)/27">
                                          <p:val>
                                            <p:fltVal val="0"/>
                                          </p:val>
                                        </p:tav>
                                        <p:tav tm="100000">
                                          <p:val>
                                            <p:fltVal val="1"/>
                                          </p:val>
                                        </p:tav>
                                      </p:tavLst>
                                    </p:anim>
                                    <p:anim calcmode="lin" valueType="num">
                                      <p:cBhvr>
                                        <p:cTn id="44" dur="123" tmFilter="0, 0; 0.125,0.2665; 0.25,0.4; 0.375,0.465; 0.5,0.5;  0.625,0.535; 0.75,0.6; 0.875,0.7335; 1,1">
                                          <p:stCondLst>
                                            <p:cond delay="1242"/>
                                          </p:stCondLst>
                                        </p:cTn>
                                        <p:tgtEl>
                                          <p:spTgt spid="28"/>
                                        </p:tgtEl>
                                        <p:attrNameLst>
                                          <p:attrName>ppt_y</p:attrName>
                                        </p:attrNameLst>
                                      </p:cBhvr>
                                      <p:tavLst>
                                        <p:tav tm="0" fmla="#ppt_y-sin(pi*$)/81">
                                          <p:val>
                                            <p:fltVal val="0"/>
                                          </p:val>
                                        </p:tav>
                                        <p:tav tm="100000">
                                          <p:val>
                                            <p:fltVal val="1"/>
                                          </p:val>
                                        </p:tav>
                                      </p:tavLst>
                                    </p:anim>
                                    <p:animScale>
                                      <p:cBhvr>
                                        <p:cTn id="45" dur="20">
                                          <p:stCondLst>
                                            <p:cond delay="487"/>
                                          </p:stCondLst>
                                        </p:cTn>
                                        <p:tgtEl>
                                          <p:spTgt spid="28"/>
                                        </p:tgtEl>
                                      </p:cBhvr>
                                      <p:to x="100000" y="60000"/>
                                    </p:animScale>
                                    <p:animScale>
                                      <p:cBhvr>
                                        <p:cTn id="46" dur="124" decel="50000">
                                          <p:stCondLst>
                                            <p:cond delay="507"/>
                                          </p:stCondLst>
                                        </p:cTn>
                                        <p:tgtEl>
                                          <p:spTgt spid="28"/>
                                        </p:tgtEl>
                                      </p:cBhvr>
                                      <p:to x="100000" y="100000"/>
                                    </p:animScale>
                                    <p:animScale>
                                      <p:cBhvr>
                                        <p:cTn id="47" dur="20">
                                          <p:stCondLst>
                                            <p:cond delay="984"/>
                                          </p:stCondLst>
                                        </p:cTn>
                                        <p:tgtEl>
                                          <p:spTgt spid="28"/>
                                        </p:tgtEl>
                                      </p:cBhvr>
                                      <p:to x="100000" y="80000"/>
                                    </p:animScale>
                                    <p:animScale>
                                      <p:cBhvr>
                                        <p:cTn id="48" dur="124" decel="50000">
                                          <p:stCondLst>
                                            <p:cond delay="1004"/>
                                          </p:stCondLst>
                                        </p:cTn>
                                        <p:tgtEl>
                                          <p:spTgt spid="28"/>
                                        </p:tgtEl>
                                      </p:cBhvr>
                                      <p:to x="100000" y="100000"/>
                                    </p:animScale>
                                    <p:animScale>
                                      <p:cBhvr>
                                        <p:cTn id="49" dur="20">
                                          <p:stCondLst>
                                            <p:cond delay="1231"/>
                                          </p:stCondLst>
                                        </p:cTn>
                                        <p:tgtEl>
                                          <p:spTgt spid="28"/>
                                        </p:tgtEl>
                                      </p:cBhvr>
                                      <p:to x="100000" y="90000"/>
                                    </p:animScale>
                                    <p:animScale>
                                      <p:cBhvr>
                                        <p:cTn id="50" dur="124" decel="50000">
                                          <p:stCondLst>
                                            <p:cond delay="1251"/>
                                          </p:stCondLst>
                                        </p:cTn>
                                        <p:tgtEl>
                                          <p:spTgt spid="28"/>
                                        </p:tgtEl>
                                      </p:cBhvr>
                                      <p:to x="100000" y="100000"/>
                                    </p:animScale>
                                    <p:animScale>
                                      <p:cBhvr>
                                        <p:cTn id="51" dur="20">
                                          <p:stCondLst>
                                            <p:cond delay="1356"/>
                                          </p:stCondLst>
                                        </p:cTn>
                                        <p:tgtEl>
                                          <p:spTgt spid="28"/>
                                        </p:tgtEl>
                                      </p:cBhvr>
                                      <p:to x="100000" y="95000"/>
                                    </p:animScale>
                                    <p:animScale>
                                      <p:cBhvr>
                                        <p:cTn id="52" dur="124" decel="50000">
                                          <p:stCondLst>
                                            <p:cond delay="1376"/>
                                          </p:stCondLst>
                                        </p:cTn>
                                        <p:tgtEl>
                                          <p:spTgt spid="28"/>
                                        </p:tgtEl>
                                      </p:cBhvr>
                                      <p:to x="100000" y="100000"/>
                                    </p:animScale>
                                  </p:childTnLst>
                                </p:cTn>
                              </p:par>
                            </p:childTnLst>
                          </p:cTn>
                        </p:par>
                        <p:par>
                          <p:cTn id="53" fill="hold">
                            <p:stCondLst>
                              <p:cond delay="150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3000"/>
                                        <p:tgtEl>
                                          <p:spTgt spid="21"/>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125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4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3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30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3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1" grpId="0"/>
      <p:bldP spid="22" grpId="0"/>
      <p:bldP spid="23" grpId="0"/>
      <p:bldP spid="26"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8" name="TextBox 7"/>
          <p:cNvSpPr txBox="1"/>
          <p:nvPr/>
        </p:nvSpPr>
        <p:spPr>
          <a:xfrm>
            <a:off x="285750" y="95250"/>
            <a:ext cx="548640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OK, back to the original trail… again.</a:t>
            </a:r>
          </a:p>
        </p:txBody>
      </p:sp>
      <p:sp>
        <p:nvSpPr>
          <p:cNvPr id="6" name="TextBox 5"/>
          <p:cNvSpPr txBox="1"/>
          <p:nvPr/>
        </p:nvSpPr>
        <p:spPr>
          <a:xfrm>
            <a:off x="381000" y="438150"/>
            <a:ext cx="5286375"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Paul, an apostle of Jesus Christ by the commandment of God our Saviour, and Lord Jesus Christ, which is our hope;</a:t>
            </a:r>
          </a:p>
        </p:txBody>
      </p:sp>
      <p:sp>
        <p:nvSpPr>
          <p:cNvPr id="9" name="TextBox 8"/>
          <p:cNvSpPr txBox="1"/>
          <p:nvPr/>
        </p:nvSpPr>
        <p:spPr>
          <a:xfrm>
            <a:off x="2114550" y="973663"/>
            <a:ext cx="1819275" cy="276999"/>
          </a:xfrm>
          <a:prstGeom prst="rect">
            <a:avLst/>
          </a:prstGeom>
          <a:noFill/>
        </p:spPr>
        <p:txBody>
          <a:bodyPr wrap="square" rtlCol="0">
            <a:spAutoFit/>
          </a:bodyPr>
          <a:lstStyle/>
          <a:p>
            <a:pPr algn="ctr"/>
            <a:r>
              <a:rPr lang="en-US" sz="1200" b="1" dirty="0">
                <a:solidFill>
                  <a:srgbClr val="FF0000"/>
                </a:solidFill>
              </a:rPr>
              <a:t>I Timothy 1:1</a:t>
            </a:r>
          </a:p>
        </p:txBody>
      </p:sp>
      <p:cxnSp>
        <p:nvCxnSpPr>
          <p:cNvPr id="11" name="Straight Connector 10"/>
          <p:cNvCxnSpPr/>
          <p:nvPr/>
        </p:nvCxnSpPr>
        <p:spPr>
          <a:xfrm>
            <a:off x="2276475" y="973663"/>
            <a:ext cx="15906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14775" y="973663"/>
            <a:ext cx="15906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95374" y="1434497"/>
            <a:ext cx="3886201"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This point is an easy point to make!  </a:t>
            </a:r>
          </a:p>
        </p:txBody>
      </p:sp>
      <p:sp>
        <p:nvSpPr>
          <p:cNvPr id="14" name="TextBox 13"/>
          <p:cNvSpPr txBox="1"/>
          <p:nvPr/>
        </p:nvSpPr>
        <p:spPr>
          <a:xfrm>
            <a:off x="1104900" y="2257425"/>
            <a:ext cx="385762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That seems easy enough to understand…</a:t>
            </a:r>
          </a:p>
        </p:txBody>
      </p:sp>
      <p:sp>
        <p:nvSpPr>
          <p:cNvPr id="15" name="TextBox 14"/>
          <p:cNvSpPr txBox="1"/>
          <p:nvPr/>
        </p:nvSpPr>
        <p:spPr>
          <a:xfrm>
            <a:off x="752475" y="2596547"/>
            <a:ext cx="4562475"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But wait… it can get complicated very easily because of the pastors that are preaching the Great Commission as well as the modern pastors and teachers that reject ‘PAUL ONLY’ / ‘KJB ONLY’  a simple truth becomes a complicated church doctrine.</a:t>
            </a:r>
          </a:p>
        </p:txBody>
      </p:sp>
      <p:sp>
        <p:nvSpPr>
          <p:cNvPr id="16" name="TextBox 15"/>
          <p:cNvSpPr txBox="1"/>
          <p:nvPr/>
        </p:nvSpPr>
        <p:spPr>
          <a:xfrm>
            <a:off x="1009650" y="1786354"/>
            <a:ext cx="40005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 Lord Jesus Christ is our hope!</a:t>
            </a:r>
          </a:p>
        </p:txBody>
      </p:sp>
      <p:sp>
        <p:nvSpPr>
          <p:cNvPr id="17" name="TextBox 16"/>
          <p:cNvSpPr txBox="1"/>
          <p:nvPr/>
        </p:nvSpPr>
        <p:spPr>
          <a:xfrm>
            <a:off x="7286625" y="127486"/>
            <a:ext cx="3609975" cy="646331"/>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One’s hope will waver – or even be non-existence if their hope is on:</a:t>
            </a:r>
          </a:p>
        </p:txBody>
      </p:sp>
      <p:sp>
        <p:nvSpPr>
          <p:cNvPr id="18" name="TextBox 17"/>
          <p:cNvSpPr txBox="1"/>
          <p:nvPr/>
        </p:nvSpPr>
        <p:spPr>
          <a:xfrm>
            <a:off x="6636026" y="2881028"/>
            <a:ext cx="4913038" cy="830997"/>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The Jesus of whatever…</a:t>
            </a:r>
          </a:p>
          <a:p>
            <a:pPr algn="ct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their religion / denomination / modern bible describes </a:t>
            </a:r>
          </a:p>
          <a:p>
            <a:pPr algn="ctr"/>
            <a:r>
              <a:rPr lang="en-US" sz="1600" dirty="0">
                <a:latin typeface="Times New Roman" panose="02020603050405020304" pitchFamily="18" charset="0"/>
                <a:cs typeface="Times New Roman" panose="02020603050405020304" pitchFamily="18" charset="0"/>
              </a:rPr>
              <a:t>with their varied doctrinal descriptions.</a:t>
            </a:r>
          </a:p>
        </p:txBody>
      </p:sp>
      <p:sp>
        <p:nvSpPr>
          <p:cNvPr id="19" name="TextBox 18"/>
          <p:cNvSpPr txBox="1"/>
          <p:nvPr/>
        </p:nvSpPr>
        <p:spPr>
          <a:xfrm>
            <a:off x="6662738" y="753874"/>
            <a:ext cx="4848228"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Jesus of the Gospel books:</a:t>
            </a:r>
          </a:p>
          <a:p>
            <a:pPr algn="ctr"/>
            <a:r>
              <a:rPr lang="en-US" sz="1600" dirty="0">
                <a:latin typeface="Times New Roman" panose="02020603050405020304" pitchFamily="18" charset="0"/>
                <a:cs typeface="Times New Roman" panose="02020603050405020304" pitchFamily="18" charset="0"/>
              </a:rPr>
              <a:t>That is doctrine to Jews only – and during Gospel days!</a:t>
            </a:r>
          </a:p>
        </p:txBody>
      </p:sp>
      <p:sp>
        <p:nvSpPr>
          <p:cNvPr id="20" name="TextBox 19"/>
          <p:cNvSpPr txBox="1"/>
          <p:nvPr/>
        </p:nvSpPr>
        <p:spPr>
          <a:xfrm>
            <a:off x="6548440" y="1323231"/>
            <a:ext cx="5038726" cy="830997"/>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Jesus of Hebrews to Jude:</a:t>
            </a:r>
          </a:p>
          <a:p>
            <a:pPr algn="ctr"/>
            <a:r>
              <a:rPr lang="en-US" sz="1600" dirty="0">
                <a:latin typeface="Times New Roman" panose="02020603050405020304" pitchFamily="18" charset="0"/>
                <a:cs typeface="Times New Roman" panose="02020603050405020304" pitchFamily="18" charset="0"/>
              </a:rPr>
              <a:t>That is doctrine to the Jews / world during the Tribulation. It is not a doctrine ‘to us’ today.</a:t>
            </a:r>
          </a:p>
        </p:txBody>
      </p:sp>
      <p:sp>
        <p:nvSpPr>
          <p:cNvPr id="21" name="TextBox 20"/>
          <p:cNvSpPr txBox="1"/>
          <p:nvPr/>
        </p:nvSpPr>
        <p:spPr>
          <a:xfrm>
            <a:off x="6738938" y="2102912"/>
            <a:ext cx="4752977" cy="830997"/>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Jesus of the ecumenical world:</a:t>
            </a:r>
          </a:p>
          <a:p>
            <a:pPr algn="ctr"/>
            <a:r>
              <a:rPr lang="en-US" sz="1600" dirty="0">
                <a:latin typeface="Times New Roman" panose="02020603050405020304" pitchFamily="18" charset="0"/>
                <a:cs typeface="Times New Roman" panose="02020603050405020304" pitchFamily="18" charset="0"/>
              </a:rPr>
              <a:t>This doctrine, created by the Catholic church, fits any and all denominations claimed today – even Baptists!</a:t>
            </a:r>
          </a:p>
        </p:txBody>
      </p:sp>
      <p:sp>
        <p:nvSpPr>
          <p:cNvPr id="22" name="TextBox 21"/>
          <p:cNvSpPr txBox="1"/>
          <p:nvPr/>
        </p:nvSpPr>
        <p:spPr>
          <a:xfrm>
            <a:off x="6729415" y="3744695"/>
            <a:ext cx="475773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You see, the name “</a:t>
            </a:r>
            <a:r>
              <a:rPr lang="en-US" sz="1600" b="1" dirty="0">
                <a:latin typeface="Times New Roman" panose="02020603050405020304" pitchFamily="18" charset="0"/>
                <a:cs typeface="Times New Roman" panose="02020603050405020304" pitchFamily="18" charset="0"/>
              </a:rPr>
              <a:t>Jesus</a:t>
            </a:r>
            <a:r>
              <a:rPr lang="en-US" sz="1600" dirty="0">
                <a:latin typeface="Times New Roman" panose="02020603050405020304" pitchFamily="18" charset="0"/>
                <a:cs typeface="Times New Roman" panose="02020603050405020304" pitchFamily="18" charset="0"/>
              </a:rPr>
              <a:t>” was the earthly name. </a:t>
            </a:r>
          </a:p>
        </p:txBody>
      </p:sp>
      <p:sp>
        <p:nvSpPr>
          <p:cNvPr id="23" name="TextBox 22"/>
          <p:cNvSpPr txBox="1"/>
          <p:nvPr/>
        </p:nvSpPr>
        <p:spPr>
          <a:xfrm>
            <a:off x="6238876" y="6197025"/>
            <a:ext cx="5781674"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True sincere hope is from and in the RISEN SAVIOUR, </a:t>
            </a:r>
          </a:p>
          <a:p>
            <a:pPr algn="ctr"/>
            <a:r>
              <a:rPr lang="en-US" sz="1600" dirty="0">
                <a:latin typeface="Times New Roman" panose="02020603050405020304" pitchFamily="18" charset="0"/>
                <a:cs typeface="Times New Roman" panose="02020603050405020304" pitchFamily="18" charset="0"/>
              </a:rPr>
              <a:t>not the earthly Jesus, no matter how modern pastors present Him.</a:t>
            </a:r>
          </a:p>
        </p:txBody>
      </p:sp>
      <p:sp>
        <p:nvSpPr>
          <p:cNvPr id="24" name="TextBox 23"/>
          <p:cNvSpPr txBox="1"/>
          <p:nvPr/>
        </p:nvSpPr>
        <p:spPr>
          <a:xfrm>
            <a:off x="6529389" y="4837212"/>
            <a:ext cx="5153027"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Honestly, I would find it very difficult to find any comfort in the doctrinal teachings of Jesus in today’s churches.  Those are all based on the ‘</a:t>
            </a:r>
            <a:r>
              <a:rPr lang="en-US" sz="1600" b="1" i="1" dirty="0">
                <a:solidFill>
                  <a:srgbClr val="CC6600"/>
                </a:solidFill>
                <a:latin typeface="Times New Roman" panose="02020603050405020304" pitchFamily="18" charset="0"/>
                <a:cs typeface="Times New Roman" panose="02020603050405020304" pitchFamily="18" charset="0"/>
              </a:rPr>
              <a:t>severity of God</a:t>
            </a:r>
            <a:r>
              <a:rPr lang="en-US" sz="1600" dirty="0">
                <a:latin typeface="Times New Roman" panose="02020603050405020304" pitchFamily="18" charset="0"/>
                <a:cs typeface="Times New Roman" panose="02020603050405020304" pitchFamily="18" charset="0"/>
              </a:rPr>
              <a:t>’, not the ‘</a:t>
            </a:r>
            <a:r>
              <a:rPr lang="en-US" sz="1600" b="1" i="1" dirty="0">
                <a:solidFill>
                  <a:srgbClr val="CC6600"/>
                </a:solidFill>
                <a:latin typeface="Times New Roman" panose="02020603050405020304" pitchFamily="18" charset="0"/>
                <a:cs typeface="Times New Roman" panose="02020603050405020304" pitchFamily="18" charset="0"/>
              </a:rPr>
              <a:t>goodness of God</a:t>
            </a:r>
            <a:r>
              <a:rPr lang="en-US" sz="1600" dirty="0">
                <a:latin typeface="Times New Roman" panose="02020603050405020304" pitchFamily="18" charset="0"/>
                <a:cs typeface="Times New Roman" panose="02020603050405020304" pitchFamily="18" charset="0"/>
              </a:rPr>
              <a:t>’ as taught by Paul and is ONLY taught by Paul!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8248649" y="5838825"/>
            <a:ext cx="178117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See </a:t>
            </a:r>
            <a:r>
              <a:rPr lang="en-US" sz="1200" b="1" dirty="0">
                <a:solidFill>
                  <a:srgbClr val="FF0000"/>
                </a:solidFill>
                <a:latin typeface="Times New Roman" panose="02020603050405020304" pitchFamily="18" charset="0"/>
                <a:cs typeface="Times New Roman" panose="02020603050405020304" pitchFamily="18" charset="0"/>
              </a:rPr>
              <a:t>Romans 2:4; 11:22</a:t>
            </a:r>
            <a:endParaRPr lang="en-US" sz="1200" dirty="0"/>
          </a:p>
        </p:txBody>
      </p:sp>
      <p:sp>
        <p:nvSpPr>
          <p:cNvPr id="26" name="Rectangle 25"/>
          <p:cNvSpPr/>
          <p:nvPr/>
        </p:nvSpPr>
        <p:spPr>
          <a:xfrm>
            <a:off x="6636026" y="3731075"/>
            <a:ext cx="4913038" cy="112518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93177" y="4010025"/>
            <a:ext cx="4836838" cy="830997"/>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Christ</a:t>
            </a:r>
            <a:r>
              <a:rPr lang="en-US" sz="1600" dirty="0">
                <a:latin typeface="Times New Roman" panose="02020603050405020304" pitchFamily="18" charset="0"/>
                <a:cs typeface="Times New Roman" panose="02020603050405020304" pitchFamily="18" charset="0"/>
              </a:rPr>
              <a:t> – the </a:t>
            </a:r>
            <a:r>
              <a:rPr lang="en-US" sz="1600" b="1" dirty="0">
                <a:latin typeface="Times New Roman" panose="02020603050405020304" pitchFamily="18" charset="0"/>
                <a:cs typeface="Times New Roman" panose="02020603050405020304" pitchFamily="18" charset="0"/>
              </a:rPr>
              <a:t>Lord Jesus Christ</a:t>
            </a:r>
            <a:r>
              <a:rPr lang="en-US" sz="1600" dirty="0">
                <a:latin typeface="Times New Roman" panose="02020603050405020304" pitchFamily="18" charset="0"/>
                <a:cs typeface="Times New Roman" panose="02020603050405020304" pitchFamily="18" charset="0"/>
              </a:rPr>
              <a:t>, etc. is the name given that refers to the ‘RISEN’ SAVIOUR and will only be found with Paul or in reference to the risen Saviour.</a:t>
            </a:r>
            <a:endParaRPr lang="en-US" sz="1600" dirty="0"/>
          </a:p>
        </p:txBody>
      </p:sp>
    </p:spTree>
    <p:extLst>
      <p:ext uri="{BB962C8B-B14F-4D97-AF65-F5344CB8AC3E}">
        <p14:creationId xmlns:p14="http://schemas.microsoft.com/office/powerpoint/2010/main" val="32677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0"/>
                                        <p:tgtEl>
                                          <p:spTgt spid="13"/>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0"/>
                                        <p:tgtEl>
                                          <p:spTgt spid="11"/>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3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par>
                          <p:cTn id="44" fill="hold">
                            <p:stCondLst>
                              <p:cond delay="2000"/>
                            </p:stCondLst>
                            <p:childTnLst>
                              <p:par>
                                <p:cTn id="45" presetID="53" presetClass="entr" presetSubtype="16" fill="hold" grpId="0" nodeType="after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500" fill="hold"/>
                                        <p:tgtEl>
                                          <p:spTgt spid="19"/>
                                        </p:tgtEl>
                                        <p:attrNameLst>
                                          <p:attrName>ppt_w</p:attrName>
                                        </p:attrNameLst>
                                      </p:cBhvr>
                                      <p:tavLst>
                                        <p:tav tm="0">
                                          <p:val>
                                            <p:fltVal val="0"/>
                                          </p:val>
                                        </p:tav>
                                        <p:tav tm="100000">
                                          <p:val>
                                            <p:strVal val="#ppt_w"/>
                                          </p:val>
                                        </p:tav>
                                      </p:tavLst>
                                    </p:anim>
                                    <p:anim calcmode="lin" valueType="num">
                                      <p:cBhvr>
                                        <p:cTn id="48" dur="1500" fill="hold"/>
                                        <p:tgtEl>
                                          <p:spTgt spid="19"/>
                                        </p:tgtEl>
                                        <p:attrNameLst>
                                          <p:attrName>ppt_h</p:attrName>
                                        </p:attrNameLst>
                                      </p:cBhvr>
                                      <p:tavLst>
                                        <p:tav tm="0">
                                          <p:val>
                                            <p:fltVal val="0"/>
                                          </p:val>
                                        </p:tav>
                                        <p:tav tm="100000">
                                          <p:val>
                                            <p:strVal val="#ppt_h"/>
                                          </p:val>
                                        </p:tav>
                                      </p:tavLst>
                                    </p:anim>
                                    <p:animEffect transition="in" filter="fade">
                                      <p:cBhvr>
                                        <p:cTn id="49" dur="1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500" fill="hold"/>
                                        <p:tgtEl>
                                          <p:spTgt spid="20"/>
                                        </p:tgtEl>
                                        <p:attrNameLst>
                                          <p:attrName>ppt_w</p:attrName>
                                        </p:attrNameLst>
                                      </p:cBhvr>
                                      <p:tavLst>
                                        <p:tav tm="0">
                                          <p:val>
                                            <p:fltVal val="0"/>
                                          </p:val>
                                        </p:tav>
                                        <p:tav tm="100000">
                                          <p:val>
                                            <p:strVal val="#ppt_w"/>
                                          </p:val>
                                        </p:tav>
                                      </p:tavLst>
                                    </p:anim>
                                    <p:anim calcmode="lin" valueType="num">
                                      <p:cBhvr>
                                        <p:cTn id="55" dur="1500" fill="hold"/>
                                        <p:tgtEl>
                                          <p:spTgt spid="20"/>
                                        </p:tgtEl>
                                        <p:attrNameLst>
                                          <p:attrName>ppt_h</p:attrName>
                                        </p:attrNameLst>
                                      </p:cBhvr>
                                      <p:tavLst>
                                        <p:tav tm="0">
                                          <p:val>
                                            <p:fltVal val="0"/>
                                          </p:val>
                                        </p:tav>
                                        <p:tav tm="100000">
                                          <p:val>
                                            <p:strVal val="#ppt_h"/>
                                          </p:val>
                                        </p:tav>
                                      </p:tavLst>
                                    </p:anim>
                                    <p:animEffect transition="in" filter="fade">
                                      <p:cBhvr>
                                        <p:cTn id="56" dur="1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500" fill="hold"/>
                                        <p:tgtEl>
                                          <p:spTgt spid="21"/>
                                        </p:tgtEl>
                                        <p:attrNameLst>
                                          <p:attrName>ppt_w</p:attrName>
                                        </p:attrNameLst>
                                      </p:cBhvr>
                                      <p:tavLst>
                                        <p:tav tm="0">
                                          <p:val>
                                            <p:fltVal val="0"/>
                                          </p:val>
                                        </p:tav>
                                        <p:tav tm="100000">
                                          <p:val>
                                            <p:strVal val="#ppt_w"/>
                                          </p:val>
                                        </p:tav>
                                      </p:tavLst>
                                    </p:anim>
                                    <p:anim calcmode="lin" valueType="num">
                                      <p:cBhvr>
                                        <p:cTn id="62" dur="1500" fill="hold"/>
                                        <p:tgtEl>
                                          <p:spTgt spid="21"/>
                                        </p:tgtEl>
                                        <p:attrNameLst>
                                          <p:attrName>ppt_h</p:attrName>
                                        </p:attrNameLst>
                                      </p:cBhvr>
                                      <p:tavLst>
                                        <p:tav tm="0">
                                          <p:val>
                                            <p:fltVal val="0"/>
                                          </p:val>
                                        </p:tav>
                                        <p:tav tm="100000">
                                          <p:val>
                                            <p:strVal val="#ppt_h"/>
                                          </p:val>
                                        </p:tav>
                                      </p:tavLst>
                                    </p:anim>
                                    <p:animEffect transition="in" filter="fade">
                                      <p:cBhvr>
                                        <p:cTn id="63" dur="1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500" fill="hold"/>
                                        <p:tgtEl>
                                          <p:spTgt spid="18"/>
                                        </p:tgtEl>
                                        <p:attrNameLst>
                                          <p:attrName>ppt_w</p:attrName>
                                        </p:attrNameLst>
                                      </p:cBhvr>
                                      <p:tavLst>
                                        <p:tav tm="0">
                                          <p:val>
                                            <p:fltVal val="0"/>
                                          </p:val>
                                        </p:tav>
                                        <p:tav tm="100000">
                                          <p:val>
                                            <p:strVal val="#ppt_w"/>
                                          </p:val>
                                        </p:tav>
                                      </p:tavLst>
                                    </p:anim>
                                    <p:anim calcmode="lin" valueType="num">
                                      <p:cBhvr>
                                        <p:cTn id="69" dur="1500" fill="hold"/>
                                        <p:tgtEl>
                                          <p:spTgt spid="18"/>
                                        </p:tgtEl>
                                        <p:attrNameLst>
                                          <p:attrName>ppt_h</p:attrName>
                                        </p:attrNameLst>
                                      </p:cBhvr>
                                      <p:tavLst>
                                        <p:tav tm="0">
                                          <p:val>
                                            <p:fltVal val="0"/>
                                          </p:val>
                                        </p:tav>
                                        <p:tav tm="100000">
                                          <p:val>
                                            <p:strVal val="#ppt_h"/>
                                          </p:val>
                                        </p:tav>
                                      </p:tavLst>
                                    </p:anim>
                                    <p:animEffect transition="in" filter="fade">
                                      <p:cBhvr>
                                        <p:cTn id="70" dur="1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0"/>
                                        <p:tgtEl>
                                          <p:spTgt spid="2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3000"/>
                                        <p:tgtEl>
                                          <p:spTgt spid="26"/>
                                        </p:tgtEl>
                                      </p:cBhvr>
                                    </p:animEffect>
                                  </p:childTnLst>
                                </p:cTn>
                              </p:par>
                            </p:childTnLst>
                          </p:cTn>
                        </p:par>
                        <p:par>
                          <p:cTn id="79" fill="hold">
                            <p:stCondLst>
                              <p:cond delay="3000"/>
                            </p:stCondLst>
                            <p:childTnLst>
                              <p:par>
                                <p:cTn id="80" presetID="22" presetClass="entr" presetSubtype="1"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up)">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2000"/>
                                        <p:tgtEl>
                                          <p:spTgt spid="24"/>
                                        </p:tgtEl>
                                      </p:cBhvr>
                                    </p:animEffect>
                                  </p:childTnLst>
                                </p:cTn>
                              </p:par>
                            </p:childTnLst>
                          </p:cTn>
                        </p:par>
                        <p:par>
                          <p:cTn id="88" fill="hold">
                            <p:stCondLst>
                              <p:cond delay="20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 fill="hold"/>
                                        <p:tgtEl>
                                          <p:spTgt spid="25"/>
                                        </p:tgtEl>
                                        <p:attrNameLst>
                                          <p:attrName>ppt_w</p:attrName>
                                        </p:attrNameLst>
                                      </p:cBhvr>
                                      <p:tavLst>
                                        <p:tav tm="0">
                                          <p:val>
                                            <p:fltVal val="0"/>
                                          </p:val>
                                        </p:tav>
                                        <p:tav tm="100000">
                                          <p:val>
                                            <p:strVal val="#ppt_w"/>
                                          </p:val>
                                        </p:tav>
                                      </p:tavLst>
                                    </p:anim>
                                    <p:anim calcmode="lin" valueType="num">
                                      <p:cBhvr>
                                        <p:cTn id="92" dur="10" fill="hold"/>
                                        <p:tgtEl>
                                          <p:spTgt spid="25"/>
                                        </p:tgtEl>
                                        <p:attrNameLst>
                                          <p:attrName>ppt_h</p:attrName>
                                        </p:attrNameLst>
                                      </p:cBhvr>
                                      <p:tavLst>
                                        <p:tav tm="0">
                                          <p:val>
                                            <p:fltVal val="0"/>
                                          </p:val>
                                        </p:tav>
                                        <p:tav tm="100000">
                                          <p:val>
                                            <p:strVal val="#ppt_h"/>
                                          </p:val>
                                        </p:tav>
                                      </p:tavLst>
                                    </p:anim>
                                    <p:animEffect transition="in" filter="fade">
                                      <p:cBhvr>
                                        <p:cTn id="93" dur="1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3000" fill="hold"/>
                                        <p:tgtEl>
                                          <p:spTgt spid="23"/>
                                        </p:tgtEl>
                                        <p:attrNameLst>
                                          <p:attrName>ppt_w</p:attrName>
                                        </p:attrNameLst>
                                      </p:cBhvr>
                                      <p:tavLst>
                                        <p:tav tm="0">
                                          <p:val>
                                            <p:fltVal val="0"/>
                                          </p:val>
                                        </p:tav>
                                        <p:tav tm="100000">
                                          <p:val>
                                            <p:strVal val="#ppt_w"/>
                                          </p:val>
                                        </p:tav>
                                      </p:tavLst>
                                    </p:anim>
                                    <p:anim calcmode="lin" valueType="num">
                                      <p:cBhvr>
                                        <p:cTn id="99" dur="3000" fill="hold"/>
                                        <p:tgtEl>
                                          <p:spTgt spid="23"/>
                                        </p:tgtEl>
                                        <p:attrNameLst>
                                          <p:attrName>ppt_h</p:attrName>
                                        </p:attrNameLst>
                                      </p:cBhvr>
                                      <p:tavLst>
                                        <p:tav tm="0">
                                          <p:val>
                                            <p:fltVal val="0"/>
                                          </p:val>
                                        </p:tav>
                                        <p:tav tm="100000">
                                          <p:val>
                                            <p:strVal val="#ppt_h"/>
                                          </p:val>
                                        </p:tav>
                                      </p:tavLst>
                                    </p:anim>
                                    <p:animEffect transition="in" filter="fade">
                                      <p:cBhvr>
                                        <p:cTn id="100"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3" name="TextBox 2"/>
          <p:cNvSpPr txBox="1"/>
          <p:nvPr/>
        </p:nvSpPr>
        <p:spPr>
          <a:xfrm>
            <a:off x="1066799" y="375820"/>
            <a:ext cx="3938583"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We certainly don’t have to live like we ‘were before’ or like most people ‘are’ these days.</a:t>
            </a:r>
          </a:p>
        </p:txBody>
      </p:sp>
      <p:sp>
        <p:nvSpPr>
          <p:cNvPr id="6" name="TextBox 5"/>
          <p:cNvSpPr txBox="1"/>
          <p:nvPr/>
        </p:nvSpPr>
        <p:spPr>
          <a:xfrm>
            <a:off x="1133475" y="95250"/>
            <a:ext cx="3790950"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Why Live Like Those With No Hope?</a:t>
            </a:r>
          </a:p>
        </p:txBody>
      </p:sp>
      <p:sp>
        <p:nvSpPr>
          <p:cNvPr id="8" name="TextBox 7"/>
          <p:cNvSpPr txBox="1"/>
          <p:nvPr/>
        </p:nvSpPr>
        <p:spPr>
          <a:xfrm>
            <a:off x="479877" y="1008220"/>
            <a:ext cx="5090385"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Wherefore remember, that ye being in time past Gentiles in the flesh, who are called Uncircumcision by that which is called the Circumcision in the flesh made by hands; </a:t>
            </a:r>
          </a:p>
        </p:txBody>
      </p:sp>
      <p:sp>
        <p:nvSpPr>
          <p:cNvPr id="9" name="TextBox 8"/>
          <p:cNvSpPr txBox="1"/>
          <p:nvPr/>
        </p:nvSpPr>
        <p:spPr>
          <a:xfrm>
            <a:off x="6438899" y="807578"/>
            <a:ext cx="527685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But I would not have you to be ignorant, brethren, concerning them which are asleep, that ye sorrow not, </a:t>
            </a:r>
          </a:p>
          <a:p>
            <a:pPr algn="ctr"/>
            <a:r>
              <a:rPr lang="en-US" sz="1600" b="1" i="1" dirty="0">
                <a:solidFill>
                  <a:srgbClr val="CC6600"/>
                </a:solidFill>
                <a:latin typeface="Times New Roman" panose="02020603050405020304" pitchFamily="18" charset="0"/>
                <a:cs typeface="Times New Roman" panose="02020603050405020304" pitchFamily="18" charset="0"/>
              </a:rPr>
              <a:t>even as others which have no hope. </a:t>
            </a:r>
          </a:p>
        </p:txBody>
      </p:sp>
      <p:sp>
        <p:nvSpPr>
          <p:cNvPr id="10" name="TextBox 9"/>
          <p:cNvSpPr txBox="1"/>
          <p:nvPr/>
        </p:nvSpPr>
        <p:spPr>
          <a:xfrm>
            <a:off x="6353173" y="2492314"/>
            <a:ext cx="5500688"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This I say therefore, and testify in the Lord, that ye henceforth walk not as other Gentiles walk, in the vanity of their mind, </a:t>
            </a:r>
          </a:p>
        </p:txBody>
      </p:sp>
      <p:sp>
        <p:nvSpPr>
          <p:cNvPr id="11" name="TextBox 10"/>
          <p:cNvSpPr txBox="1"/>
          <p:nvPr/>
        </p:nvSpPr>
        <p:spPr>
          <a:xfrm>
            <a:off x="7340460" y="4871456"/>
            <a:ext cx="3514727"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ye have not so learned Christ; </a:t>
            </a:r>
          </a:p>
        </p:txBody>
      </p:sp>
      <p:sp>
        <p:nvSpPr>
          <p:cNvPr id="12" name="TextBox 11"/>
          <p:cNvSpPr txBox="1"/>
          <p:nvPr/>
        </p:nvSpPr>
        <p:spPr>
          <a:xfrm>
            <a:off x="248578" y="1751021"/>
            <a:ext cx="5554526"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That at that time ye were without Christ, being aliens from the commonwealth of Israel, and strangers from the covenants of promise, having no hope, and without God in the world: </a:t>
            </a:r>
          </a:p>
        </p:txBody>
      </p:sp>
      <p:sp>
        <p:nvSpPr>
          <p:cNvPr id="13" name="TextBox 12"/>
          <p:cNvSpPr txBox="1"/>
          <p:nvPr/>
        </p:nvSpPr>
        <p:spPr>
          <a:xfrm>
            <a:off x="600074" y="2504660"/>
            <a:ext cx="484822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now in Christ Jesus ye who sometimes were far off are made nigh by the blood of Christ. </a:t>
            </a:r>
            <a:endParaRPr lang="en-US" sz="1600" dirty="0"/>
          </a:p>
        </p:txBody>
      </p:sp>
      <p:sp>
        <p:nvSpPr>
          <p:cNvPr id="14" name="TextBox 13"/>
          <p:cNvSpPr txBox="1"/>
          <p:nvPr/>
        </p:nvSpPr>
        <p:spPr>
          <a:xfrm>
            <a:off x="6619871" y="1568079"/>
            <a:ext cx="4933953" cy="584775"/>
          </a:xfrm>
          <a:prstGeom prst="rect">
            <a:avLst/>
          </a:prstGeom>
          <a:noFill/>
        </p:spPr>
        <p:txBody>
          <a:bodyPr wrap="square" rtlCol="0">
            <a:spAutoFit/>
          </a:bodyPr>
          <a:lstStyle/>
          <a:p>
            <a:r>
              <a:rPr lang="en-US" sz="1600" b="1" i="1" dirty="0">
                <a:solidFill>
                  <a:srgbClr val="CC6600"/>
                </a:solidFill>
                <a:latin typeface="Times New Roman" panose="02020603050405020304" pitchFamily="18" charset="0"/>
                <a:cs typeface="Times New Roman" panose="02020603050405020304" pitchFamily="18" charset="0"/>
              </a:rPr>
              <a:t>For if we believe that Jesus died and rose again, even so them also which sleep in Jesus will God bring with him</a:t>
            </a:r>
            <a:endParaRPr lang="en-US" sz="1600" dirty="0"/>
          </a:p>
        </p:txBody>
      </p:sp>
      <p:sp>
        <p:nvSpPr>
          <p:cNvPr id="15" name="TextBox 14"/>
          <p:cNvSpPr txBox="1"/>
          <p:nvPr/>
        </p:nvSpPr>
        <p:spPr>
          <a:xfrm>
            <a:off x="6738933" y="2997945"/>
            <a:ext cx="471011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Having the understanding darkened, </a:t>
            </a:r>
          </a:p>
          <a:p>
            <a:pPr algn="ctr"/>
            <a:r>
              <a:rPr lang="en-US" sz="1600" b="1" i="1" dirty="0">
                <a:solidFill>
                  <a:srgbClr val="CC6600"/>
                </a:solidFill>
                <a:latin typeface="Times New Roman" panose="02020603050405020304" pitchFamily="18" charset="0"/>
                <a:cs typeface="Times New Roman" panose="02020603050405020304" pitchFamily="18" charset="0"/>
              </a:rPr>
              <a:t>being alienated from the life of God </a:t>
            </a:r>
          </a:p>
          <a:p>
            <a:pPr algn="ctr"/>
            <a:r>
              <a:rPr lang="en-US" sz="1600" b="1" i="1" dirty="0">
                <a:solidFill>
                  <a:srgbClr val="CC6600"/>
                </a:solidFill>
                <a:latin typeface="Times New Roman" panose="02020603050405020304" pitchFamily="18" charset="0"/>
                <a:cs typeface="Times New Roman" panose="02020603050405020304" pitchFamily="18" charset="0"/>
              </a:rPr>
              <a:t>through the ignorance that is in them, </a:t>
            </a:r>
          </a:p>
          <a:p>
            <a:pPr algn="ctr"/>
            <a:r>
              <a:rPr lang="en-US" sz="1600" b="1" i="1" dirty="0">
                <a:solidFill>
                  <a:srgbClr val="CC6600"/>
                </a:solidFill>
                <a:latin typeface="Times New Roman" panose="02020603050405020304" pitchFamily="18" charset="0"/>
                <a:cs typeface="Times New Roman" panose="02020603050405020304" pitchFamily="18" charset="0"/>
              </a:rPr>
              <a:t>because of the blindness of their heart: </a:t>
            </a:r>
          </a:p>
        </p:txBody>
      </p:sp>
      <p:sp>
        <p:nvSpPr>
          <p:cNvPr id="16" name="TextBox 15"/>
          <p:cNvSpPr txBox="1"/>
          <p:nvPr/>
        </p:nvSpPr>
        <p:spPr>
          <a:xfrm>
            <a:off x="7096124" y="4003371"/>
            <a:ext cx="4000499"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Who being past feeling have given themselves over unto lasciviousness, </a:t>
            </a:r>
          </a:p>
          <a:p>
            <a:pPr algn="ctr"/>
            <a:r>
              <a:rPr lang="en-US" sz="1600" b="1" i="1" dirty="0">
                <a:solidFill>
                  <a:srgbClr val="CC6600"/>
                </a:solidFill>
                <a:latin typeface="Times New Roman" panose="02020603050405020304" pitchFamily="18" charset="0"/>
                <a:cs typeface="Times New Roman" panose="02020603050405020304" pitchFamily="18" charset="0"/>
              </a:rPr>
              <a:t>to work all uncleanness with greediness. </a:t>
            </a:r>
          </a:p>
        </p:txBody>
      </p:sp>
      <p:sp>
        <p:nvSpPr>
          <p:cNvPr id="17" name="TextBox 16"/>
          <p:cNvSpPr txBox="1"/>
          <p:nvPr/>
        </p:nvSpPr>
        <p:spPr>
          <a:xfrm>
            <a:off x="6324599" y="5128238"/>
            <a:ext cx="5614986"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If so be that ye have heard him, </a:t>
            </a:r>
          </a:p>
          <a:p>
            <a:pPr algn="ctr"/>
            <a:r>
              <a:rPr lang="en-US" sz="1600" b="1" i="1" dirty="0">
                <a:solidFill>
                  <a:srgbClr val="CC6600"/>
                </a:solidFill>
                <a:latin typeface="Times New Roman" panose="02020603050405020304" pitchFamily="18" charset="0"/>
                <a:cs typeface="Times New Roman" panose="02020603050405020304" pitchFamily="18" charset="0"/>
              </a:rPr>
              <a:t>and have been taught by him, as the truth is in Jesus:  </a:t>
            </a:r>
          </a:p>
        </p:txBody>
      </p:sp>
      <p:sp>
        <p:nvSpPr>
          <p:cNvPr id="18" name="TextBox 17"/>
          <p:cNvSpPr txBox="1"/>
          <p:nvPr/>
        </p:nvSpPr>
        <p:spPr>
          <a:xfrm>
            <a:off x="7986707" y="2071802"/>
            <a:ext cx="21717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Thessalonians 4:13,14</a:t>
            </a:r>
            <a:endParaRPr lang="en-US" sz="1200" dirty="0">
              <a:solidFill>
                <a:srgbClr val="FF0000"/>
              </a:solidFill>
            </a:endParaRPr>
          </a:p>
        </p:txBody>
      </p:sp>
      <p:sp>
        <p:nvSpPr>
          <p:cNvPr id="20" name="TextBox 19"/>
          <p:cNvSpPr txBox="1"/>
          <p:nvPr/>
        </p:nvSpPr>
        <p:spPr>
          <a:xfrm>
            <a:off x="8317704" y="6429316"/>
            <a:ext cx="1647826"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4:17-23</a:t>
            </a:r>
            <a:endParaRPr lang="en-US" sz="1200" dirty="0">
              <a:solidFill>
                <a:srgbClr val="FF0000"/>
              </a:solidFill>
            </a:endParaRPr>
          </a:p>
        </p:txBody>
      </p:sp>
      <p:sp>
        <p:nvSpPr>
          <p:cNvPr id="21" name="TextBox 20"/>
          <p:cNvSpPr txBox="1"/>
          <p:nvPr/>
        </p:nvSpPr>
        <p:spPr>
          <a:xfrm>
            <a:off x="1843612" y="3011060"/>
            <a:ext cx="2371724" cy="276999"/>
          </a:xfrm>
          <a:prstGeom prst="rect">
            <a:avLst/>
          </a:prstGeom>
          <a:noFill/>
        </p:spPr>
        <p:txBody>
          <a:bodyPr wrap="square" rtlCol="0">
            <a:spAutoFit/>
          </a:bodyPr>
          <a:lstStyle/>
          <a:p>
            <a:pPr algn="ctr"/>
            <a:r>
              <a:rPr lang="en-US" sz="1200" b="1" dirty="0">
                <a:solidFill>
                  <a:srgbClr val="FF0000"/>
                </a:solidFill>
              </a:rPr>
              <a:t>Ephesians 2:11-13</a:t>
            </a:r>
          </a:p>
        </p:txBody>
      </p:sp>
      <p:sp>
        <p:nvSpPr>
          <p:cNvPr id="22" name="TextBox 21"/>
          <p:cNvSpPr txBox="1"/>
          <p:nvPr/>
        </p:nvSpPr>
        <p:spPr>
          <a:xfrm>
            <a:off x="300036" y="3219941"/>
            <a:ext cx="5464967"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For we ourselves also were sometimes…</a:t>
            </a:r>
          </a:p>
        </p:txBody>
      </p:sp>
      <p:sp>
        <p:nvSpPr>
          <p:cNvPr id="23" name="TextBox 22"/>
          <p:cNvSpPr txBox="1"/>
          <p:nvPr/>
        </p:nvSpPr>
        <p:spPr>
          <a:xfrm>
            <a:off x="6381951" y="110159"/>
            <a:ext cx="5374073" cy="769441"/>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after that the kindness and love</a:t>
            </a:r>
          </a:p>
          <a:p>
            <a:pPr algn="ctr"/>
            <a:r>
              <a:rPr lang="en-US" sz="1600" b="1" i="1" dirty="0">
                <a:solidFill>
                  <a:srgbClr val="CC6600"/>
                </a:solidFill>
                <a:latin typeface="Times New Roman" panose="02020603050405020304" pitchFamily="18" charset="0"/>
                <a:cs typeface="Times New Roman" panose="02020603050405020304" pitchFamily="18" charset="0"/>
              </a:rPr>
              <a:t>of God our Saviour toward man appeared, </a:t>
            </a:r>
          </a:p>
          <a:p>
            <a:pPr algn="ctr"/>
            <a:r>
              <a:rPr lang="en-US" sz="1200" b="1" dirty="0">
                <a:solidFill>
                  <a:srgbClr val="FF0000"/>
                </a:solidFill>
                <a:latin typeface="Times New Roman" panose="02020603050405020304" pitchFamily="18" charset="0"/>
                <a:cs typeface="Times New Roman" panose="02020603050405020304" pitchFamily="18" charset="0"/>
              </a:rPr>
              <a:t>Titus 3:3,4</a:t>
            </a:r>
            <a:endParaRPr lang="en-US" sz="1600" dirty="0">
              <a:solidFill>
                <a:srgbClr val="FF0000"/>
              </a:solidFill>
            </a:endParaRPr>
          </a:p>
        </p:txBody>
      </p:sp>
      <p:sp>
        <p:nvSpPr>
          <p:cNvPr id="24" name="TextBox 23"/>
          <p:cNvSpPr txBox="1"/>
          <p:nvPr/>
        </p:nvSpPr>
        <p:spPr>
          <a:xfrm>
            <a:off x="6238874" y="5617763"/>
            <a:ext cx="575786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ye put off concerning the former conversation the old man, which is corrupt according to the deceitful lusts; </a:t>
            </a:r>
          </a:p>
        </p:txBody>
      </p:sp>
      <p:sp>
        <p:nvSpPr>
          <p:cNvPr id="25" name="TextBox 24"/>
          <p:cNvSpPr txBox="1"/>
          <p:nvPr/>
        </p:nvSpPr>
        <p:spPr>
          <a:xfrm>
            <a:off x="7191371" y="6152533"/>
            <a:ext cx="3867153"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be renewed in the spirit of your mind;  </a:t>
            </a:r>
            <a:endParaRPr lang="en-US" sz="1600" dirty="0">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1476375" y="1285875"/>
            <a:ext cx="876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62500" y="1289751"/>
            <a:ext cx="68579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1520454"/>
            <a:ext cx="9048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33650" y="2024177"/>
            <a:ext cx="12192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71975" y="2024177"/>
            <a:ext cx="5048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05125" y="2271688"/>
            <a:ext cx="8477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3075" y="2504660"/>
            <a:ext cx="6096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76550" y="2511364"/>
            <a:ext cx="10477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2475" y="2775176"/>
            <a:ext cx="7239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19225" y="3020585"/>
            <a:ext cx="319563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04975" y="3488929"/>
            <a:ext cx="10763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915275" y="385345"/>
            <a:ext cx="8096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068987" y="385345"/>
            <a:ext cx="152281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372725" y="1323975"/>
            <a:ext cx="952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222454" y="1568079"/>
            <a:ext cx="2340771"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153400" y="2081327"/>
            <a:ext cx="31718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38899" y="3001535"/>
            <a:ext cx="261937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739312" y="3007470"/>
            <a:ext cx="158591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572500" y="3278534"/>
            <a:ext cx="2019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153400" y="3517504"/>
            <a:ext cx="237886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2500" y="3762375"/>
            <a:ext cx="82033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724900" y="4003371"/>
            <a:ext cx="19526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572500" y="4276725"/>
            <a:ext cx="1009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392839" y="4514850"/>
            <a:ext cx="128468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17704" y="4767693"/>
            <a:ext cx="107513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830393" y="4767693"/>
            <a:ext cx="84713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58150" y="5143335"/>
            <a:ext cx="247411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544050" y="5401575"/>
            <a:ext cx="95011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153400" y="5636813"/>
            <a:ext cx="114180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789066" y="6133483"/>
            <a:ext cx="68818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939082" y="6433937"/>
            <a:ext cx="73819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372725" y="6429316"/>
            <a:ext cx="4762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23836" y="3472770"/>
            <a:ext cx="5622651"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foolish, disobedient, deceived,</a:t>
            </a:r>
          </a:p>
          <a:p>
            <a:pPr algn="ctr"/>
            <a:r>
              <a:rPr lang="en-US" sz="1600" b="1" i="1" dirty="0">
                <a:solidFill>
                  <a:srgbClr val="CC6600"/>
                </a:solidFill>
                <a:latin typeface="Times New Roman" panose="02020603050405020304" pitchFamily="18" charset="0"/>
                <a:cs typeface="Times New Roman" panose="02020603050405020304" pitchFamily="18" charset="0"/>
              </a:rPr>
              <a:t>serving divers lusts and pleasures, living in malice and envy,</a:t>
            </a:r>
          </a:p>
          <a:p>
            <a:pPr algn="ctr"/>
            <a:r>
              <a:rPr lang="en-US" sz="1600" b="1" i="1" dirty="0">
                <a:solidFill>
                  <a:srgbClr val="CC6600"/>
                </a:solidFill>
                <a:latin typeface="Times New Roman" panose="02020603050405020304" pitchFamily="18" charset="0"/>
                <a:cs typeface="Times New Roman" panose="02020603050405020304" pitchFamily="18" charset="0"/>
              </a:rPr>
              <a:t>hateful, and hating one another.</a:t>
            </a:r>
            <a:endParaRPr lang="en-US" sz="1600" dirty="0"/>
          </a:p>
        </p:txBody>
      </p:sp>
      <p:cxnSp>
        <p:nvCxnSpPr>
          <p:cNvPr id="104" name="Straight Connector 103"/>
          <p:cNvCxnSpPr/>
          <p:nvPr/>
        </p:nvCxnSpPr>
        <p:spPr>
          <a:xfrm>
            <a:off x="7734300" y="5401575"/>
            <a:ext cx="27145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1058524" y="5905500"/>
            <a:ext cx="697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2050"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6" y="1854762"/>
            <a:ext cx="2828925"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6373" y="2180388"/>
            <a:ext cx="1853281" cy="1015663"/>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While it is true that we are cut away, this stuff is still in us and can still wreck havoc in our lives.  </a:t>
            </a:r>
          </a:p>
          <a:p>
            <a:pPr algn="ctr"/>
            <a:r>
              <a:rPr lang="en-US" sz="1200" b="1" dirty="0">
                <a:solidFill>
                  <a:srgbClr val="FF0000"/>
                </a:solidFill>
                <a:latin typeface="Times New Roman" panose="02020603050405020304" pitchFamily="18" charset="0"/>
                <a:cs typeface="Times New Roman" panose="02020603050405020304" pitchFamily="18" charset="0"/>
              </a:rPr>
              <a:t>Rom 7:15-25</a:t>
            </a:r>
          </a:p>
        </p:txBody>
      </p:sp>
      <p:pic>
        <p:nvPicPr>
          <p:cNvPr id="60"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11851">
            <a:off x="9790313" y="52479"/>
            <a:ext cx="1701140" cy="23742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97069" y="715271"/>
            <a:ext cx="1440247" cy="1200329"/>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They not only </a:t>
            </a:r>
          </a:p>
          <a:p>
            <a:pPr algn="ctr"/>
            <a:r>
              <a:rPr lang="en-US" sz="1200" b="1" i="1" dirty="0">
                <a:latin typeface="Times New Roman" panose="02020603050405020304" pitchFamily="18" charset="0"/>
                <a:cs typeface="Times New Roman" panose="02020603050405020304" pitchFamily="18" charset="0"/>
              </a:rPr>
              <a:t>reject God’s goodness, they reject his kindness, love and saving grace.</a:t>
            </a:r>
          </a:p>
        </p:txBody>
      </p:sp>
      <p:pic>
        <p:nvPicPr>
          <p:cNvPr id="62"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55078">
            <a:off x="4721060" y="3002306"/>
            <a:ext cx="2828925" cy="21145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170602" y="3738206"/>
            <a:ext cx="1785113" cy="1015663"/>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If we choose to </a:t>
            </a:r>
          </a:p>
          <a:p>
            <a:pPr algn="ctr"/>
            <a:r>
              <a:rPr lang="en-US" sz="1200" b="1" i="1" dirty="0">
                <a:latin typeface="Times New Roman" panose="02020603050405020304" pitchFamily="18" charset="0"/>
                <a:cs typeface="Times New Roman" panose="02020603050405020304" pitchFamily="18" charset="0"/>
              </a:rPr>
              <a:t>walk the way of the world, then we shouldn’t complain when these things exist in our lives!</a:t>
            </a:r>
          </a:p>
        </p:txBody>
      </p:sp>
      <p:pic>
        <p:nvPicPr>
          <p:cNvPr id="64"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2314">
            <a:off x="10111344" y="3700036"/>
            <a:ext cx="2048996" cy="180517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442816" y="3919134"/>
            <a:ext cx="1380703" cy="830997"/>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A rightly divided KJB to hear from the risen Christ through Paul!</a:t>
            </a:r>
          </a:p>
        </p:txBody>
      </p:sp>
    </p:spTree>
    <p:extLst>
      <p:ext uri="{BB962C8B-B14F-4D97-AF65-F5344CB8AC3E}">
        <p14:creationId xmlns:p14="http://schemas.microsoft.com/office/powerpoint/2010/main" val="41047628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2000" fill="hold"/>
                                        <p:tgtEl>
                                          <p:spTgt spid="8"/>
                                        </p:tgtEl>
                                        <p:attrNameLst>
                                          <p:attrName>ppt_w</p:attrName>
                                        </p:attrNameLst>
                                      </p:cBhvr>
                                      <p:tavLst>
                                        <p:tav tm="0">
                                          <p:val>
                                            <p:fltVal val="0"/>
                                          </p:val>
                                        </p:tav>
                                        <p:tav tm="100000">
                                          <p:val>
                                            <p:strVal val="#ppt_w"/>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Effect transition="in" filter="fade">
                                      <p:cBhvr>
                                        <p:cTn id="18" dur="20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1000"/>
                                        <p:tgtEl>
                                          <p:spTgt spid="31"/>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000"/>
                                        <p:tgtEl>
                                          <p:spTgt spid="12"/>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1000"/>
                                        <p:tgtEl>
                                          <p:spTgt spid="35"/>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1000"/>
                                        <p:tgtEl>
                                          <p:spTgt spid="37"/>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1000"/>
                                        <p:tgtEl>
                                          <p:spTgt spid="4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1000"/>
                                        <p:tgtEl>
                                          <p:spTgt spid="4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10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2000"/>
                                        <p:tgtEl>
                                          <p:spTgt spid="1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2000"/>
                                        <p:tgtEl>
                                          <p:spTgt spid="51"/>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2000" fill="hold"/>
                                        <p:tgtEl>
                                          <p:spTgt spid="22"/>
                                        </p:tgtEl>
                                        <p:attrNameLst>
                                          <p:attrName>ppt_w</p:attrName>
                                        </p:attrNameLst>
                                      </p:cBhvr>
                                      <p:tavLst>
                                        <p:tav tm="0">
                                          <p:val>
                                            <p:fltVal val="0"/>
                                          </p:val>
                                        </p:tav>
                                        <p:tav tm="100000">
                                          <p:val>
                                            <p:strVal val="#ppt_w"/>
                                          </p:val>
                                        </p:tav>
                                      </p:tavLst>
                                    </p:anim>
                                    <p:anim calcmode="lin" valueType="num">
                                      <p:cBhvr>
                                        <p:cTn id="78" dur="2000" fill="hold"/>
                                        <p:tgtEl>
                                          <p:spTgt spid="22"/>
                                        </p:tgtEl>
                                        <p:attrNameLst>
                                          <p:attrName>ppt_h</p:attrName>
                                        </p:attrNameLst>
                                      </p:cBhvr>
                                      <p:tavLst>
                                        <p:tav tm="0">
                                          <p:val>
                                            <p:fltVal val="0"/>
                                          </p:val>
                                        </p:tav>
                                        <p:tav tm="100000">
                                          <p:val>
                                            <p:strVal val="#ppt_h"/>
                                          </p:val>
                                        </p:tav>
                                      </p:tavLst>
                                    </p:anim>
                                    <p:animEffect transition="in" filter="fade">
                                      <p:cBhvr>
                                        <p:cTn id="79" dur="2000"/>
                                        <p:tgtEl>
                                          <p:spTgt spid="22"/>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1000"/>
                                        <p:tgtEl>
                                          <p:spTgt spid="57"/>
                                        </p:tgtEl>
                                      </p:cBhvr>
                                    </p:animEffect>
                                  </p:childTnLst>
                                </p:cTn>
                              </p:par>
                            </p:childTnLst>
                          </p:cTn>
                        </p:par>
                        <p:par>
                          <p:cTn id="84" fill="hold">
                            <p:stCondLst>
                              <p:cond delay="3000"/>
                            </p:stCondLst>
                            <p:childTnLst>
                              <p:par>
                                <p:cTn id="85" presetID="22" presetClass="entr" presetSubtype="1" fill="hold" grpId="0" nodeType="afterEffect">
                                  <p:stCondLst>
                                    <p:cond delay="250"/>
                                  </p:stCondLst>
                                  <p:childTnLst>
                                    <p:set>
                                      <p:cBhvr>
                                        <p:cTn id="86" dur="1" fill="hold">
                                          <p:stCondLst>
                                            <p:cond delay="0"/>
                                          </p:stCondLst>
                                        </p:cTn>
                                        <p:tgtEl>
                                          <p:spTgt spid="101"/>
                                        </p:tgtEl>
                                        <p:attrNameLst>
                                          <p:attrName>style.visibility</p:attrName>
                                        </p:attrNameLst>
                                      </p:cBhvr>
                                      <p:to>
                                        <p:strVal val="visible"/>
                                      </p:to>
                                    </p:set>
                                    <p:animEffect transition="in" filter="wipe(up)">
                                      <p:cBhvr>
                                        <p:cTn id="87" dur="2000"/>
                                        <p:tgtEl>
                                          <p:spTgt spid="1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2000"/>
                                        <p:tgtEl>
                                          <p:spTgt spid="23"/>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1000"/>
                                        <p:tgtEl>
                                          <p:spTgt spid="59"/>
                                        </p:tgtEl>
                                      </p:cBhvr>
                                    </p:animEffect>
                                  </p:childTnLst>
                                </p:cTn>
                              </p:par>
                            </p:childTnLst>
                          </p:cTn>
                        </p:par>
                        <p:par>
                          <p:cTn id="97" fill="hold">
                            <p:stCondLst>
                              <p:cond delay="3000"/>
                            </p:stCondLst>
                            <p:childTnLst>
                              <p:par>
                                <p:cTn id="98" presetID="22" presetClass="entr" presetSubtype="8" fill="hold" nodeType="after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ipe(left)">
                                      <p:cBhvr>
                                        <p:cTn id="100" dur="1000"/>
                                        <p:tgtEl>
                                          <p:spTgt spid="6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2000" fill="hold"/>
                                        <p:tgtEl>
                                          <p:spTgt spid="9"/>
                                        </p:tgtEl>
                                        <p:attrNameLst>
                                          <p:attrName>ppt_w</p:attrName>
                                        </p:attrNameLst>
                                      </p:cBhvr>
                                      <p:tavLst>
                                        <p:tav tm="0">
                                          <p:val>
                                            <p:fltVal val="0"/>
                                          </p:val>
                                        </p:tav>
                                        <p:tav tm="100000">
                                          <p:val>
                                            <p:strVal val="#ppt_w"/>
                                          </p:val>
                                        </p:tav>
                                      </p:tavLst>
                                    </p:anim>
                                    <p:anim calcmode="lin" valueType="num">
                                      <p:cBhvr>
                                        <p:cTn id="106" dur="2000" fill="hold"/>
                                        <p:tgtEl>
                                          <p:spTgt spid="9"/>
                                        </p:tgtEl>
                                        <p:attrNameLst>
                                          <p:attrName>ppt_h</p:attrName>
                                        </p:attrNameLst>
                                      </p:cBhvr>
                                      <p:tavLst>
                                        <p:tav tm="0">
                                          <p:val>
                                            <p:fltVal val="0"/>
                                          </p:val>
                                        </p:tav>
                                        <p:tav tm="100000">
                                          <p:val>
                                            <p:strVal val="#ppt_h"/>
                                          </p:val>
                                        </p:tav>
                                      </p:tavLst>
                                    </p:anim>
                                    <p:animEffect transition="in" filter="fade">
                                      <p:cBhvr>
                                        <p:cTn id="107" dur="2000"/>
                                        <p:tgtEl>
                                          <p:spTgt spid="9"/>
                                        </p:tgtEl>
                                      </p:cBhvr>
                                    </p:animEffect>
                                  </p:childTnLst>
                                </p:cTn>
                              </p:par>
                            </p:childTnLst>
                          </p:cTn>
                        </p:par>
                        <p:par>
                          <p:cTn id="108" fill="hold">
                            <p:stCondLst>
                              <p:cond delay="2000"/>
                            </p:stCondLst>
                            <p:childTnLst>
                              <p:par>
                                <p:cTn id="109" presetID="22" presetClass="entr" presetSubtype="8" fill="hold"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left)">
                                      <p:cBhvr>
                                        <p:cTn id="111" dur="1000"/>
                                        <p:tgtEl>
                                          <p:spTgt spid="63"/>
                                        </p:tgtEl>
                                      </p:cBhvr>
                                    </p:animEffect>
                                  </p:childTnLst>
                                </p:cTn>
                              </p:par>
                            </p:childTnLst>
                          </p:cTn>
                        </p:par>
                        <p:par>
                          <p:cTn id="112" fill="hold">
                            <p:stCondLst>
                              <p:cond delay="3000"/>
                            </p:stCondLst>
                            <p:childTnLst>
                              <p:par>
                                <p:cTn id="113" presetID="22" presetClass="entr" presetSubtype="8" fill="hold"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left)">
                                      <p:cBhvr>
                                        <p:cTn id="115" dur="1500"/>
                                        <p:tgtEl>
                                          <p:spTgt spid="6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wipe(up)">
                                      <p:cBhvr>
                                        <p:cTn id="120" dur="2000"/>
                                        <p:tgtEl>
                                          <p:spTgt spid="14"/>
                                        </p:tgtEl>
                                      </p:cBhvr>
                                    </p:animEffect>
                                  </p:childTnLst>
                                </p:cTn>
                              </p:par>
                            </p:childTnLst>
                          </p:cTn>
                        </p:par>
                        <p:par>
                          <p:cTn id="121" fill="hold">
                            <p:stCondLst>
                              <p:cond delay="2000"/>
                            </p:stCondLst>
                            <p:childTnLst>
                              <p:par>
                                <p:cTn id="122" presetID="22" presetClass="entr" presetSubtype="8" fill="hold" nodeType="after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wipe(left)">
                                      <p:cBhvr>
                                        <p:cTn id="124" dur="1500"/>
                                        <p:tgtEl>
                                          <p:spTgt spid="68"/>
                                        </p:tgtEl>
                                      </p:cBhvr>
                                    </p:animEffect>
                                  </p:childTnLst>
                                </p:cTn>
                              </p:par>
                            </p:childTnLst>
                          </p:cTn>
                        </p:par>
                        <p:par>
                          <p:cTn id="125" fill="hold">
                            <p:stCondLst>
                              <p:cond delay="3500"/>
                            </p:stCondLst>
                            <p:childTnLst>
                              <p:par>
                                <p:cTn id="126" presetID="10"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p:cTn id="133" dur="2000" fill="hold"/>
                                        <p:tgtEl>
                                          <p:spTgt spid="10"/>
                                        </p:tgtEl>
                                        <p:attrNameLst>
                                          <p:attrName>ppt_w</p:attrName>
                                        </p:attrNameLst>
                                      </p:cBhvr>
                                      <p:tavLst>
                                        <p:tav tm="0">
                                          <p:val>
                                            <p:fltVal val="0"/>
                                          </p:val>
                                        </p:tav>
                                        <p:tav tm="100000">
                                          <p:val>
                                            <p:strVal val="#ppt_w"/>
                                          </p:val>
                                        </p:tav>
                                      </p:tavLst>
                                    </p:anim>
                                    <p:anim calcmode="lin" valueType="num">
                                      <p:cBhvr>
                                        <p:cTn id="134" dur="2000" fill="hold"/>
                                        <p:tgtEl>
                                          <p:spTgt spid="10"/>
                                        </p:tgtEl>
                                        <p:attrNameLst>
                                          <p:attrName>ppt_h</p:attrName>
                                        </p:attrNameLst>
                                      </p:cBhvr>
                                      <p:tavLst>
                                        <p:tav tm="0">
                                          <p:val>
                                            <p:fltVal val="0"/>
                                          </p:val>
                                        </p:tav>
                                        <p:tav tm="100000">
                                          <p:val>
                                            <p:strVal val="#ppt_h"/>
                                          </p:val>
                                        </p:tav>
                                      </p:tavLst>
                                    </p:anim>
                                    <p:animEffect transition="in" filter="fade">
                                      <p:cBhvr>
                                        <p:cTn id="135" dur="2000"/>
                                        <p:tgtEl>
                                          <p:spTgt spid="10"/>
                                        </p:tgtEl>
                                      </p:cBhvr>
                                    </p:animEffect>
                                  </p:childTnLst>
                                </p:cTn>
                              </p:par>
                            </p:childTnLst>
                          </p:cTn>
                        </p:par>
                        <p:par>
                          <p:cTn id="136" fill="hold">
                            <p:stCondLst>
                              <p:cond delay="2000"/>
                            </p:stCondLst>
                            <p:childTnLst>
                              <p:par>
                                <p:cTn id="137" presetID="22" presetClass="entr" presetSubtype="8" fill="hold" nodeType="after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left)">
                                      <p:cBhvr>
                                        <p:cTn id="139" dur="2000"/>
                                        <p:tgtEl>
                                          <p:spTgt spid="70"/>
                                        </p:tgtEl>
                                      </p:cBhvr>
                                    </p:animEffect>
                                  </p:childTnLst>
                                </p:cTn>
                              </p:par>
                            </p:childTnLst>
                          </p:cTn>
                        </p:par>
                        <p:par>
                          <p:cTn id="140" fill="hold">
                            <p:stCondLst>
                              <p:cond delay="4000"/>
                            </p:stCondLst>
                            <p:childTnLst>
                              <p:par>
                                <p:cTn id="141" presetID="22" presetClass="entr" presetSubtype="8" fill="hold"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left)">
                                      <p:cBhvr>
                                        <p:cTn id="143" dur="1250"/>
                                        <p:tgtEl>
                                          <p:spTgt spid="7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15"/>
                                        </p:tgtEl>
                                        <p:attrNameLst>
                                          <p:attrName>style.visibility</p:attrName>
                                        </p:attrNameLst>
                                      </p:cBhvr>
                                      <p:to>
                                        <p:strVal val="visible"/>
                                      </p:to>
                                    </p:set>
                                    <p:animEffect transition="in" filter="wipe(up)">
                                      <p:cBhvr>
                                        <p:cTn id="148" dur="2000"/>
                                        <p:tgtEl>
                                          <p:spTgt spid="15"/>
                                        </p:tgtEl>
                                      </p:cBhvr>
                                    </p:animEffect>
                                  </p:childTnLst>
                                </p:cTn>
                              </p:par>
                            </p:childTnLst>
                          </p:cTn>
                        </p:par>
                        <p:par>
                          <p:cTn id="149" fill="hold">
                            <p:stCondLst>
                              <p:cond delay="2000"/>
                            </p:stCondLst>
                            <p:childTnLst>
                              <p:par>
                                <p:cTn id="150" presetID="22" presetClass="entr" presetSubtype="8" fill="hold" nodeType="after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wipe(left)">
                                      <p:cBhvr>
                                        <p:cTn id="152" dur="1250"/>
                                        <p:tgtEl>
                                          <p:spTgt spid="74"/>
                                        </p:tgtEl>
                                      </p:cBhvr>
                                    </p:animEffect>
                                  </p:childTnLst>
                                </p:cTn>
                              </p:par>
                            </p:childTnLst>
                          </p:cTn>
                        </p:par>
                        <p:par>
                          <p:cTn id="153" fill="hold">
                            <p:stCondLst>
                              <p:cond delay="3250"/>
                            </p:stCondLst>
                            <p:childTnLst>
                              <p:par>
                                <p:cTn id="154" presetID="22" presetClass="entr" presetSubtype="8" fill="hold" nodeType="afterEffect">
                                  <p:stCondLst>
                                    <p:cond delay="0"/>
                                  </p:stCondLst>
                                  <p:childTnLst>
                                    <p:set>
                                      <p:cBhvr>
                                        <p:cTn id="155" dur="1" fill="hold">
                                          <p:stCondLst>
                                            <p:cond delay="0"/>
                                          </p:stCondLst>
                                        </p:cTn>
                                        <p:tgtEl>
                                          <p:spTgt spid="76"/>
                                        </p:tgtEl>
                                        <p:attrNameLst>
                                          <p:attrName>style.visibility</p:attrName>
                                        </p:attrNameLst>
                                      </p:cBhvr>
                                      <p:to>
                                        <p:strVal val="visible"/>
                                      </p:to>
                                    </p:set>
                                    <p:animEffect transition="in" filter="wipe(left)">
                                      <p:cBhvr>
                                        <p:cTn id="156" dur="1250"/>
                                        <p:tgtEl>
                                          <p:spTgt spid="76"/>
                                        </p:tgtEl>
                                      </p:cBhvr>
                                    </p:animEffect>
                                  </p:childTnLst>
                                </p:cTn>
                              </p:par>
                            </p:childTnLst>
                          </p:cTn>
                        </p:par>
                        <p:par>
                          <p:cTn id="157" fill="hold">
                            <p:stCondLst>
                              <p:cond delay="4500"/>
                            </p:stCondLst>
                            <p:childTnLst>
                              <p:par>
                                <p:cTn id="158" presetID="22" presetClass="entr" presetSubtype="8" fill="hold" nodeType="after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wipe(left)">
                                      <p:cBhvr>
                                        <p:cTn id="160" dur="1000"/>
                                        <p:tgtEl>
                                          <p:spTgt spid="78"/>
                                        </p:tgtEl>
                                      </p:cBhvr>
                                    </p:animEffect>
                                  </p:childTnLst>
                                </p:cTn>
                              </p:par>
                            </p:childTnLst>
                          </p:cTn>
                        </p:par>
                        <p:par>
                          <p:cTn id="161" fill="hold">
                            <p:stCondLst>
                              <p:cond delay="5500"/>
                            </p:stCondLst>
                            <p:childTnLst>
                              <p:par>
                                <p:cTn id="162" presetID="22" presetClass="entr" presetSubtype="8" fill="hold" nodeType="afterEffect">
                                  <p:stCondLst>
                                    <p:cond delay="0"/>
                                  </p:stCondLst>
                                  <p:childTnLst>
                                    <p:set>
                                      <p:cBhvr>
                                        <p:cTn id="163" dur="1" fill="hold">
                                          <p:stCondLst>
                                            <p:cond delay="0"/>
                                          </p:stCondLst>
                                        </p:cTn>
                                        <p:tgtEl>
                                          <p:spTgt spid="80"/>
                                        </p:tgtEl>
                                        <p:attrNameLst>
                                          <p:attrName>style.visibility</p:attrName>
                                        </p:attrNameLst>
                                      </p:cBhvr>
                                      <p:to>
                                        <p:strVal val="visible"/>
                                      </p:to>
                                    </p:set>
                                    <p:animEffect transition="in" filter="wipe(left)">
                                      <p:cBhvr>
                                        <p:cTn id="164" dur="1000"/>
                                        <p:tgtEl>
                                          <p:spTgt spid="8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wipe(up)">
                                      <p:cBhvr>
                                        <p:cTn id="169" dur="2000"/>
                                        <p:tgtEl>
                                          <p:spTgt spid="16"/>
                                        </p:tgtEl>
                                      </p:cBhvr>
                                    </p:animEffect>
                                  </p:childTnLst>
                                </p:cTn>
                              </p:par>
                            </p:childTnLst>
                          </p:cTn>
                        </p:par>
                        <p:par>
                          <p:cTn id="170" fill="hold">
                            <p:stCondLst>
                              <p:cond delay="2000"/>
                            </p:stCondLst>
                            <p:childTnLst>
                              <p:par>
                                <p:cTn id="171" presetID="22" presetClass="entr" presetSubtype="8" fill="hold" nodeType="afterEffect">
                                  <p:stCondLst>
                                    <p:cond delay="0"/>
                                  </p:stCondLst>
                                  <p:childTnLst>
                                    <p:set>
                                      <p:cBhvr>
                                        <p:cTn id="172" dur="1" fill="hold">
                                          <p:stCondLst>
                                            <p:cond delay="0"/>
                                          </p:stCondLst>
                                        </p:cTn>
                                        <p:tgtEl>
                                          <p:spTgt spid="82"/>
                                        </p:tgtEl>
                                        <p:attrNameLst>
                                          <p:attrName>style.visibility</p:attrName>
                                        </p:attrNameLst>
                                      </p:cBhvr>
                                      <p:to>
                                        <p:strVal val="visible"/>
                                      </p:to>
                                    </p:set>
                                    <p:animEffect transition="in" filter="wipe(left)">
                                      <p:cBhvr>
                                        <p:cTn id="173" dur="1000"/>
                                        <p:tgtEl>
                                          <p:spTgt spid="82"/>
                                        </p:tgtEl>
                                      </p:cBhvr>
                                    </p:animEffect>
                                  </p:childTnLst>
                                </p:cTn>
                              </p:par>
                            </p:childTnLst>
                          </p:cTn>
                        </p:par>
                        <p:par>
                          <p:cTn id="174" fill="hold">
                            <p:stCondLst>
                              <p:cond delay="3000"/>
                            </p:stCondLst>
                            <p:childTnLst>
                              <p:par>
                                <p:cTn id="175" presetID="22" presetClass="entr" presetSubtype="8" fill="hold" nodeType="after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wipe(left)">
                                      <p:cBhvr>
                                        <p:cTn id="177" dur="1500"/>
                                        <p:tgtEl>
                                          <p:spTgt spid="84"/>
                                        </p:tgtEl>
                                      </p:cBhvr>
                                    </p:animEffect>
                                  </p:childTnLst>
                                </p:cTn>
                              </p:par>
                            </p:childTnLst>
                          </p:cTn>
                        </p:par>
                        <p:par>
                          <p:cTn id="178" fill="hold">
                            <p:stCondLst>
                              <p:cond delay="4500"/>
                            </p:stCondLst>
                            <p:childTnLst>
                              <p:par>
                                <p:cTn id="179" presetID="22" presetClass="entr" presetSubtype="8" fill="hold" nodeType="afterEffect">
                                  <p:stCondLst>
                                    <p:cond delay="0"/>
                                  </p:stCondLst>
                                  <p:childTnLst>
                                    <p:set>
                                      <p:cBhvr>
                                        <p:cTn id="180" dur="1" fill="hold">
                                          <p:stCondLst>
                                            <p:cond delay="0"/>
                                          </p:stCondLst>
                                        </p:cTn>
                                        <p:tgtEl>
                                          <p:spTgt spid="86"/>
                                        </p:tgtEl>
                                        <p:attrNameLst>
                                          <p:attrName>style.visibility</p:attrName>
                                        </p:attrNameLst>
                                      </p:cBhvr>
                                      <p:to>
                                        <p:strVal val="visible"/>
                                      </p:to>
                                    </p:set>
                                    <p:animEffect transition="in" filter="wipe(left)">
                                      <p:cBhvr>
                                        <p:cTn id="181" dur="1000"/>
                                        <p:tgtEl>
                                          <p:spTgt spid="86"/>
                                        </p:tgtEl>
                                      </p:cBhvr>
                                    </p:animEffect>
                                  </p:childTnLst>
                                </p:cTn>
                              </p:par>
                            </p:childTnLst>
                          </p:cTn>
                        </p:par>
                        <p:par>
                          <p:cTn id="182" fill="hold">
                            <p:stCondLst>
                              <p:cond delay="5500"/>
                            </p:stCondLst>
                            <p:childTnLst>
                              <p:par>
                                <p:cTn id="183" presetID="22" presetClass="entr" presetSubtype="8" fill="hold" nodeType="after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wipe(left)">
                                      <p:cBhvr>
                                        <p:cTn id="185" dur="1000"/>
                                        <p:tgtEl>
                                          <p:spTgt spid="88"/>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11"/>
                                        </p:tgtEl>
                                        <p:attrNameLst>
                                          <p:attrName>style.visibility</p:attrName>
                                        </p:attrNameLst>
                                      </p:cBhvr>
                                      <p:to>
                                        <p:strVal val="visible"/>
                                      </p:to>
                                    </p:set>
                                    <p:anim calcmode="lin" valueType="num">
                                      <p:cBhvr>
                                        <p:cTn id="190" dur="2000" fill="hold"/>
                                        <p:tgtEl>
                                          <p:spTgt spid="11"/>
                                        </p:tgtEl>
                                        <p:attrNameLst>
                                          <p:attrName>ppt_w</p:attrName>
                                        </p:attrNameLst>
                                      </p:cBhvr>
                                      <p:tavLst>
                                        <p:tav tm="0">
                                          <p:val>
                                            <p:fltVal val="0"/>
                                          </p:val>
                                        </p:tav>
                                        <p:tav tm="100000">
                                          <p:val>
                                            <p:strVal val="#ppt_w"/>
                                          </p:val>
                                        </p:tav>
                                      </p:tavLst>
                                    </p:anim>
                                    <p:anim calcmode="lin" valueType="num">
                                      <p:cBhvr>
                                        <p:cTn id="191" dur="2000" fill="hold"/>
                                        <p:tgtEl>
                                          <p:spTgt spid="11"/>
                                        </p:tgtEl>
                                        <p:attrNameLst>
                                          <p:attrName>ppt_h</p:attrName>
                                        </p:attrNameLst>
                                      </p:cBhvr>
                                      <p:tavLst>
                                        <p:tav tm="0">
                                          <p:val>
                                            <p:fltVal val="0"/>
                                          </p:val>
                                        </p:tav>
                                        <p:tav tm="100000">
                                          <p:val>
                                            <p:strVal val="#ppt_h"/>
                                          </p:val>
                                        </p:tav>
                                      </p:tavLst>
                                    </p:anim>
                                    <p:animEffect transition="in" filter="fade">
                                      <p:cBhvr>
                                        <p:cTn id="192" dur="2000"/>
                                        <p:tgtEl>
                                          <p:spTgt spid="11"/>
                                        </p:tgtEl>
                                      </p:cBhvr>
                                    </p:animEffect>
                                  </p:childTnLst>
                                </p:cTn>
                              </p:par>
                            </p:childTnLst>
                          </p:cTn>
                        </p:par>
                        <p:par>
                          <p:cTn id="193" fill="hold">
                            <p:stCondLst>
                              <p:cond delay="2000"/>
                            </p:stCondLst>
                            <p:childTnLst>
                              <p:par>
                                <p:cTn id="194" presetID="22" presetClass="entr" presetSubtype="8" fill="hold" nodeType="after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2000"/>
                                        <p:tgtEl>
                                          <p:spTgt spid="90"/>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wipe(up)">
                                      <p:cBhvr>
                                        <p:cTn id="201" dur="2000"/>
                                        <p:tgtEl>
                                          <p:spTgt spid="17"/>
                                        </p:tgtEl>
                                      </p:cBhvr>
                                    </p:animEffect>
                                  </p:childTnLst>
                                </p:cTn>
                              </p:par>
                            </p:childTnLst>
                          </p:cTn>
                        </p:par>
                        <p:par>
                          <p:cTn id="202" fill="hold">
                            <p:stCondLst>
                              <p:cond delay="2000"/>
                            </p:stCondLst>
                            <p:childTnLst>
                              <p:par>
                                <p:cTn id="203" presetID="22" presetClass="entr" presetSubtype="8" fill="hold" nodeType="afterEffect">
                                  <p:stCondLst>
                                    <p:cond delay="0"/>
                                  </p:stCondLst>
                                  <p:childTnLst>
                                    <p:set>
                                      <p:cBhvr>
                                        <p:cTn id="204" dur="1" fill="hold">
                                          <p:stCondLst>
                                            <p:cond delay="0"/>
                                          </p:stCondLst>
                                        </p:cTn>
                                        <p:tgtEl>
                                          <p:spTgt spid="104"/>
                                        </p:tgtEl>
                                        <p:attrNameLst>
                                          <p:attrName>style.visibility</p:attrName>
                                        </p:attrNameLst>
                                      </p:cBhvr>
                                      <p:to>
                                        <p:strVal val="visible"/>
                                      </p:to>
                                    </p:set>
                                    <p:animEffect transition="in" filter="wipe(left)">
                                      <p:cBhvr>
                                        <p:cTn id="205" dur="1000"/>
                                        <p:tgtEl>
                                          <p:spTgt spid="104"/>
                                        </p:tgtEl>
                                      </p:cBhvr>
                                    </p:animEffect>
                                  </p:childTnLst>
                                </p:cTn>
                              </p:par>
                            </p:childTnLst>
                          </p:cTn>
                        </p:par>
                        <p:par>
                          <p:cTn id="206" fill="hold">
                            <p:stCondLst>
                              <p:cond delay="3000"/>
                            </p:stCondLst>
                            <p:childTnLst>
                              <p:par>
                                <p:cTn id="207" presetID="22" presetClass="entr" presetSubtype="8" fill="hold" nodeType="afterEffect">
                                  <p:stCondLst>
                                    <p:cond delay="0"/>
                                  </p:stCondLst>
                                  <p:childTnLst>
                                    <p:set>
                                      <p:cBhvr>
                                        <p:cTn id="208" dur="1" fill="hold">
                                          <p:stCondLst>
                                            <p:cond delay="0"/>
                                          </p:stCondLst>
                                        </p:cTn>
                                        <p:tgtEl>
                                          <p:spTgt spid="92"/>
                                        </p:tgtEl>
                                        <p:attrNameLst>
                                          <p:attrName>style.visibility</p:attrName>
                                        </p:attrNameLst>
                                      </p:cBhvr>
                                      <p:to>
                                        <p:strVal val="visible"/>
                                      </p:to>
                                    </p:set>
                                    <p:animEffect transition="in" filter="wipe(left)">
                                      <p:cBhvr>
                                        <p:cTn id="209" dur="1000"/>
                                        <p:tgtEl>
                                          <p:spTgt spid="92"/>
                                        </p:tgtEl>
                                      </p:cBhvr>
                                    </p:animEffect>
                                  </p:childTnLst>
                                </p:cTn>
                              </p:par>
                            </p:childTnLst>
                          </p:cTn>
                        </p:par>
                        <p:par>
                          <p:cTn id="210" fill="hold">
                            <p:stCondLst>
                              <p:cond delay="4000"/>
                            </p:stCondLst>
                            <p:childTnLst>
                              <p:par>
                                <p:cTn id="211" presetID="22" presetClass="entr" presetSubtype="8" fill="hold" nodeType="afterEffect">
                                  <p:stCondLst>
                                    <p:cond delay="0"/>
                                  </p:stCondLst>
                                  <p:childTnLst>
                                    <p:set>
                                      <p:cBhvr>
                                        <p:cTn id="212" dur="1" fill="hold">
                                          <p:stCondLst>
                                            <p:cond delay="0"/>
                                          </p:stCondLst>
                                        </p:cTn>
                                        <p:tgtEl>
                                          <p:spTgt spid="94"/>
                                        </p:tgtEl>
                                        <p:attrNameLst>
                                          <p:attrName>style.visibility</p:attrName>
                                        </p:attrNameLst>
                                      </p:cBhvr>
                                      <p:to>
                                        <p:strVal val="visible"/>
                                      </p:to>
                                    </p:set>
                                    <p:animEffect transition="in" filter="wipe(left)">
                                      <p:cBhvr>
                                        <p:cTn id="213" dur="1000"/>
                                        <p:tgtEl>
                                          <p:spTgt spid="94"/>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grpId="0" nodeType="clickEffect">
                                  <p:stCondLst>
                                    <p:cond delay="0"/>
                                  </p:stCondLst>
                                  <p:childTnLst>
                                    <p:set>
                                      <p:cBhvr>
                                        <p:cTn id="217" dur="1" fill="hold">
                                          <p:stCondLst>
                                            <p:cond delay="0"/>
                                          </p:stCondLst>
                                        </p:cTn>
                                        <p:tgtEl>
                                          <p:spTgt spid="24"/>
                                        </p:tgtEl>
                                        <p:attrNameLst>
                                          <p:attrName>style.visibility</p:attrName>
                                        </p:attrNameLst>
                                      </p:cBhvr>
                                      <p:to>
                                        <p:strVal val="visible"/>
                                      </p:to>
                                    </p:set>
                                    <p:animEffect transition="in" filter="wipe(up)">
                                      <p:cBhvr>
                                        <p:cTn id="218" dur="2000"/>
                                        <p:tgtEl>
                                          <p:spTgt spid="24"/>
                                        </p:tgtEl>
                                      </p:cBhvr>
                                    </p:animEffect>
                                  </p:childTnLst>
                                </p:cTn>
                              </p:par>
                            </p:childTnLst>
                          </p:cTn>
                        </p:par>
                        <p:par>
                          <p:cTn id="219" fill="hold">
                            <p:stCondLst>
                              <p:cond delay="2000"/>
                            </p:stCondLst>
                            <p:childTnLst>
                              <p:par>
                                <p:cTn id="220" presetID="22" presetClass="entr" presetSubtype="8" fill="hold" nodeType="afterEffect">
                                  <p:stCondLst>
                                    <p:cond delay="0"/>
                                  </p:stCondLst>
                                  <p:childTnLst>
                                    <p:set>
                                      <p:cBhvr>
                                        <p:cTn id="221" dur="1" fill="hold">
                                          <p:stCondLst>
                                            <p:cond delay="0"/>
                                          </p:stCondLst>
                                        </p:cTn>
                                        <p:tgtEl>
                                          <p:spTgt spid="106"/>
                                        </p:tgtEl>
                                        <p:attrNameLst>
                                          <p:attrName>style.visibility</p:attrName>
                                        </p:attrNameLst>
                                      </p:cBhvr>
                                      <p:to>
                                        <p:strVal val="visible"/>
                                      </p:to>
                                    </p:set>
                                    <p:animEffect transition="in" filter="wipe(left)">
                                      <p:cBhvr>
                                        <p:cTn id="222" dur="1000"/>
                                        <p:tgtEl>
                                          <p:spTgt spid="106"/>
                                        </p:tgtEl>
                                      </p:cBhvr>
                                    </p:animEffect>
                                  </p:childTnLst>
                                </p:cTn>
                              </p:par>
                            </p:childTnLst>
                          </p:cTn>
                        </p:par>
                        <p:par>
                          <p:cTn id="223" fill="hold">
                            <p:stCondLst>
                              <p:cond delay="3000"/>
                            </p:stCondLst>
                            <p:childTnLst>
                              <p:par>
                                <p:cTn id="224" presetID="22" presetClass="entr" presetSubtype="8" fill="hold" nodeType="after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wipe(left)">
                                      <p:cBhvr>
                                        <p:cTn id="226" dur="1000"/>
                                        <p:tgtEl>
                                          <p:spTgt spid="96"/>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grpId="0" nodeType="clickEffect">
                                  <p:stCondLst>
                                    <p:cond delay="0"/>
                                  </p:stCondLst>
                                  <p:childTnLst>
                                    <p:set>
                                      <p:cBhvr>
                                        <p:cTn id="230" dur="1" fill="hold">
                                          <p:stCondLst>
                                            <p:cond delay="0"/>
                                          </p:stCondLst>
                                        </p:cTn>
                                        <p:tgtEl>
                                          <p:spTgt spid="25"/>
                                        </p:tgtEl>
                                        <p:attrNameLst>
                                          <p:attrName>style.visibility</p:attrName>
                                        </p:attrNameLst>
                                      </p:cBhvr>
                                      <p:to>
                                        <p:strVal val="visible"/>
                                      </p:to>
                                    </p:set>
                                    <p:anim calcmode="lin" valueType="num">
                                      <p:cBhvr>
                                        <p:cTn id="231" dur="2000" fill="hold"/>
                                        <p:tgtEl>
                                          <p:spTgt spid="25"/>
                                        </p:tgtEl>
                                        <p:attrNameLst>
                                          <p:attrName>ppt_w</p:attrName>
                                        </p:attrNameLst>
                                      </p:cBhvr>
                                      <p:tavLst>
                                        <p:tav tm="0">
                                          <p:val>
                                            <p:fltVal val="0"/>
                                          </p:val>
                                        </p:tav>
                                        <p:tav tm="100000">
                                          <p:val>
                                            <p:strVal val="#ppt_w"/>
                                          </p:val>
                                        </p:tav>
                                      </p:tavLst>
                                    </p:anim>
                                    <p:anim calcmode="lin" valueType="num">
                                      <p:cBhvr>
                                        <p:cTn id="232" dur="2000" fill="hold"/>
                                        <p:tgtEl>
                                          <p:spTgt spid="25"/>
                                        </p:tgtEl>
                                        <p:attrNameLst>
                                          <p:attrName>ppt_h</p:attrName>
                                        </p:attrNameLst>
                                      </p:cBhvr>
                                      <p:tavLst>
                                        <p:tav tm="0">
                                          <p:val>
                                            <p:fltVal val="0"/>
                                          </p:val>
                                        </p:tav>
                                        <p:tav tm="100000">
                                          <p:val>
                                            <p:strVal val="#ppt_h"/>
                                          </p:val>
                                        </p:tav>
                                      </p:tavLst>
                                    </p:anim>
                                    <p:animEffect transition="in" filter="fade">
                                      <p:cBhvr>
                                        <p:cTn id="233" dur="2000"/>
                                        <p:tgtEl>
                                          <p:spTgt spid="25"/>
                                        </p:tgtEl>
                                      </p:cBhvr>
                                    </p:animEffect>
                                  </p:childTnLst>
                                </p:cTn>
                              </p:par>
                            </p:childTnLst>
                          </p:cTn>
                        </p:par>
                        <p:par>
                          <p:cTn id="234" fill="hold">
                            <p:stCondLst>
                              <p:cond delay="2000"/>
                            </p:stCondLst>
                            <p:childTnLst>
                              <p:par>
                                <p:cTn id="235" presetID="22" presetClass="entr" presetSubtype="8" fill="hold" nodeType="afterEffect">
                                  <p:stCondLst>
                                    <p:cond delay="0"/>
                                  </p:stCondLst>
                                  <p:childTnLst>
                                    <p:set>
                                      <p:cBhvr>
                                        <p:cTn id="236" dur="1" fill="hold">
                                          <p:stCondLst>
                                            <p:cond delay="0"/>
                                          </p:stCondLst>
                                        </p:cTn>
                                        <p:tgtEl>
                                          <p:spTgt spid="98"/>
                                        </p:tgtEl>
                                        <p:attrNameLst>
                                          <p:attrName>style.visibility</p:attrName>
                                        </p:attrNameLst>
                                      </p:cBhvr>
                                      <p:to>
                                        <p:strVal val="visible"/>
                                      </p:to>
                                    </p:set>
                                    <p:animEffect transition="in" filter="wipe(left)">
                                      <p:cBhvr>
                                        <p:cTn id="237" dur="1000"/>
                                        <p:tgtEl>
                                          <p:spTgt spid="98"/>
                                        </p:tgtEl>
                                      </p:cBhvr>
                                    </p:animEffect>
                                  </p:childTnLst>
                                </p:cTn>
                              </p:par>
                            </p:childTnLst>
                          </p:cTn>
                        </p:par>
                        <p:par>
                          <p:cTn id="238" fill="hold">
                            <p:stCondLst>
                              <p:cond delay="3000"/>
                            </p:stCondLst>
                            <p:childTnLst>
                              <p:par>
                                <p:cTn id="239" presetID="22" presetClass="entr" presetSubtype="8" fill="hold" nodeType="afterEffect">
                                  <p:stCondLst>
                                    <p:cond delay="0"/>
                                  </p:stCondLst>
                                  <p:childTnLst>
                                    <p:set>
                                      <p:cBhvr>
                                        <p:cTn id="240" dur="1" fill="hold">
                                          <p:stCondLst>
                                            <p:cond delay="0"/>
                                          </p:stCondLst>
                                        </p:cTn>
                                        <p:tgtEl>
                                          <p:spTgt spid="100"/>
                                        </p:tgtEl>
                                        <p:attrNameLst>
                                          <p:attrName>style.visibility</p:attrName>
                                        </p:attrNameLst>
                                      </p:cBhvr>
                                      <p:to>
                                        <p:strVal val="visible"/>
                                      </p:to>
                                    </p:set>
                                    <p:animEffect transition="in" filter="wipe(left)">
                                      <p:cBhvr>
                                        <p:cTn id="241" dur="1000"/>
                                        <p:tgtEl>
                                          <p:spTgt spid="100"/>
                                        </p:tgtEl>
                                      </p:cBhvr>
                                    </p:animEffect>
                                  </p:childTnLst>
                                </p:cTn>
                              </p:par>
                            </p:childTnLst>
                          </p:cTn>
                        </p:par>
                        <p:par>
                          <p:cTn id="242" fill="hold">
                            <p:stCondLst>
                              <p:cond delay="4000"/>
                            </p:stCondLst>
                            <p:childTnLst>
                              <p:par>
                                <p:cTn id="243" presetID="10" presetClass="entr" presetSubtype="0" fill="hold" grpId="0" nodeType="afterEffect">
                                  <p:stCondLst>
                                    <p:cond delay="0"/>
                                  </p:stCondLst>
                                  <p:childTnLst>
                                    <p:set>
                                      <p:cBhvr>
                                        <p:cTn id="244" dur="1" fill="hold">
                                          <p:stCondLst>
                                            <p:cond delay="0"/>
                                          </p:stCondLst>
                                        </p:cTn>
                                        <p:tgtEl>
                                          <p:spTgt spid="20"/>
                                        </p:tgtEl>
                                        <p:attrNameLst>
                                          <p:attrName>style.visibility</p:attrName>
                                        </p:attrNameLst>
                                      </p:cBhvr>
                                      <p:to>
                                        <p:strVal val="visible"/>
                                      </p:to>
                                    </p:set>
                                    <p:animEffect transition="in" filter="fade">
                                      <p:cBhvr>
                                        <p:cTn id="245" dur="1000"/>
                                        <p:tgtEl>
                                          <p:spTgt spid="20"/>
                                        </p:tgtEl>
                                      </p:cBhvr>
                                    </p:animEffect>
                                  </p:childTnLst>
                                </p:cTn>
                              </p:par>
                            </p:childTnLst>
                          </p:cTn>
                        </p:par>
                      </p:childTnLst>
                    </p:cTn>
                  </p:par>
                  <p:par>
                    <p:cTn id="246" fill="hold">
                      <p:stCondLst>
                        <p:cond delay="indefinite"/>
                      </p:stCondLst>
                      <p:childTnLst>
                        <p:par>
                          <p:cTn id="247" fill="hold">
                            <p:stCondLst>
                              <p:cond delay="0"/>
                            </p:stCondLst>
                            <p:childTnLst>
                              <p:par>
                                <p:cTn id="248" presetID="53" presetClass="entr" presetSubtype="16" fill="hold" nodeType="clickEffect">
                                  <p:stCondLst>
                                    <p:cond delay="0"/>
                                  </p:stCondLst>
                                  <p:childTnLst>
                                    <p:set>
                                      <p:cBhvr>
                                        <p:cTn id="249" dur="1" fill="hold">
                                          <p:stCondLst>
                                            <p:cond delay="0"/>
                                          </p:stCondLst>
                                        </p:cTn>
                                        <p:tgtEl>
                                          <p:spTgt spid="2050"/>
                                        </p:tgtEl>
                                        <p:attrNameLst>
                                          <p:attrName>style.visibility</p:attrName>
                                        </p:attrNameLst>
                                      </p:cBhvr>
                                      <p:to>
                                        <p:strVal val="visible"/>
                                      </p:to>
                                    </p:set>
                                    <p:anim calcmode="lin" valueType="num">
                                      <p:cBhvr>
                                        <p:cTn id="250" dur="1000" fill="hold"/>
                                        <p:tgtEl>
                                          <p:spTgt spid="2050"/>
                                        </p:tgtEl>
                                        <p:attrNameLst>
                                          <p:attrName>ppt_w</p:attrName>
                                        </p:attrNameLst>
                                      </p:cBhvr>
                                      <p:tavLst>
                                        <p:tav tm="0">
                                          <p:val>
                                            <p:fltVal val="0"/>
                                          </p:val>
                                        </p:tav>
                                        <p:tav tm="100000">
                                          <p:val>
                                            <p:strVal val="#ppt_w"/>
                                          </p:val>
                                        </p:tav>
                                      </p:tavLst>
                                    </p:anim>
                                    <p:anim calcmode="lin" valueType="num">
                                      <p:cBhvr>
                                        <p:cTn id="251" dur="1000" fill="hold"/>
                                        <p:tgtEl>
                                          <p:spTgt spid="2050"/>
                                        </p:tgtEl>
                                        <p:attrNameLst>
                                          <p:attrName>ppt_h</p:attrName>
                                        </p:attrNameLst>
                                      </p:cBhvr>
                                      <p:tavLst>
                                        <p:tav tm="0">
                                          <p:val>
                                            <p:fltVal val="0"/>
                                          </p:val>
                                        </p:tav>
                                        <p:tav tm="100000">
                                          <p:val>
                                            <p:strVal val="#ppt_h"/>
                                          </p:val>
                                        </p:tav>
                                      </p:tavLst>
                                    </p:anim>
                                    <p:animEffect transition="in" filter="fade">
                                      <p:cBhvr>
                                        <p:cTn id="252" dur="1000"/>
                                        <p:tgtEl>
                                          <p:spTgt spid="2050"/>
                                        </p:tgtEl>
                                      </p:cBhvr>
                                    </p:animEffect>
                                  </p:childTnLst>
                                </p:cTn>
                              </p:par>
                            </p:childTnLst>
                          </p:cTn>
                        </p:par>
                        <p:par>
                          <p:cTn id="253" fill="hold">
                            <p:stCondLst>
                              <p:cond delay="1000"/>
                            </p:stCondLst>
                            <p:childTnLst>
                              <p:par>
                                <p:cTn id="254" presetID="10" presetClass="entr" presetSubtype="0" fill="hold" grpId="0" nodeType="afterEffect">
                                  <p:stCondLst>
                                    <p:cond delay="0"/>
                                  </p:stCondLst>
                                  <p:childTnLst>
                                    <p:set>
                                      <p:cBhvr>
                                        <p:cTn id="255" dur="1" fill="hold">
                                          <p:stCondLst>
                                            <p:cond delay="0"/>
                                          </p:stCondLst>
                                        </p:cTn>
                                        <p:tgtEl>
                                          <p:spTgt spid="5"/>
                                        </p:tgtEl>
                                        <p:attrNameLst>
                                          <p:attrName>style.visibility</p:attrName>
                                        </p:attrNameLst>
                                      </p:cBhvr>
                                      <p:to>
                                        <p:strVal val="visible"/>
                                      </p:to>
                                    </p:set>
                                    <p:animEffect transition="in" filter="fade">
                                      <p:cBhvr>
                                        <p:cTn id="256" dur="2000"/>
                                        <p:tgtEl>
                                          <p:spTgt spid="5"/>
                                        </p:tgtEl>
                                      </p:cBhvr>
                                    </p:animEffect>
                                  </p:childTnLst>
                                </p:cTn>
                              </p:par>
                            </p:childTnLst>
                          </p:cTn>
                        </p:par>
                      </p:childTnLst>
                    </p:cTn>
                  </p:par>
                  <p:par>
                    <p:cTn id="257" fill="hold">
                      <p:stCondLst>
                        <p:cond delay="indefinite"/>
                      </p:stCondLst>
                      <p:childTnLst>
                        <p:par>
                          <p:cTn id="258" fill="hold">
                            <p:stCondLst>
                              <p:cond delay="0"/>
                            </p:stCondLst>
                            <p:childTnLst>
                              <p:par>
                                <p:cTn id="259" presetID="53" presetClass="entr" presetSubtype="16" fill="hold" nodeType="clickEffect">
                                  <p:stCondLst>
                                    <p:cond delay="0"/>
                                  </p:stCondLst>
                                  <p:childTnLst>
                                    <p:set>
                                      <p:cBhvr>
                                        <p:cTn id="260" dur="1" fill="hold">
                                          <p:stCondLst>
                                            <p:cond delay="0"/>
                                          </p:stCondLst>
                                        </p:cTn>
                                        <p:tgtEl>
                                          <p:spTgt spid="60"/>
                                        </p:tgtEl>
                                        <p:attrNameLst>
                                          <p:attrName>style.visibility</p:attrName>
                                        </p:attrNameLst>
                                      </p:cBhvr>
                                      <p:to>
                                        <p:strVal val="visible"/>
                                      </p:to>
                                    </p:set>
                                    <p:anim calcmode="lin" valueType="num">
                                      <p:cBhvr>
                                        <p:cTn id="261" dur="1000" fill="hold"/>
                                        <p:tgtEl>
                                          <p:spTgt spid="60"/>
                                        </p:tgtEl>
                                        <p:attrNameLst>
                                          <p:attrName>ppt_w</p:attrName>
                                        </p:attrNameLst>
                                      </p:cBhvr>
                                      <p:tavLst>
                                        <p:tav tm="0">
                                          <p:val>
                                            <p:fltVal val="0"/>
                                          </p:val>
                                        </p:tav>
                                        <p:tav tm="100000">
                                          <p:val>
                                            <p:strVal val="#ppt_w"/>
                                          </p:val>
                                        </p:tav>
                                      </p:tavLst>
                                    </p:anim>
                                    <p:anim calcmode="lin" valueType="num">
                                      <p:cBhvr>
                                        <p:cTn id="262" dur="1000" fill="hold"/>
                                        <p:tgtEl>
                                          <p:spTgt spid="60"/>
                                        </p:tgtEl>
                                        <p:attrNameLst>
                                          <p:attrName>ppt_h</p:attrName>
                                        </p:attrNameLst>
                                      </p:cBhvr>
                                      <p:tavLst>
                                        <p:tav tm="0">
                                          <p:val>
                                            <p:fltVal val="0"/>
                                          </p:val>
                                        </p:tav>
                                        <p:tav tm="100000">
                                          <p:val>
                                            <p:strVal val="#ppt_h"/>
                                          </p:val>
                                        </p:tav>
                                      </p:tavLst>
                                    </p:anim>
                                    <p:animEffect transition="in" filter="fade">
                                      <p:cBhvr>
                                        <p:cTn id="263" dur="1000"/>
                                        <p:tgtEl>
                                          <p:spTgt spid="60"/>
                                        </p:tgtEl>
                                      </p:cBhvr>
                                    </p:animEffect>
                                  </p:childTnLst>
                                </p:cTn>
                              </p:par>
                            </p:childTnLst>
                          </p:cTn>
                        </p:par>
                        <p:par>
                          <p:cTn id="264" fill="hold">
                            <p:stCondLst>
                              <p:cond delay="1000"/>
                            </p:stCondLst>
                            <p:childTnLst>
                              <p:par>
                                <p:cTn id="265" presetID="10" presetClass="entr" presetSubtype="0" fill="hold" grpId="0" nodeType="afterEffect">
                                  <p:stCondLst>
                                    <p:cond delay="0"/>
                                  </p:stCondLst>
                                  <p:childTnLst>
                                    <p:set>
                                      <p:cBhvr>
                                        <p:cTn id="266" dur="1" fill="hold">
                                          <p:stCondLst>
                                            <p:cond delay="0"/>
                                          </p:stCondLst>
                                        </p:cTn>
                                        <p:tgtEl>
                                          <p:spTgt spid="7"/>
                                        </p:tgtEl>
                                        <p:attrNameLst>
                                          <p:attrName>style.visibility</p:attrName>
                                        </p:attrNameLst>
                                      </p:cBhvr>
                                      <p:to>
                                        <p:strVal val="visible"/>
                                      </p:to>
                                    </p:set>
                                    <p:animEffect transition="in" filter="fade">
                                      <p:cBhvr>
                                        <p:cTn id="267" dur="2000"/>
                                        <p:tgtEl>
                                          <p:spTgt spid="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1000"/>
                                        <p:tgtEl>
                                          <p:spTgt spid="62"/>
                                        </p:tgtEl>
                                      </p:cBhvr>
                                    </p:animEffect>
                                  </p:childTnLst>
                                </p:cTn>
                              </p:par>
                            </p:childTnLst>
                          </p:cTn>
                        </p:par>
                        <p:par>
                          <p:cTn id="273" fill="hold">
                            <p:stCondLst>
                              <p:cond delay="1000"/>
                            </p:stCondLst>
                            <p:childTnLst>
                              <p:par>
                                <p:cTn id="274" presetID="10" presetClass="entr" presetSubtype="0" fill="hold" grpId="0" nodeType="afterEffect">
                                  <p:stCondLst>
                                    <p:cond delay="0"/>
                                  </p:stCondLst>
                                  <p:childTnLst>
                                    <p:set>
                                      <p:cBhvr>
                                        <p:cTn id="275" dur="1" fill="hold">
                                          <p:stCondLst>
                                            <p:cond delay="0"/>
                                          </p:stCondLst>
                                        </p:cTn>
                                        <p:tgtEl>
                                          <p:spTgt spid="19"/>
                                        </p:tgtEl>
                                        <p:attrNameLst>
                                          <p:attrName>style.visibility</p:attrName>
                                        </p:attrNameLst>
                                      </p:cBhvr>
                                      <p:to>
                                        <p:strVal val="visible"/>
                                      </p:to>
                                    </p:set>
                                    <p:animEffect transition="in" filter="fade">
                                      <p:cBhvr>
                                        <p:cTn id="276" dur="2000"/>
                                        <p:tgtEl>
                                          <p:spTgt spid="19"/>
                                        </p:tgtEl>
                                      </p:cBhvr>
                                    </p:animEffect>
                                  </p:childTnLst>
                                </p:cTn>
                              </p:par>
                            </p:childTnLst>
                          </p:cTn>
                        </p:par>
                      </p:childTnLst>
                    </p:cTn>
                  </p:par>
                  <p:par>
                    <p:cTn id="277" fill="hold">
                      <p:stCondLst>
                        <p:cond delay="indefinite"/>
                      </p:stCondLst>
                      <p:childTnLst>
                        <p:par>
                          <p:cTn id="278" fill="hold">
                            <p:stCondLst>
                              <p:cond delay="0"/>
                            </p:stCondLst>
                            <p:childTnLst>
                              <p:par>
                                <p:cTn id="279" presetID="53" presetClass="entr" presetSubtype="16" fill="hold" nodeType="clickEffect">
                                  <p:stCondLst>
                                    <p:cond delay="0"/>
                                  </p:stCondLst>
                                  <p:childTnLst>
                                    <p:set>
                                      <p:cBhvr>
                                        <p:cTn id="280" dur="1" fill="hold">
                                          <p:stCondLst>
                                            <p:cond delay="0"/>
                                          </p:stCondLst>
                                        </p:cTn>
                                        <p:tgtEl>
                                          <p:spTgt spid="64"/>
                                        </p:tgtEl>
                                        <p:attrNameLst>
                                          <p:attrName>style.visibility</p:attrName>
                                        </p:attrNameLst>
                                      </p:cBhvr>
                                      <p:to>
                                        <p:strVal val="visible"/>
                                      </p:to>
                                    </p:set>
                                    <p:anim calcmode="lin" valueType="num">
                                      <p:cBhvr>
                                        <p:cTn id="281" dur="1000" fill="hold"/>
                                        <p:tgtEl>
                                          <p:spTgt spid="64"/>
                                        </p:tgtEl>
                                        <p:attrNameLst>
                                          <p:attrName>ppt_w</p:attrName>
                                        </p:attrNameLst>
                                      </p:cBhvr>
                                      <p:tavLst>
                                        <p:tav tm="0">
                                          <p:val>
                                            <p:fltVal val="0"/>
                                          </p:val>
                                        </p:tav>
                                        <p:tav tm="100000">
                                          <p:val>
                                            <p:strVal val="#ppt_w"/>
                                          </p:val>
                                        </p:tav>
                                      </p:tavLst>
                                    </p:anim>
                                    <p:anim calcmode="lin" valueType="num">
                                      <p:cBhvr>
                                        <p:cTn id="282" dur="1000" fill="hold"/>
                                        <p:tgtEl>
                                          <p:spTgt spid="64"/>
                                        </p:tgtEl>
                                        <p:attrNameLst>
                                          <p:attrName>ppt_h</p:attrName>
                                        </p:attrNameLst>
                                      </p:cBhvr>
                                      <p:tavLst>
                                        <p:tav tm="0">
                                          <p:val>
                                            <p:fltVal val="0"/>
                                          </p:val>
                                        </p:tav>
                                        <p:tav tm="100000">
                                          <p:val>
                                            <p:strVal val="#ppt_h"/>
                                          </p:val>
                                        </p:tav>
                                      </p:tavLst>
                                    </p:anim>
                                    <p:animEffect transition="in" filter="fade">
                                      <p:cBhvr>
                                        <p:cTn id="283" dur="1000"/>
                                        <p:tgtEl>
                                          <p:spTgt spid="64"/>
                                        </p:tgtEl>
                                      </p:cBhvr>
                                    </p:animEffect>
                                  </p:childTnLst>
                                </p:cTn>
                              </p:par>
                            </p:childTnLst>
                          </p:cTn>
                        </p:par>
                        <p:par>
                          <p:cTn id="284" fill="hold">
                            <p:stCondLst>
                              <p:cond delay="1000"/>
                            </p:stCondLst>
                            <p:childTnLst>
                              <p:par>
                                <p:cTn id="285" presetID="10" presetClass="entr" presetSubtype="0" fill="hold" grpId="0" nodeType="afterEffect">
                                  <p:stCondLst>
                                    <p:cond delay="0"/>
                                  </p:stCondLst>
                                  <p:childTnLst>
                                    <p:set>
                                      <p:cBhvr>
                                        <p:cTn id="286" dur="1" fill="hold">
                                          <p:stCondLst>
                                            <p:cond delay="0"/>
                                          </p:stCondLst>
                                        </p:cTn>
                                        <p:tgtEl>
                                          <p:spTgt spid="26"/>
                                        </p:tgtEl>
                                        <p:attrNameLst>
                                          <p:attrName>style.visibility</p:attrName>
                                        </p:attrNameLst>
                                      </p:cBhvr>
                                      <p:to>
                                        <p:strVal val="visible"/>
                                      </p:to>
                                    </p:set>
                                    <p:animEffect transition="in" filter="fade">
                                      <p:cBhvr>
                                        <p:cTn id="28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2" grpId="0"/>
      <p:bldP spid="13" grpId="0"/>
      <p:bldP spid="14" grpId="0"/>
      <p:bldP spid="15" grpId="0"/>
      <p:bldP spid="16" grpId="0"/>
      <p:bldP spid="17" grpId="0"/>
      <p:bldP spid="18" grpId="0"/>
      <p:bldP spid="20" grpId="0"/>
      <p:bldP spid="21" grpId="0"/>
      <p:bldP spid="22" grpId="0"/>
      <p:bldP spid="23" grpId="0"/>
      <p:bldP spid="24" grpId="0"/>
      <p:bldP spid="25" grpId="0"/>
      <p:bldP spid="101" grpId="0"/>
      <p:bldP spid="5" grpId="0"/>
      <p:bldP spid="7" grpId="0"/>
      <p:bldP spid="1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6" name="TextBox 5"/>
          <p:cNvSpPr txBox="1"/>
          <p:nvPr/>
        </p:nvSpPr>
        <p:spPr>
          <a:xfrm>
            <a:off x="314325" y="142875"/>
            <a:ext cx="541020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Ok, one more introductory point to be made here before we get into the main body of this presentation.</a:t>
            </a:r>
          </a:p>
        </p:txBody>
      </p:sp>
      <p:sp>
        <p:nvSpPr>
          <p:cNvPr id="8" name="TextBox 7"/>
          <p:cNvSpPr txBox="1"/>
          <p:nvPr/>
        </p:nvSpPr>
        <p:spPr>
          <a:xfrm>
            <a:off x="2219325" y="742950"/>
            <a:ext cx="1619251" cy="646331"/>
          </a:xfrm>
          <a:prstGeom prst="rect">
            <a:avLst/>
          </a:prstGeom>
          <a:noFill/>
        </p:spPr>
        <p:txBody>
          <a:bodyPr wrap="square" rtlCol="0">
            <a:spAutoFit/>
          </a:bodyPr>
          <a:lstStyle/>
          <a:p>
            <a:pPr algn="ctr"/>
            <a:r>
              <a:rPr lang="en-US" sz="3600" b="1" dirty="0"/>
              <a:t>Rejoice</a:t>
            </a:r>
            <a:endParaRPr lang="en-US" b="1" dirty="0"/>
          </a:p>
        </p:txBody>
      </p:sp>
      <p:sp>
        <p:nvSpPr>
          <p:cNvPr id="9" name="TextBox 8"/>
          <p:cNvSpPr txBox="1"/>
          <p:nvPr/>
        </p:nvSpPr>
        <p:spPr>
          <a:xfrm>
            <a:off x="1924051" y="1303556"/>
            <a:ext cx="2190750" cy="369332"/>
          </a:xfrm>
          <a:prstGeom prst="rect">
            <a:avLst/>
          </a:prstGeom>
          <a:noFill/>
        </p:spPr>
        <p:txBody>
          <a:bodyPr wrap="square" rtlCol="0">
            <a:spAutoFit/>
          </a:bodyPr>
          <a:lstStyle/>
          <a:p>
            <a:pPr algn="ctr"/>
            <a:r>
              <a:rPr lang="en-US" b="1" i="1" dirty="0">
                <a:solidFill>
                  <a:srgbClr val="CC6600"/>
                </a:solidFill>
              </a:rPr>
              <a:t>Rejoicing in hope</a:t>
            </a:r>
          </a:p>
        </p:txBody>
      </p:sp>
      <p:sp>
        <p:nvSpPr>
          <p:cNvPr id="10" name="TextBox 9"/>
          <p:cNvSpPr txBox="1"/>
          <p:nvPr/>
        </p:nvSpPr>
        <p:spPr>
          <a:xfrm>
            <a:off x="295276" y="1882438"/>
            <a:ext cx="545782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As we lose our patience, we lose our hope; as we lose our hope, we tend to no longer rejoice like we should as a Christian.</a:t>
            </a:r>
          </a:p>
        </p:txBody>
      </p:sp>
      <p:sp>
        <p:nvSpPr>
          <p:cNvPr id="11" name="TextBox 10"/>
          <p:cNvSpPr txBox="1"/>
          <p:nvPr/>
        </p:nvSpPr>
        <p:spPr>
          <a:xfrm>
            <a:off x="652462" y="2389585"/>
            <a:ext cx="4767263"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This rejoicing is all part of presenting our </a:t>
            </a:r>
            <a:r>
              <a:rPr lang="en-US" sz="1600" b="1" i="1" dirty="0">
                <a:solidFill>
                  <a:srgbClr val="CC6600"/>
                </a:solidFill>
                <a:latin typeface="Times New Roman" panose="02020603050405020304" pitchFamily="18" charset="0"/>
                <a:cs typeface="Times New Roman" panose="02020603050405020304" pitchFamily="18" charset="0"/>
              </a:rPr>
              <a:t>bodies a living sacrifice, holy, acceptable unto God, which is your reasonable service. </a:t>
            </a:r>
            <a:r>
              <a:rPr lang="en-US" sz="1600" dirty="0">
                <a:latin typeface="Times New Roman" panose="02020603050405020304" pitchFamily="18" charset="0"/>
                <a:cs typeface="Times New Roman" panose="02020603050405020304" pitchFamily="18" charset="0"/>
              </a:rPr>
              <a:t>as we read in </a:t>
            </a:r>
            <a:r>
              <a:rPr lang="en-US" sz="1400" b="1" dirty="0">
                <a:solidFill>
                  <a:srgbClr val="FF0000"/>
                </a:solidFill>
                <a:latin typeface="Times New Roman" panose="02020603050405020304" pitchFamily="18" charset="0"/>
                <a:cs typeface="Times New Roman" panose="02020603050405020304" pitchFamily="18" charset="0"/>
              </a:rPr>
              <a:t>Romans 12.</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28625" y="3228975"/>
            <a:ext cx="5200651" cy="98488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Could it be possible that some of those, you, us, who have ‘the knowledge of the truth’ simply are not doing well when it comes to presenting their physical life – or even trying – as a living sacrifice, but would just rather conform to this world, etc</a:t>
            </a:r>
            <a:r>
              <a:rPr lang="en-US" sz="1100" b="1"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cs typeface="Times New Roman" panose="02020603050405020304" pitchFamily="18" charset="0"/>
              </a:rPr>
              <a:t> </a:t>
            </a:r>
            <a:r>
              <a:rPr lang="en-US" sz="11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See</a:t>
            </a:r>
            <a:r>
              <a:rPr lang="en-US" sz="1100" b="1" dirty="0">
                <a:solidFill>
                  <a:srgbClr val="FF0000"/>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Romans 12:2</a:t>
            </a:r>
          </a:p>
        </p:txBody>
      </p:sp>
      <p:sp>
        <p:nvSpPr>
          <p:cNvPr id="13" name="TextBox 12"/>
          <p:cNvSpPr txBox="1"/>
          <p:nvPr/>
        </p:nvSpPr>
        <p:spPr>
          <a:xfrm>
            <a:off x="1762125" y="1577638"/>
            <a:ext cx="25431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12:12</a:t>
            </a:r>
          </a:p>
        </p:txBody>
      </p:sp>
      <p:sp>
        <p:nvSpPr>
          <p:cNvPr id="14" name="TextBox 13"/>
          <p:cNvSpPr txBox="1"/>
          <p:nvPr/>
        </p:nvSpPr>
        <p:spPr>
          <a:xfrm>
            <a:off x="685800" y="4197846"/>
            <a:ext cx="4714875" cy="646331"/>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Thus we lose some ‘hope’ and eventually we tend to think we have little in which to rejoice?</a:t>
            </a:r>
          </a:p>
        </p:txBody>
      </p:sp>
      <p:sp>
        <p:nvSpPr>
          <p:cNvPr id="15" name="TextBox 14"/>
          <p:cNvSpPr txBox="1"/>
          <p:nvPr/>
        </p:nvSpPr>
        <p:spPr>
          <a:xfrm>
            <a:off x="8029574" y="152400"/>
            <a:ext cx="2133601"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Finally, the MAIN BODY:</a:t>
            </a:r>
          </a:p>
        </p:txBody>
      </p:sp>
      <p:sp>
        <p:nvSpPr>
          <p:cNvPr id="16" name="TextBox 15"/>
          <p:cNvSpPr txBox="1"/>
          <p:nvPr/>
        </p:nvSpPr>
        <p:spPr>
          <a:xfrm>
            <a:off x="6634163" y="514143"/>
            <a:ext cx="4891088"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Therefore being justified by faith,</a:t>
            </a:r>
          </a:p>
          <a:p>
            <a:pPr algn="ctr"/>
            <a:r>
              <a:rPr lang="en-US" sz="1600" b="1" i="1" dirty="0">
                <a:solidFill>
                  <a:srgbClr val="CC6600"/>
                </a:solidFill>
                <a:latin typeface="Times New Roman" panose="02020603050405020304" pitchFamily="18" charset="0"/>
                <a:cs typeface="Times New Roman" panose="02020603050405020304" pitchFamily="18" charset="0"/>
              </a:rPr>
              <a:t>we have peace with God through our Lord Jesus Christ: </a:t>
            </a:r>
          </a:p>
        </p:txBody>
      </p:sp>
      <p:sp>
        <p:nvSpPr>
          <p:cNvPr id="17" name="TextBox 16"/>
          <p:cNvSpPr txBox="1"/>
          <p:nvPr/>
        </p:nvSpPr>
        <p:spPr>
          <a:xfrm>
            <a:off x="6548438" y="1006138"/>
            <a:ext cx="5100637"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By whom also we have access by faith into this grace wherein we stand, and rejoice… </a:t>
            </a:r>
          </a:p>
        </p:txBody>
      </p:sp>
      <p:sp>
        <p:nvSpPr>
          <p:cNvPr id="18" name="TextBox 17"/>
          <p:cNvSpPr txBox="1"/>
          <p:nvPr/>
        </p:nvSpPr>
        <p:spPr>
          <a:xfrm>
            <a:off x="8284891" y="1906429"/>
            <a:ext cx="16287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5:1,2</a:t>
            </a:r>
          </a:p>
        </p:txBody>
      </p:sp>
      <p:cxnSp>
        <p:nvCxnSpPr>
          <p:cNvPr id="21" name="Straight Connector 20"/>
          <p:cNvCxnSpPr/>
          <p:nvPr/>
        </p:nvCxnSpPr>
        <p:spPr>
          <a:xfrm>
            <a:off x="7829549" y="1863626"/>
            <a:ext cx="2800351"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43836" y="2503677"/>
            <a:ext cx="25098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IN HOPE OF…</a:t>
            </a:r>
          </a:p>
        </p:txBody>
      </p:sp>
      <p:sp>
        <p:nvSpPr>
          <p:cNvPr id="25" name="TextBox 24"/>
          <p:cNvSpPr txBox="1"/>
          <p:nvPr/>
        </p:nvSpPr>
        <p:spPr>
          <a:xfrm>
            <a:off x="7905749" y="3123605"/>
            <a:ext cx="240982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  The Glory of God</a:t>
            </a:r>
          </a:p>
        </p:txBody>
      </p:sp>
      <p:sp>
        <p:nvSpPr>
          <p:cNvPr id="26" name="TextBox 25"/>
          <p:cNvSpPr txBox="1"/>
          <p:nvPr/>
        </p:nvSpPr>
        <p:spPr>
          <a:xfrm>
            <a:off x="8458199" y="4685467"/>
            <a:ext cx="1317354"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II.  Glory</a:t>
            </a:r>
          </a:p>
        </p:txBody>
      </p:sp>
      <p:sp>
        <p:nvSpPr>
          <p:cNvPr id="27" name="TextBox 26"/>
          <p:cNvSpPr txBox="1"/>
          <p:nvPr/>
        </p:nvSpPr>
        <p:spPr>
          <a:xfrm>
            <a:off x="6543673" y="4980742"/>
            <a:ext cx="5143502"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To whom God would make known what is </a:t>
            </a:r>
          </a:p>
          <a:p>
            <a:pPr algn="ctr"/>
            <a:r>
              <a:rPr lang="en-US" sz="1600" b="1" i="1" dirty="0">
                <a:solidFill>
                  <a:srgbClr val="CC6600"/>
                </a:solidFill>
                <a:latin typeface="Times New Roman" panose="02020603050405020304" pitchFamily="18" charset="0"/>
                <a:cs typeface="Times New Roman" panose="02020603050405020304" pitchFamily="18" charset="0"/>
              </a:rPr>
              <a:t>the riches of the glory of this mystery among the Gentiles; which is Christ in you, the hope of glory: </a:t>
            </a:r>
          </a:p>
        </p:txBody>
      </p:sp>
      <p:sp>
        <p:nvSpPr>
          <p:cNvPr id="28" name="TextBox 27"/>
          <p:cNvSpPr txBox="1"/>
          <p:nvPr/>
        </p:nvSpPr>
        <p:spPr>
          <a:xfrm>
            <a:off x="6915148" y="3416737"/>
            <a:ext cx="4389166"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By whom also we have access by faith</a:t>
            </a:r>
          </a:p>
          <a:p>
            <a:pPr algn="ctr"/>
            <a:r>
              <a:rPr lang="en-US" sz="1600" b="1" i="1" dirty="0">
                <a:solidFill>
                  <a:srgbClr val="CC6600"/>
                </a:solidFill>
                <a:latin typeface="Times New Roman" panose="02020603050405020304" pitchFamily="18" charset="0"/>
                <a:cs typeface="Times New Roman" panose="02020603050405020304" pitchFamily="18" charset="0"/>
              </a:rPr>
              <a:t>into this grace wherein we stand,</a:t>
            </a:r>
          </a:p>
          <a:p>
            <a:pPr algn="ctr"/>
            <a:r>
              <a:rPr lang="en-US" sz="1600" b="1" i="1" dirty="0">
                <a:solidFill>
                  <a:srgbClr val="CC6600"/>
                </a:solidFill>
                <a:latin typeface="Times New Roman" panose="02020603050405020304" pitchFamily="18" charset="0"/>
                <a:cs typeface="Times New Roman" panose="02020603050405020304" pitchFamily="18" charset="0"/>
              </a:rPr>
              <a:t>and rejoice in hope of the glory of God. </a:t>
            </a:r>
          </a:p>
        </p:txBody>
      </p:sp>
      <p:sp>
        <p:nvSpPr>
          <p:cNvPr id="29" name="TextBox 28"/>
          <p:cNvSpPr txBox="1"/>
          <p:nvPr/>
        </p:nvSpPr>
        <p:spPr>
          <a:xfrm>
            <a:off x="8439149" y="4171534"/>
            <a:ext cx="13620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5:2</a:t>
            </a:r>
          </a:p>
        </p:txBody>
      </p:sp>
      <p:sp>
        <p:nvSpPr>
          <p:cNvPr id="30" name="TextBox 29"/>
          <p:cNvSpPr txBox="1"/>
          <p:nvPr/>
        </p:nvSpPr>
        <p:spPr>
          <a:xfrm>
            <a:off x="8353424" y="5745064"/>
            <a:ext cx="15621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Colossians 1:27</a:t>
            </a:r>
          </a:p>
        </p:txBody>
      </p:sp>
      <p:cxnSp>
        <p:nvCxnSpPr>
          <p:cNvPr id="32" name="Straight Connector 31"/>
          <p:cNvCxnSpPr/>
          <p:nvPr/>
        </p:nvCxnSpPr>
        <p:spPr>
          <a:xfrm>
            <a:off x="6172200" y="276225"/>
            <a:ext cx="0" cy="635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72200" y="304800"/>
            <a:ext cx="20097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53248" y="1535819"/>
            <a:ext cx="4305301"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…in hope of the glory of God. </a:t>
            </a:r>
          </a:p>
        </p:txBody>
      </p:sp>
    </p:spTree>
    <p:extLst>
      <p:ext uri="{BB962C8B-B14F-4D97-AF65-F5344CB8AC3E}">
        <p14:creationId xmlns:p14="http://schemas.microsoft.com/office/powerpoint/2010/main" val="10350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Effect transition="in" filter="fade">
                                      <p:cBhvr>
                                        <p:cTn id="20" dur="2000"/>
                                        <p:tgtEl>
                                          <p:spTgt spid="9"/>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75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3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out)">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2000"/>
                                        <p:tgtEl>
                                          <p:spTgt spid="32"/>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1000"/>
                                        <p:tgtEl>
                                          <p:spTgt spid="35"/>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2000"/>
                                        <p:tgtEl>
                                          <p:spTgt spid="15"/>
                                        </p:tgtEl>
                                      </p:cBhvr>
                                    </p:animEffect>
                                  </p:childTnLst>
                                </p:cTn>
                              </p:par>
                            </p:childTnLst>
                          </p:cTn>
                        </p:par>
                        <p:par>
                          <p:cTn id="58" fill="hold">
                            <p:stCondLst>
                              <p:cond delay="5000"/>
                            </p:stCondLst>
                            <p:childTnLst>
                              <p:par>
                                <p:cTn id="59" presetID="26" presetClass="emph" presetSubtype="0" fill="hold" grpId="1" nodeType="afterEffect">
                                  <p:stCondLst>
                                    <p:cond delay="0"/>
                                  </p:stCondLst>
                                  <p:childTnLst>
                                    <p:animEffect transition="out" filter="fade">
                                      <p:cBhvr>
                                        <p:cTn id="60" dur="1500" tmFilter="0, 0; .2, .5; .8, .5; 1, 0"/>
                                        <p:tgtEl>
                                          <p:spTgt spid="15"/>
                                        </p:tgtEl>
                                      </p:cBhvr>
                                    </p:animEffect>
                                    <p:animScale>
                                      <p:cBhvr>
                                        <p:cTn id="61" dur="750" autoRev="1" fill="hold"/>
                                        <p:tgtEl>
                                          <p:spTgt spid="15"/>
                                        </p:tgtEl>
                                      </p:cBhvr>
                                      <p:by x="105000" y="105000"/>
                                    </p:animScale>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ppt_w</p:attrName>
                                        </p:attrNameLst>
                                      </p:cBhvr>
                                      <p:tavLst>
                                        <p:tav tm="0">
                                          <p:val>
                                            <p:fltVal val="0"/>
                                          </p:val>
                                        </p:tav>
                                        <p:tav tm="100000">
                                          <p:val>
                                            <p:strVal val="#ppt_w"/>
                                          </p:val>
                                        </p:tav>
                                      </p:tavLst>
                                    </p:anim>
                                    <p:anim calcmode="lin" valueType="num">
                                      <p:cBhvr>
                                        <p:cTn id="66" dur="2000" fill="hold"/>
                                        <p:tgtEl>
                                          <p:spTgt spid="16"/>
                                        </p:tgtEl>
                                        <p:attrNameLst>
                                          <p:attrName>ppt_h</p:attrName>
                                        </p:attrNameLst>
                                      </p:cBhvr>
                                      <p:tavLst>
                                        <p:tav tm="0">
                                          <p:val>
                                            <p:fltVal val="0"/>
                                          </p:val>
                                        </p:tav>
                                        <p:tav tm="100000">
                                          <p:val>
                                            <p:strVal val="#ppt_h"/>
                                          </p:val>
                                        </p:tav>
                                      </p:tavLst>
                                    </p:anim>
                                    <p:animEffect transition="in" filter="fade">
                                      <p:cBhvr>
                                        <p:cTn id="67" dur="2000"/>
                                        <p:tgtEl>
                                          <p:spTgt spid="16"/>
                                        </p:tgtEl>
                                      </p:cBhvr>
                                    </p:animEffect>
                                  </p:childTnLst>
                                </p:cTn>
                              </p:par>
                            </p:childTnLst>
                          </p:cTn>
                        </p:par>
                        <p:par>
                          <p:cTn id="68" fill="hold">
                            <p:stCondLst>
                              <p:cond delay="85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1750" fill="hold"/>
                                        <p:tgtEl>
                                          <p:spTgt spid="37"/>
                                        </p:tgtEl>
                                        <p:attrNameLst>
                                          <p:attrName>ppt_w</p:attrName>
                                        </p:attrNameLst>
                                      </p:cBhvr>
                                      <p:tavLst>
                                        <p:tav tm="0">
                                          <p:val>
                                            <p:fltVal val="0"/>
                                          </p:val>
                                        </p:tav>
                                        <p:tav tm="100000">
                                          <p:val>
                                            <p:strVal val="#ppt_w"/>
                                          </p:val>
                                        </p:tav>
                                      </p:tavLst>
                                    </p:anim>
                                    <p:anim calcmode="lin" valueType="num">
                                      <p:cBhvr>
                                        <p:cTn id="77" dur="1750" fill="hold"/>
                                        <p:tgtEl>
                                          <p:spTgt spid="37"/>
                                        </p:tgtEl>
                                        <p:attrNameLst>
                                          <p:attrName>ppt_h</p:attrName>
                                        </p:attrNameLst>
                                      </p:cBhvr>
                                      <p:tavLst>
                                        <p:tav tm="0">
                                          <p:val>
                                            <p:fltVal val="0"/>
                                          </p:val>
                                        </p:tav>
                                        <p:tav tm="100000">
                                          <p:val>
                                            <p:strVal val="#ppt_h"/>
                                          </p:val>
                                        </p:tav>
                                      </p:tavLst>
                                    </p:anim>
                                    <p:animEffect transition="in" filter="fade">
                                      <p:cBhvr>
                                        <p:cTn id="78" dur="1750"/>
                                        <p:tgtEl>
                                          <p:spTgt spid="37"/>
                                        </p:tgtEl>
                                      </p:cBhvr>
                                    </p:animEffect>
                                  </p:childTnLst>
                                </p:cTn>
                              </p:par>
                            </p:childTnLst>
                          </p:cTn>
                        </p:par>
                        <p:par>
                          <p:cTn id="79" fill="hold">
                            <p:stCondLst>
                              <p:cond delay="175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0"/>
                                        <p:tgtEl>
                                          <p:spTgt spid="21"/>
                                        </p:tgtEl>
                                      </p:cBhvr>
                                    </p:animEffect>
                                  </p:childTnLst>
                                </p:cTn>
                              </p:par>
                            </p:childTnLst>
                          </p:cTn>
                        </p:par>
                        <p:par>
                          <p:cTn id="83" fill="hold">
                            <p:stCondLst>
                              <p:cond delay="375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5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32"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circle(out)">
                                      <p:cBhvr>
                                        <p:cTn id="91" dur="2000"/>
                                        <p:tgtEl>
                                          <p:spTgt spid="24"/>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250"/>
                                        <p:tgtEl>
                                          <p:spTgt spid="25"/>
                                        </p:tgtEl>
                                      </p:cBhvr>
                                    </p:animEffect>
                                  </p:childTnLst>
                                </p:cTn>
                              </p:par>
                            </p:childTnLst>
                          </p:cTn>
                        </p:par>
                        <p:par>
                          <p:cTn id="96" fill="hold">
                            <p:stCondLst>
                              <p:cond delay="3250"/>
                            </p:stCondLst>
                            <p:childTnLst>
                              <p:par>
                                <p:cTn id="97" presetID="22" presetClass="entr" presetSubtype="1"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up)">
                                      <p:cBhvr>
                                        <p:cTn id="99" dur="2000"/>
                                        <p:tgtEl>
                                          <p:spTgt spid="28"/>
                                        </p:tgtEl>
                                      </p:cBhvr>
                                    </p:animEffect>
                                  </p:childTnLst>
                                </p:cTn>
                              </p:par>
                            </p:childTnLst>
                          </p:cTn>
                        </p:par>
                        <p:par>
                          <p:cTn id="100" fill="hold">
                            <p:stCondLst>
                              <p:cond delay="5250"/>
                            </p:stCondLst>
                            <p:childTnLst>
                              <p:par>
                                <p:cTn id="101" presetID="10" presetClass="entr" presetSubtype="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75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1250"/>
                                        <p:tgtEl>
                                          <p:spTgt spid="26"/>
                                        </p:tgtEl>
                                      </p:cBhvr>
                                    </p:animEffect>
                                  </p:childTnLst>
                                </p:cTn>
                              </p:par>
                            </p:childTnLst>
                          </p:cTn>
                        </p:par>
                        <p:par>
                          <p:cTn id="109" fill="hold">
                            <p:stCondLst>
                              <p:cond delay="1250"/>
                            </p:stCondLst>
                            <p:childTnLst>
                              <p:par>
                                <p:cTn id="110" presetID="22" presetClass="entr" presetSubtype="1"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up)">
                                      <p:cBhvr>
                                        <p:cTn id="112" dur="2000"/>
                                        <p:tgtEl>
                                          <p:spTgt spid="27"/>
                                        </p:tgtEl>
                                      </p:cBhvr>
                                    </p:animEffect>
                                  </p:childTnLst>
                                </p:cTn>
                              </p:par>
                            </p:childTnLst>
                          </p:cTn>
                        </p:par>
                        <p:par>
                          <p:cTn id="113" fill="hold">
                            <p:stCondLst>
                              <p:cond delay="3250"/>
                            </p:stCondLst>
                            <p:childTnLst>
                              <p:par>
                                <p:cTn id="114" presetID="10" presetClass="entr" presetSubtype="0"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5" grpId="1"/>
      <p:bldP spid="16" grpId="0"/>
      <p:bldP spid="17" grpId="0"/>
      <p:bldP spid="18" grpId="0"/>
      <p:bldP spid="24" grpId="0"/>
      <p:bldP spid="25" grpId="0"/>
      <p:bldP spid="26" grpId="0"/>
      <p:bldP spid="27" grpId="0"/>
      <p:bldP spid="28" grpId="0"/>
      <p:bldP spid="29" grpId="0"/>
      <p:bldP spid="30"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6" name="TextBox 5"/>
          <p:cNvSpPr txBox="1"/>
          <p:nvPr/>
        </p:nvSpPr>
        <p:spPr>
          <a:xfrm>
            <a:off x="1524000" y="381000"/>
            <a:ext cx="302895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III.  Righteousness By Faith</a:t>
            </a:r>
          </a:p>
        </p:txBody>
      </p:sp>
      <p:sp>
        <p:nvSpPr>
          <p:cNvPr id="11" name="TextBox 10"/>
          <p:cNvSpPr txBox="1"/>
          <p:nvPr/>
        </p:nvSpPr>
        <p:spPr>
          <a:xfrm>
            <a:off x="1295400" y="693182"/>
            <a:ext cx="349567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we through the Spirit wait </a:t>
            </a:r>
          </a:p>
          <a:p>
            <a:pPr algn="ctr"/>
            <a:r>
              <a:rPr lang="en-US" sz="1600" b="1" i="1" dirty="0">
                <a:solidFill>
                  <a:srgbClr val="CC6600"/>
                </a:solidFill>
                <a:latin typeface="Times New Roman" panose="02020603050405020304" pitchFamily="18" charset="0"/>
                <a:cs typeface="Times New Roman" panose="02020603050405020304" pitchFamily="18" charset="0"/>
              </a:rPr>
              <a:t>for the hope of righteousness by faith.</a:t>
            </a:r>
          </a:p>
        </p:txBody>
      </p:sp>
      <p:sp>
        <p:nvSpPr>
          <p:cNvPr id="14" name="TextBox 13"/>
          <p:cNvSpPr txBox="1"/>
          <p:nvPr/>
        </p:nvSpPr>
        <p:spPr>
          <a:xfrm>
            <a:off x="6219823" y="165557"/>
            <a:ext cx="5727428"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he hath made him to be sin for us, who knew no sin;</a:t>
            </a:r>
          </a:p>
          <a:p>
            <a:pPr algn="ctr"/>
            <a:r>
              <a:rPr lang="en-US" sz="1600" b="1" i="1" dirty="0">
                <a:solidFill>
                  <a:srgbClr val="CC6600"/>
                </a:solidFill>
                <a:latin typeface="Times New Roman" panose="02020603050405020304" pitchFamily="18" charset="0"/>
                <a:cs typeface="Times New Roman" panose="02020603050405020304" pitchFamily="18" charset="0"/>
              </a:rPr>
              <a:t>that we might be made the righteousness of God in him.</a:t>
            </a:r>
          </a:p>
        </p:txBody>
      </p:sp>
      <p:sp>
        <p:nvSpPr>
          <p:cNvPr id="15" name="TextBox 14"/>
          <p:cNvSpPr txBox="1"/>
          <p:nvPr/>
        </p:nvSpPr>
        <p:spPr>
          <a:xfrm>
            <a:off x="323849" y="1538824"/>
            <a:ext cx="541020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Being then made free from sin, </a:t>
            </a:r>
          </a:p>
          <a:p>
            <a:pPr algn="ctr"/>
            <a:r>
              <a:rPr lang="en-US" sz="1600" b="1" i="1" dirty="0">
                <a:solidFill>
                  <a:srgbClr val="CC6600"/>
                </a:solidFill>
                <a:latin typeface="Times New Roman" panose="02020603050405020304" pitchFamily="18" charset="0"/>
                <a:cs typeface="Times New Roman" panose="02020603050405020304" pitchFamily="18" charset="0"/>
              </a:rPr>
              <a:t>ye became the servants of righteousness.</a:t>
            </a:r>
          </a:p>
        </p:txBody>
      </p:sp>
      <p:sp>
        <p:nvSpPr>
          <p:cNvPr id="16" name="TextBox 15"/>
          <p:cNvSpPr txBox="1"/>
          <p:nvPr/>
        </p:nvSpPr>
        <p:spPr>
          <a:xfrm>
            <a:off x="195262" y="2341305"/>
            <a:ext cx="5667376"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with the heart man believeth unto righteousness; </a:t>
            </a:r>
          </a:p>
          <a:p>
            <a:pPr algn="ctr"/>
            <a:r>
              <a:rPr lang="en-US" sz="1600" b="1" i="1" dirty="0">
                <a:solidFill>
                  <a:srgbClr val="CC6600"/>
                </a:solidFill>
                <a:latin typeface="Times New Roman" panose="02020603050405020304" pitchFamily="18" charset="0"/>
                <a:cs typeface="Times New Roman" panose="02020603050405020304" pitchFamily="18" charset="0"/>
              </a:rPr>
              <a:t>and with the mouth confession is made unto salvation.</a:t>
            </a:r>
          </a:p>
        </p:txBody>
      </p:sp>
      <p:sp>
        <p:nvSpPr>
          <p:cNvPr id="17" name="TextBox 16"/>
          <p:cNvSpPr txBox="1"/>
          <p:nvPr/>
        </p:nvSpPr>
        <p:spPr>
          <a:xfrm>
            <a:off x="253661" y="3153311"/>
            <a:ext cx="5575436"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of him are ye in Christ Jesus,</a:t>
            </a:r>
          </a:p>
          <a:p>
            <a:pPr algn="ctr"/>
            <a:r>
              <a:rPr lang="en-US" sz="1600" b="1" i="1" dirty="0">
                <a:solidFill>
                  <a:srgbClr val="CC6600"/>
                </a:solidFill>
                <a:latin typeface="Times New Roman" panose="02020603050405020304" pitchFamily="18" charset="0"/>
                <a:cs typeface="Times New Roman" panose="02020603050405020304" pitchFamily="18" charset="0"/>
              </a:rPr>
              <a:t>who of God is made unto us wisdom, and righteousness, </a:t>
            </a:r>
          </a:p>
          <a:p>
            <a:pPr algn="ctr"/>
            <a:r>
              <a:rPr lang="en-US" sz="1600" b="1" i="1" dirty="0">
                <a:solidFill>
                  <a:srgbClr val="CC6600"/>
                </a:solidFill>
                <a:latin typeface="Times New Roman" panose="02020603050405020304" pitchFamily="18" charset="0"/>
                <a:cs typeface="Times New Roman" panose="02020603050405020304" pitchFamily="18" charset="0"/>
              </a:rPr>
              <a:t>and sanctification, and redemption:</a:t>
            </a:r>
          </a:p>
        </p:txBody>
      </p:sp>
      <p:sp>
        <p:nvSpPr>
          <p:cNvPr id="18" name="TextBox 17"/>
          <p:cNvSpPr txBox="1"/>
          <p:nvPr/>
        </p:nvSpPr>
        <p:spPr>
          <a:xfrm>
            <a:off x="6432016" y="930759"/>
            <a:ext cx="5322092" cy="584775"/>
          </a:xfrm>
          <a:prstGeom prst="rect">
            <a:avLst/>
          </a:prstGeom>
          <a:noFill/>
        </p:spPr>
        <p:txBody>
          <a:bodyPr wrap="square" rtlCol="0">
            <a:spAutoFit/>
          </a:bodyPr>
          <a:lstStyle/>
          <a:p>
            <a:pPr algn="ctr"/>
            <a:r>
              <a:rPr lang="en-US" sz="1600" b="1" i="1" dirty="0">
                <a:latin typeface="Times New Roman" panose="02020603050405020304" pitchFamily="18" charset="0"/>
                <a:cs typeface="Times New Roman" panose="02020603050405020304" pitchFamily="18" charset="0"/>
              </a:rPr>
              <a:t>Our faith IN Christ gives us HIS faith, </a:t>
            </a:r>
          </a:p>
          <a:p>
            <a:pPr algn="ctr"/>
            <a:r>
              <a:rPr lang="en-US" sz="1600" b="1" i="1" dirty="0">
                <a:latin typeface="Times New Roman" panose="02020603050405020304" pitchFamily="18" charset="0"/>
                <a:cs typeface="Times New Roman" panose="02020603050405020304" pitchFamily="18" charset="0"/>
              </a:rPr>
              <a:t>thus we have the hope of righteousness BY faith!</a:t>
            </a:r>
          </a:p>
        </p:txBody>
      </p:sp>
      <p:sp>
        <p:nvSpPr>
          <p:cNvPr id="19" name="TextBox 18"/>
          <p:cNvSpPr txBox="1"/>
          <p:nvPr/>
        </p:nvSpPr>
        <p:spPr>
          <a:xfrm>
            <a:off x="6432016" y="1477393"/>
            <a:ext cx="5362269"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Knowing that a man is not justified by the works of the law, but by the faith of Jesus Christ,</a:t>
            </a:r>
          </a:p>
        </p:txBody>
      </p:sp>
      <p:sp>
        <p:nvSpPr>
          <p:cNvPr id="20" name="TextBox 19"/>
          <p:cNvSpPr txBox="1"/>
          <p:nvPr/>
        </p:nvSpPr>
        <p:spPr>
          <a:xfrm>
            <a:off x="6398606" y="3280774"/>
            <a:ext cx="5432822"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they that have used the office of a deacon well </a:t>
            </a:r>
          </a:p>
          <a:p>
            <a:pPr algn="ctr"/>
            <a:r>
              <a:rPr lang="en-US" sz="1600" b="1" i="1" dirty="0">
                <a:solidFill>
                  <a:srgbClr val="CC6600"/>
                </a:solidFill>
                <a:latin typeface="Times New Roman" panose="02020603050405020304" pitchFamily="18" charset="0"/>
                <a:cs typeface="Times New Roman" panose="02020603050405020304" pitchFamily="18" charset="0"/>
              </a:rPr>
              <a:t>purchase to themselves a good degree,</a:t>
            </a:r>
          </a:p>
          <a:p>
            <a:pPr algn="ctr"/>
            <a:r>
              <a:rPr lang="en-US" sz="1600" b="1" i="1" dirty="0">
                <a:solidFill>
                  <a:srgbClr val="CC6600"/>
                </a:solidFill>
                <a:latin typeface="Times New Roman" panose="02020603050405020304" pitchFamily="18" charset="0"/>
                <a:cs typeface="Times New Roman" panose="02020603050405020304" pitchFamily="18" charset="0"/>
              </a:rPr>
              <a:t>and great boldness in the faith which is in Christ Jesus.</a:t>
            </a:r>
          </a:p>
        </p:txBody>
      </p:sp>
      <p:sp>
        <p:nvSpPr>
          <p:cNvPr id="21" name="TextBox 20"/>
          <p:cNvSpPr txBox="1"/>
          <p:nvPr/>
        </p:nvSpPr>
        <p:spPr>
          <a:xfrm>
            <a:off x="6512906" y="4304598"/>
            <a:ext cx="520422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be found in him, </a:t>
            </a:r>
          </a:p>
          <a:p>
            <a:pPr algn="ctr"/>
            <a:r>
              <a:rPr lang="en-US" sz="1600" b="1" i="1" dirty="0">
                <a:solidFill>
                  <a:srgbClr val="CC6600"/>
                </a:solidFill>
                <a:latin typeface="Times New Roman" panose="02020603050405020304" pitchFamily="18" charset="0"/>
                <a:cs typeface="Times New Roman" panose="02020603050405020304" pitchFamily="18" charset="0"/>
              </a:rPr>
              <a:t>not having mine own righteousness, which is of the law, </a:t>
            </a:r>
            <a:endParaRPr lang="en-US" sz="1600" b="1" dirty="0">
              <a:solidFill>
                <a:srgbClr val="FF0000"/>
              </a:solidFill>
            </a:endParaRPr>
          </a:p>
        </p:txBody>
      </p:sp>
      <p:sp>
        <p:nvSpPr>
          <p:cNvPr id="22" name="TextBox 21"/>
          <p:cNvSpPr txBox="1"/>
          <p:nvPr/>
        </p:nvSpPr>
        <p:spPr>
          <a:xfrm>
            <a:off x="6191248" y="5594313"/>
            <a:ext cx="587361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the scripture hath concluded all under sin,</a:t>
            </a:r>
          </a:p>
          <a:p>
            <a:pPr algn="ctr"/>
            <a:r>
              <a:rPr lang="en-US" sz="1600" b="1" i="1" dirty="0">
                <a:solidFill>
                  <a:srgbClr val="CC6600"/>
                </a:solidFill>
                <a:latin typeface="Times New Roman" panose="02020603050405020304" pitchFamily="18" charset="0"/>
                <a:cs typeface="Times New Roman" panose="02020603050405020304" pitchFamily="18" charset="0"/>
              </a:rPr>
              <a:t>that the promise by faith of Jesus Christ</a:t>
            </a:r>
          </a:p>
        </p:txBody>
      </p:sp>
      <p:sp>
        <p:nvSpPr>
          <p:cNvPr id="23" name="TextBox 22"/>
          <p:cNvSpPr txBox="1"/>
          <p:nvPr/>
        </p:nvSpPr>
        <p:spPr>
          <a:xfrm>
            <a:off x="2438400" y="1201179"/>
            <a:ext cx="1194792"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Galatians 5:5</a:t>
            </a:r>
          </a:p>
        </p:txBody>
      </p:sp>
      <p:sp>
        <p:nvSpPr>
          <p:cNvPr id="24" name="TextBox 23"/>
          <p:cNvSpPr txBox="1"/>
          <p:nvPr/>
        </p:nvSpPr>
        <p:spPr>
          <a:xfrm>
            <a:off x="2438400" y="2047875"/>
            <a:ext cx="1194792"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6:18</a:t>
            </a:r>
          </a:p>
        </p:txBody>
      </p:sp>
      <p:sp>
        <p:nvSpPr>
          <p:cNvPr id="27" name="Rectangle 26"/>
          <p:cNvSpPr/>
          <p:nvPr/>
        </p:nvSpPr>
        <p:spPr>
          <a:xfrm>
            <a:off x="2453968" y="2844923"/>
            <a:ext cx="1157688" cy="276999"/>
          </a:xfrm>
          <a:prstGeom prst="rect">
            <a:avLst/>
          </a:prstGeom>
        </p:spPr>
        <p:txBody>
          <a:bodyPr wrap="non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10:10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120431" y="3905250"/>
            <a:ext cx="1821263"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1:30  </a:t>
            </a:r>
          </a:p>
        </p:txBody>
      </p:sp>
      <p:sp>
        <p:nvSpPr>
          <p:cNvPr id="29" name="TextBox 28"/>
          <p:cNvSpPr txBox="1"/>
          <p:nvPr/>
        </p:nvSpPr>
        <p:spPr>
          <a:xfrm>
            <a:off x="8045313" y="683657"/>
            <a:ext cx="20764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II Corinthians 5:21 </a:t>
            </a:r>
          </a:p>
        </p:txBody>
      </p:sp>
      <p:sp>
        <p:nvSpPr>
          <p:cNvPr id="30" name="TextBox 29"/>
          <p:cNvSpPr txBox="1"/>
          <p:nvPr/>
        </p:nvSpPr>
        <p:spPr>
          <a:xfrm>
            <a:off x="6474806" y="1982307"/>
            <a:ext cx="524120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even we have believed in Jesus Christ,</a:t>
            </a:r>
          </a:p>
          <a:p>
            <a:pPr algn="ctr"/>
            <a:r>
              <a:rPr lang="en-US" sz="1600" b="1" i="1" dirty="0">
                <a:solidFill>
                  <a:srgbClr val="CC6600"/>
                </a:solidFill>
                <a:latin typeface="Times New Roman" panose="02020603050405020304" pitchFamily="18" charset="0"/>
                <a:cs typeface="Times New Roman" panose="02020603050405020304" pitchFamily="18" charset="0"/>
              </a:rPr>
              <a:t>that we might be justified by the faith of Christ,</a:t>
            </a:r>
          </a:p>
        </p:txBody>
      </p:sp>
      <p:sp>
        <p:nvSpPr>
          <p:cNvPr id="31" name="TextBox 30"/>
          <p:cNvSpPr txBox="1"/>
          <p:nvPr/>
        </p:nvSpPr>
        <p:spPr>
          <a:xfrm>
            <a:off x="6654663" y="2477572"/>
            <a:ext cx="492442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not by the works of the law:</a:t>
            </a:r>
          </a:p>
          <a:p>
            <a:pPr algn="ctr"/>
            <a:r>
              <a:rPr lang="en-US" sz="1600" b="1" i="1" dirty="0">
                <a:solidFill>
                  <a:srgbClr val="CC6600"/>
                </a:solidFill>
                <a:latin typeface="Times New Roman" panose="02020603050405020304" pitchFamily="18" charset="0"/>
                <a:cs typeface="Times New Roman" panose="02020603050405020304" pitchFamily="18" charset="0"/>
              </a:rPr>
              <a:t>for by the works of the law shall no flesh be justified.</a:t>
            </a:r>
          </a:p>
        </p:txBody>
      </p:sp>
      <p:sp>
        <p:nvSpPr>
          <p:cNvPr id="32" name="TextBox 31"/>
          <p:cNvSpPr txBox="1"/>
          <p:nvPr/>
        </p:nvSpPr>
        <p:spPr>
          <a:xfrm>
            <a:off x="8073887" y="2986147"/>
            <a:ext cx="20764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Galatians 2:16</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8331063" y="4034827"/>
            <a:ext cx="15621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Timothy 3:13 </a:t>
            </a:r>
          </a:p>
        </p:txBody>
      </p:sp>
      <p:sp>
        <p:nvSpPr>
          <p:cNvPr id="34" name="TextBox 33"/>
          <p:cNvSpPr txBox="1"/>
          <p:nvPr/>
        </p:nvSpPr>
        <p:spPr>
          <a:xfrm>
            <a:off x="6562723" y="4806405"/>
            <a:ext cx="5133821"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that which is through the faith of Christ, </a:t>
            </a:r>
          </a:p>
        </p:txBody>
      </p:sp>
      <p:sp>
        <p:nvSpPr>
          <p:cNvPr id="35" name="TextBox 34"/>
          <p:cNvSpPr txBox="1"/>
          <p:nvPr/>
        </p:nvSpPr>
        <p:spPr>
          <a:xfrm>
            <a:off x="7149963" y="5073105"/>
            <a:ext cx="3962400"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the righteousness which is of God by faith</a:t>
            </a:r>
            <a:r>
              <a:rPr lang="en-US" sz="1200" b="1" dirty="0">
                <a:solidFill>
                  <a:srgbClr val="FF0000"/>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8378688" y="5391180"/>
            <a:ext cx="14859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Philippians 3:9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7378563" y="6102888"/>
            <a:ext cx="3505200"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might be given to them that believe.</a:t>
            </a:r>
          </a:p>
        </p:txBody>
      </p:sp>
      <p:sp>
        <p:nvSpPr>
          <p:cNvPr id="38" name="TextBox 37"/>
          <p:cNvSpPr txBox="1"/>
          <p:nvPr/>
        </p:nvSpPr>
        <p:spPr>
          <a:xfrm>
            <a:off x="8302488" y="6369748"/>
            <a:ext cx="16668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Galatians 3:22 </a:t>
            </a:r>
          </a:p>
        </p:txBody>
      </p:sp>
      <p:cxnSp>
        <p:nvCxnSpPr>
          <p:cNvPr id="40" name="Straight Connector 39"/>
          <p:cNvCxnSpPr/>
          <p:nvPr/>
        </p:nvCxnSpPr>
        <p:spPr>
          <a:xfrm>
            <a:off x="2092488" y="1218015"/>
            <a:ext cx="246046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86050" y="1821686"/>
            <a:ext cx="17335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543175" y="2057400"/>
            <a:ext cx="2152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11656" y="2627828"/>
            <a:ext cx="163661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95450" y="3676650"/>
            <a:ext cx="134034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24325" y="3676650"/>
            <a:ext cx="12763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49963" y="693182"/>
            <a:ext cx="42386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092937" y="1991832"/>
            <a:ext cx="973895" cy="9847"/>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114457" y="1982307"/>
            <a:ext cx="17386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340713" y="2259145"/>
            <a:ext cx="2000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521688" y="2487097"/>
            <a:ext cx="64769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255113" y="2487097"/>
            <a:ext cx="1524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567047" y="4040579"/>
            <a:ext cx="77366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440725" y="5082630"/>
            <a:ext cx="68103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0169387" y="5073105"/>
            <a:ext cx="18097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407513" y="5082630"/>
            <a:ext cx="5905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255113" y="5373559"/>
            <a:ext cx="628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873988" y="6107580"/>
            <a:ext cx="55721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512163" y="6107580"/>
            <a:ext cx="2405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836013" y="6107580"/>
            <a:ext cx="9906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78688" y="6385411"/>
            <a:ext cx="495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988288" y="6388798"/>
            <a:ext cx="15430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9426438" y="4034827"/>
            <a:ext cx="4572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9363" y="4034827"/>
            <a:ext cx="2857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53"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4485">
            <a:off x="2896438" y="323747"/>
            <a:ext cx="2000868" cy="1495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5516" y="539653"/>
            <a:ext cx="1225935"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Take note:  We are MADE free from sin!!!!!</a:t>
            </a:r>
          </a:p>
        </p:txBody>
      </p:sp>
      <p:cxnSp>
        <p:nvCxnSpPr>
          <p:cNvPr id="7" name="Straight Arrow Connector 6"/>
          <p:cNvCxnSpPr>
            <a:stCxn id="3" idx="3"/>
          </p:cNvCxnSpPr>
          <p:nvPr/>
        </p:nvCxnSpPr>
        <p:spPr>
          <a:xfrm flipV="1">
            <a:off x="4511451" y="640324"/>
            <a:ext cx="3819612" cy="2224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1996">
            <a:off x="9244386" y="1038978"/>
            <a:ext cx="1860548" cy="1390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59461" y="1100974"/>
            <a:ext cx="873658"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‘OF’</a:t>
            </a:r>
          </a:p>
        </p:txBody>
      </p:sp>
      <p:sp>
        <p:nvSpPr>
          <p:cNvPr id="9" name="TextBox 8"/>
          <p:cNvSpPr txBox="1"/>
          <p:nvPr/>
        </p:nvSpPr>
        <p:spPr>
          <a:xfrm>
            <a:off x="9526946" y="1383834"/>
            <a:ext cx="1345686"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All modern bibles change to ‘in’!</a:t>
            </a:r>
          </a:p>
        </p:txBody>
      </p:sp>
      <p:cxnSp>
        <p:nvCxnSpPr>
          <p:cNvPr id="12" name="Straight Arrow Connector 11"/>
          <p:cNvCxnSpPr/>
          <p:nvPr/>
        </p:nvCxnSpPr>
        <p:spPr>
          <a:xfrm flipV="1">
            <a:off x="9245142" y="1338998"/>
            <a:ext cx="638496" cy="606083"/>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0129869" y="1363266"/>
            <a:ext cx="192053" cy="1080113"/>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10045513" y="1373083"/>
            <a:ext cx="285800" cy="3570784"/>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9678850" y="1356675"/>
            <a:ext cx="268858" cy="466893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69"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6110">
            <a:off x="10559391" y="5539968"/>
            <a:ext cx="1362999" cy="101880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0909957" y="5668179"/>
            <a:ext cx="884328"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That’s ME!  You?</a:t>
            </a:r>
          </a:p>
        </p:txBody>
      </p:sp>
    </p:spTree>
    <p:extLst>
      <p:ext uri="{BB962C8B-B14F-4D97-AF65-F5344CB8AC3E}">
        <p14:creationId xmlns:p14="http://schemas.microsoft.com/office/powerpoint/2010/main" val="409502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childTnLst>
                          </p:cTn>
                        </p:par>
                        <p:par>
                          <p:cTn id="14" fill="hold">
                            <p:stCondLst>
                              <p:cond delay="325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2000"/>
                                        <p:tgtEl>
                                          <p:spTgt spid="40"/>
                                        </p:tgtEl>
                                      </p:cBhvr>
                                    </p:animEffect>
                                  </p:childTnLst>
                                </p:cTn>
                              </p:par>
                            </p:childTnLst>
                          </p:cTn>
                        </p:par>
                        <p:par>
                          <p:cTn id="18" fill="hold">
                            <p:stCondLst>
                              <p:cond delay="525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000" fill="hold"/>
                                        <p:tgtEl>
                                          <p:spTgt spid="15"/>
                                        </p:tgtEl>
                                        <p:attrNameLst>
                                          <p:attrName>ppt_w</p:attrName>
                                        </p:attrNameLst>
                                      </p:cBhvr>
                                      <p:tavLst>
                                        <p:tav tm="0">
                                          <p:val>
                                            <p:fltVal val="0"/>
                                          </p:val>
                                        </p:tav>
                                        <p:tav tm="100000">
                                          <p:val>
                                            <p:strVal val="#ppt_w"/>
                                          </p:val>
                                        </p:tav>
                                      </p:tavLst>
                                    </p:anim>
                                    <p:anim calcmode="lin" valueType="num">
                                      <p:cBhvr>
                                        <p:cTn id="27" dur="2000" fill="hold"/>
                                        <p:tgtEl>
                                          <p:spTgt spid="15"/>
                                        </p:tgtEl>
                                        <p:attrNameLst>
                                          <p:attrName>ppt_h</p:attrName>
                                        </p:attrNameLst>
                                      </p:cBhvr>
                                      <p:tavLst>
                                        <p:tav tm="0">
                                          <p:val>
                                            <p:fltVal val="0"/>
                                          </p:val>
                                        </p:tav>
                                        <p:tav tm="100000">
                                          <p:val>
                                            <p:strVal val="#ppt_h"/>
                                          </p:val>
                                        </p:tav>
                                      </p:tavLst>
                                    </p:anim>
                                    <p:animEffect transition="in" filter="fade">
                                      <p:cBhvr>
                                        <p:cTn id="28" dur="2000"/>
                                        <p:tgtEl>
                                          <p:spTgt spid="15"/>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2000"/>
                                        <p:tgtEl>
                                          <p:spTgt spid="42"/>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2000"/>
                                        <p:tgtEl>
                                          <p:spTgt spid="44"/>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0" fill="hold"/>
                                        <p:tgtEl>
                                          <p:spTgt spid="16"/>
                                        </p:tgtEl>
                                        <p:attrNameLst>
                                          <p:attrName>ppt_w</p:attrName>
                                        </p:attrNameLst>
                                      </p:cBhvr>
                                      <p:tavLst>
                                        <p:tav tm="0">
                                          <p:val>
                                            <p:fltVal val="0"/>
                                          </p:val>
                                        </p:tav>
                                        <p:tav tm="100000">
                                          <p:val>
                                            <p:strVal val="#ppt_w"/>
                                          </p:val>
                                        </p:tav>
                                      </p:tavLst>
                                    </p:anim>
                                    <p:anim calcmode="lin" valueType="num">
                                      <p:cBhvr>
                                        <p:cTn id="46" dur="2000" fill="hold"/>
                                        <p:tgtEl>
                                          <p:spTgt spid="16"/>
                                        </p:tgtEl>
                                        <p:attrNameLst>
                                          <p:attrName>ppt_h</p:attrName>
                                        </p:attrNameLst>
                                      </p:cBhvr>
                                      <p:tavLst>
                                        <p:tav tm="0">
                                          <p:val>
                                            <p:fltVal val="0"/>
                                          </p:val>
                                        </p:tav>
                                        <p:tav tm="100000">
                                          <p:val>
                                            <p:strVal val="#ppt_h"/>
                                          </p:val>
                                        </p:tav>
                                      </p:tavLst>
                                    </p:anim>
                                    <p:animEffect transition="in" filter="fade">
                                      <p:cBhvr>
                                        <p:cTn id="47" dur="2000"/>
                                        <p:tgtEl>
                                          <p:spTgt spid="16"/>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000"/>
                                        <p:tgtEl>
                                          <p:spTgt spid="46"/>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2000" fill="hold"/>
                                        <p:tgtEl>
                                          <p:spTgt spid="17"/>
                                        </p:tgtEl>
                                        <p:attrNameLst>
                                          <p:attrName>ppt_w</p:attrName>
                                        </p:attrNameLst>
                                      </p:cBhvr>
                                      <p:tavLst>
                                        <p:tav tm="0">
                                          <p:val>
                                            <p:fltVal val="0"/>
                                          </p:val>
                                        </p:tav>
                                        <p:tav tm="100000">
                                          <p:val>
                                            <p:strVal val="#ppt_w"/>
                                          </p:val>
                                        </p:tav>
                                      </p:tavLst>
                                    </p:anim>
                                    <p:anim calcmode="lin" valueType="num">
                                      <p:cBhvr>
                                        <p:cTn id="61" dur="2000" fill="hold"/>
                                        <p:tgtEl>
                                          <p:spTgt spid="17"/>
                                        </p:tgtEl>
                                        <p:attrNameLst>
                                          <p:attrName>ppt_h</p:attrName>
                                        </p:attrNameLst>
                                      </p:cBhvr>
                                      <p:tavLst>
                                        <p:tav tm="0">
                                          <p:val>
                                            <p:fltVal val="0"/>
                                          </p:val>
                                        </p:tav>
                                        <p:tav tm="100000">
                                          <p:val>
                                            <p:strVal val="#ppt_h"/>
                                          </p:val>
                                        </p:tav>
                                      </p:tavLst>
                                    </p:anim>
                                    <p:animEffect transition="in" filter="fade">
                                      <p:cBhvr>
                                        <p:cTn id="62" dur="2000"/>
                                        <p:tgtEl>
                                          <p:spTgt spid="17"/>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2000"/>
                                        <p:tgtEl>
                                          <p:spTgt spid="48"/>
                                        </p:tgtEl>
                                      </p:cBhvr>
                                    </p:animEffect>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2000"/>
                                        <p:tgtEl>
                                          <p:spTgt spid="50"/>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2000" fill="hold"/>
                                        <p:tgtEl>
                                          <p:spTgt spid="14"/>
                                        </p:tgtEl>
                                        <p:attrNameLst>
                                          <p:attrName>ppt_w</p:attrName>
                                        </p:attrNameLst>
                                      </p:cBhvr>
                                      <p:tavLst>
                                        <p:tav tm="0">
                                          <p:val>
                                            <p:fltVal val="0"/>
                                          </p:val>
                                        </p:tav>
                                        <p:tav tm="100000">
                                          <p:val>
                                            <p:strVal val="#ppt_w"/>
                                          </p:val>
                                        </p:tav>
                                      </p:tavLst>
                                    </p:anim>
                                    <p:anim calcmode="lin" valueType="num">
                                      <p:cBhvr>
                                        <p:cTn id="80" dur="2000" fill="hold"/>
                                        <p:tgtEl>
                                          <p:spTgt spid="14"/>
                                        </p:tgtEl>
                                        <p:attrNameLst>
                                          <p:attrName>ppt_h</p:attrName>
                                        </p:attrNameLst>
                                      </p:cBhvr>
                                      <p:tavLst>
                                        <p:tav tm="0">
                                          <p:val>
                                            <p:fltVal val="0"/>
                                          </p:val>
                                        </p:tav>
                                        <p:tav tm="100000">
                                          <p:val>
                                            <p:strVal val="#ppt_h"/>
                                          </p:val>
                                        </p:tav>
                                      </p:tavLst>
                                    </p:anim>
                                    <p:animEffect transition="in" filter="fade">
                                      <p:cBhvr>
                                        <p:cTn id="81" dur="2000"/>
                                        <p:tgtEl>
                                          <p:spTgt spid="14"/>
                                        </p:tgtEl>
                                      </p:cBhvr>
                                    </p:animEffect>
                                  </p:childTnLst>
                                </p:cTn>
                              </p:par>
                            </p:childTnLst>
                          </p:cTn>
                        </p:par>
                        <p:par>
                          <p:cTn id="82" fill="hold">
                            <p:stCondLst>
                              <p:cond delay="2000"/>
                            </p:stCondLst>
                            <p:childTnLst>
                              <p:par>
                                <p:cTn id="83" presetID="22" presetClass="entr" presetSubtype="8"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2000"/>
                                        <p:tgtEl>
                                          <p:spTgt spid="52"/>
                                        </p:tgtEl>
                                      </p:cBhvr>
                                    </p:animEffect>
                                  </p:childTnLst>
                                </p:cTn>
                              </p:par>
                            </p:childTnLst>
                          </p:cTn>
                        </p:par>
                        <p:par>
                          <p:cTn id="86" fill="hold">
                            <p:stCondLst>
                              <p:cond delay="4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32"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circle(out)">
                                      <p:cBhvr>
                                        <p:cTn id="94" dur="1750"/>
                                        <p:tgtEl>
                                          <p:spTgt spid="18"/>
                                        </p:tgtEl>
                                      </p:cBhvr>
                                    </p:animEffect>
                                  </p:childTnLst>
                                </p:cTn>
                              </p:par>
                            </p:childTnLst>
                          </p:cTn>
                        </p:par>
                        <p:par>
                          <p:cTn id="95" fill="hold">
                            <p:stCondLst>
                              <p:cond delay="1750"/>
                            </p:stCondLst>
                            <p:childTnLst>
                              <p:par>
                                <p:cTn id="96" presetID="53" presetClass="entr" presetSubtype="16" fill="hold" grpId="0" nodeType="afterEffect">
                                  <p:stCondLst>
                                    <p:cond delay="1000"/>
                                  </p:stCondLst>
                                  <p:childTnLst>
                                    <p:set>
                                      <p:cBhvr>
                                        <p:cTn id="97" dur="1" fill="hold">
                                          <p:stCondLst>
                                            <p:cond delay="0"/>
                                          </p:stCondLst>
                                        </p:cTn>
                                        <p:tgtEl>
                                          <p:spTgt spid="19"/>
                                        </p:tgtEl>
                                        <p:attrNameLst>
                                          <p:attrName>style.visibility</p:attrName>
                                        </p:attrNameLst>
                                      </p:cBhvr>
                                      <p:to>
                                        <p:strVal val="visible"/>
                                      </p:to>
                                    </p:set>
                                    <p:anim calcmode="lin" valueType="num">
                                      <p:cBhvr>
                                        <p:cTn id="98" dur="2000" fill="hold"/>
                                        <p:tgtEl>
                                          <p:spTgt spid="19"/>
                                        </p:tgtEl>
                                        <p:attrNameLst>
                                          <p:attrName>ppt_w</p:attrName>
                                        </p:attrNameLst>
                                      </p:cBhvr>
                                      <p:tavLst>
                                        <p:tav tm="0">
                                          <p:val>
                                            <p:fltVal val="0"/>
                                          </p:val>
                                        </p:tav>
                                        <p:tav tm="100000">
                                          <p:val>
                                            <p:strVal val="#ppt_w"/>
                                          </p:val>
                                        </p:tav>
                                      </p:tavLst>
                                    </p:anim>
                                    <p:anim calcmode="lin" valueType="num">
                                      <p:cBhvr>
                                        <p:cTn id="99" dur="2000" fill="hold"/>
                                        <p:tgtEl>
                                          <p:spTgt spid="19"/>
                                        </p:tgtEl>
                                        <p:attrNameLst>
                                          <p:attrName>ppt_h</p:attrName>
                                        </p:attrNameLst>
                                      </p:cBhvr>
                                      <p:tavLst>
                                        <p:tav tm="0">
                                          <p:val>
                                            <p:fltVal val="0"/>
                                          </p:val>
                                        </p:tav>
                                        <p:tav tm="100000">
                                          <p:val>
                                            <p:strVal val="#ppt_h"/>
                                          </p:val>
                                        </p:tav>
                                      </p:tavLst>
                                    </p:anim>
                                    <p:animEffect transition="in" filter="fade">
                                      <p:cBhvr>
                                        <p:cTn id="100" dur="2000"/>
                                        <p:tgtEl>
                                          <p:spTgt spid="19"/>
                                        </p:tgtEl>
                                      </p:cBhvr>
                                    </p:animEffect>
                                  </p:childTnLst>
                                </p:cTn>
                              </p:par>
                            </p:childTnLst>
                          </p:cTn>
                        </p:par>
                        <p:par>
                          <p:cTn id="101" fill="hold">
                            <p:stCondLst>
                              <p:cond delay="4750"/>
                            </p:stCondLst>
                            <p:childTnLst>
                              <p:par>
                                <p:cTn id="102" presetID="22" presetClass="entr" presetSubtype="8" fill="hold"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left)">
                                      <p:cBhvr>
                                        <p:cTn id="104" dur="2000"/>
                                        <p:tgtEl>
                                          <p:spTgt spid="54"/>
                                        </p:tgtEl>
                                      </p:cBhvr>
                                    </p:animEffect>
                                  </p:childTnLst>
                                </p:cTn>
                              </p:par>
                            </p:childTnLst>
                          </p:cTn>
                        </p:par>
                        <p:par>
                          <p:cTn id="105" fill="hold">
                            <p:stCondLst>
                              <p:cond delay="6750"/>
                            </p:stCondLst>
                            <p:childTnLst>
                              <p:par>
                                <p:cTn id="106" presetID="22" presetClass="entr" presetSubtype="8" fill="hold" nodeType="after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left)">
                                      <p:cBhvr>
                                        <p:cTn id="108" dur="1250"/>
                                        <p:tgtEl>
                                          <p:spTgt spid="56"/>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2000" fill="hold"/>
                                        <p:tgtEl>
                                          <p:spTgt spid="30"/>
                                        </p:tgtEl>
                                        <p:attrNameLst>
                                          <p:attrName>ppt_w</p:attrName>
                                        </p:attrNameLst>
                                      </p:cBhvr>
                                      <p:tavLst>
                                        <p:tav tm="0">
                                          <p:val>
                                            <p:fltVal val="0"/>
                                          </p:val>
                                        </p:tav>
                                        <p:tav tm="100000">
                                          <p:val>
                                            <p:strVal val="#ppt_w"/>
                                          </p:val>
                                        </p:tav>
                                      </p:tavLst>
                                    </p:anim>
                                    <p:anim calcmode="lin" valueType="num">
                                      <p:cBhvr>
                                        <p:cTn id="114" dur="2000" fill="hold"/>
                                        <p:tgtEl>
                                          <p:spTgt spid="30"/>
                                        </p:tgtEl>
                                        <p:attrNameLst>
                                          <p:attrName>ppt_h</p:attrName>
                                        </p:attrNameLst>
                                      </p:cBhvr>
                                      <p:tavLst>
                                        <p:tav tm="0">
                                          <p:val>
                                            <p:fltVal val="0"/>
                                          </p:val>
                                        </p:tav>
                                        <p:tav tm="100000">
                                          <p:val>
                                            <p:strVal val="#ppt_h"/>
                                          </p:val>
                                        </p:tav>
                                      </p:tavLst>
                                    </p:anim>
                                    <p:animEffect transition="in" filter="fade">
                                      <p:cBhvr>
                                        <p:cTn id="115" dur="2000"/>
                                        <p:tgtEl>
                                          <p:spTgt spid="30"/>
                                        </p:tgtEl>
                                      </p:cBhvr>
                                    </p:animEffect>
                                  </p:childTnLst>
                                </p:cTn>
                              </p:par>
                            </p:childTnLst>
                          </p:cTn>
                        </p:par>
                        <p:par>
                          <p:cTn id="116" fill="hold">
                            <p:stCondLst>
                              <p:cond delay="2000"/>
                            </p:stCondLst>
                            <p:childTnLst>
                              <p:par>
                                <p:cTn id="117" presetID="22" presetClass="entr" presetSubtype="8" fill="hold" nodeType="after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wipe(left)">
                                      <p:cBhvr>
                                        <p:cTn id="119" dur="1000"/>
                                        <p:tgtEl>
                                          <p:spTgt spid="63"/>
                                        </p:tgtEl>
                                      </p:cBhvr>
                                    </p:animEffect>
                                  </p:childTnLst>
                                </p:cTn>
                              </p:par>
                            </p:childTnLst>
                          </p:cTn>
                        </p:par>
                        <p:par>
                          <p:cTn id="120" fill="hold">
                            <p:stCondLst>
                              <p:cond delay="3000"/>
                            </p:stCondLst>
                            <p:childTnLst>
                              <p:par>
                                <p:cTn id="121" presetID="22" presetClass="entr" presetSubtype="8"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wipe(left)">
                                      <p:cBhvr>
                                        <p:cTn id="123" dur="2000"/>
                                        <p:tgtEl>
                                          <p:spTgt spid="65"/>
                                        </p:tgtEl>
                                      </p:cBhvr>
                                    </p:animEffect>
                                  </p:childTnLst>
                                </p:cTn>
                              </p:par>
                            </p:childTnLst>
                          </p:cTn>
                        </p:par>
                        <p:par>
                          <p:cTn id="124" fill="hold">
                            <p:stCondLst>
                              <p:cond delay="5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1000"/>
                                        <p:tgtEl>
                                          <p:spTgt spid="67"/>
                                        </p:tgtEl>
                                      </p:cBhvr>
                                    </p:animEffect>
                                  </p:childTnLst>
                                </p:cTn>
                              </p:par>
                            </p:childTnLst>
                          </p:cTn>
                        </p:par>
                        <p:par>
                          <p:cTn id="128" fill="hold">
                            <p:stCondLst>
                              <p:cond delay="6000"/>
                            </p:stCondLst>
                            <p:childTnLst>
                              <p:par>
                                <p:cTn id="129" presetID="53" presetClass="entr" presetSubtype="16"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2000" fill="hold"/>
                                        <p:tgtEl>
                                          <p:spTgt spid="31"/>
                                        </p:tgtEl>
                                        <p:attrNameLst>
                                          <p:attrName>ppt_w</p:attrName>
                                        </p:attrNameLst>
                                      </p:cBhvr>
                                      <p:tavLst>
                                        <p:tav tm="0">
                                          <p:val>
                                            <p:fltVal val="0"/>
                                          </p:val>
                                        </p:tav>
                                        <p:tav tm="100000">
                                          <p:val>
                                            <p:strVal val="#ppt_w"/>
                                          </p:val>
                                        </p:tav>
                                      </p:tavLst>
                                    </p:anim>
                                    <p:anim calcmode="lin" valueType="num">
                                      <p:cBhvr>
                                        <p:cTn id="132" dur="2000" fill="hold"/>
                                        <p:tgtEl>
                                          <p:spTgt spid="31"/>
                                        </p:tgtEl>
                                        <p:attrNameLst>
                                          <p:attrName>ppt_h</p:attrName>
                                        </p:attrNameLst>
                                      </p:cBhvr>
                                      <p:tavLst>
                                        <p:tav tm="0">
                                          <p:val>
                                            <p:fltVal val="0"/>
                                          </p:val>
                                        </p:tav>
                                        <p:tav tm="100000">
                                          <p:val>
                                            <p:strVal val="#ppt_h"/>
                                          </p:val>
                                        </p:tav>
                                      </p:tavLst>
                                    </p:anim>
                                    <p:animEffect transition="in" filter="fade">
                                      <p:cBhvr>
                                        <p:cTn id="133" dur="2000"/>
                                        <p:tgtEl>
                                          <p:spTgt spid="31"/>
                                        </p:tgtEl>
                                      </p:cBhvr>
                                    </p:animEffect>
                                  </p:childTnLst>
                                </p:cTn>
                              </p:par>
                            </p:childTnLst>
                          </p:cTn>
                        </p:par>
                        <p:par>
                          <p:cTn id="134" fill="hold">
                            <p:stCondLst>
                              <p:cond delay="8000"/>
                            </p:stCondLst>
                            <p:childTnLst>
                              <p:par>
                                <p:cTn id="135" presetID="10" presetClass="entr" presetSubtype="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10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2000" fill="hold"/>
                                        <p:tgtEl>
                                          <p:spTgt spid="20"/>
                                        </p:tgtEl>
                                        <p:attrNameLst>
                                          <p:attrName>ppt_w</p:attrName>
                                        </p:attrNameLst>
                                      </p:cBhvr>
                                      <p:tavLst>
                                        <p:tav tm="0">
                                          <p:val>
                                            <p:fltVal val="0"/>
                                          </p:val>
                                        </p:tav>
                                        <p:tav tm="100000">
                                          <p:val>
                                            <p:strVal val="#ppt_w"/>
                                          </p:val>
                                        </p:tav>
                                      </p:tavLst>
                                    </p:anim>
                                    <p:anim calcmode="lin" valueType="num">
                                      <p:cBhvr>
                                        <p:cTn id="143" dur="2000" fill="hold"/>
                                        <p:tgtEl>
                                          <p:spTgt spid="20"/>
                                        </p:tgtEl>
                                        <p:attrNameLst>
                                          <p:attrName>ppt_h</p:attrName>
                                        </p:attrNameLst>
                                      </p:cBhvr>
                                      <p:tavLst>
                                        <p:tav tm="0">
                                          <p:val>
                                            <p:fltVal val="0"/>
                                          </p:val>
                                        </p:tav>
                                        <p:tav tm="100000">
                                          <p:val>
                                            <p:strVal val="#ppt_h"/>
                                          </p:val>
                                        </p:tav>
                                      </p:tavLst>
                                    </p:anim>
                                    <p:animEffect transition="in" filter="fade">
                                      <p:cBhvr>
                                        <p:cTn id="144" dur="2000"/>
                                        <p:tgtEl>
                                          <p:spTgt spid="20"/>
                                        </p:tgtEl>
                                      </p:cBhvr>
                                    </p:animEffect>
                                  </p:childTnLst>
                                </p:cTn>
                              </p:par>
                            </p:childTnLst>
                          </p:cTn>
                        </p:par>
                        <p:par>
                          <p:cTn id="145" fill="hold">
                            <p:stCondLst>
                              <p:cond delay="2000"/>
                            </p:stCondLst>
                            <p:childTnLst>
                              <p:par>
                                <p:cTn id="146" presetID="22" presetClass="entr" presetSubtype="8" fill="hold" nodeType="after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wipe(left)">
                                      <p:cBhvr>
                                        <p:cTn id="148" dur="2000"/>
                                        <p:tgtEl>
                                          <p:spTgt spid="71"/>
                                        </p:tgtEl>
                                      </p:cBhvr>
                                    </p:animEffect>
                                  </p:childTnLst>
                                </p:cTn>
                              </p:par>
                            </p:childTnLst>
                          </p:cTn>
                        </p:par>
                        <p:par>
                          <p:cTn id="149" fill="hold">
                            <p:stCondLst>
                              <p:cond delay="4000"/>
                            </p:stCondLst>
                            <p:childTnLst>
                              <p:par>
                                <p:cTn id="150" presetID="22" presetClass="entr" presetSubtype="8" fill="hold" nodeType="afterEffect">
                                  <p:stCondLst>
                                    <p:cond delay="0"/>
                                  </p:stCondLst>
                                  <p:childTnLst>
                                    <p:set>
                                      <p:cBhvr>
                                        <p:cTn id="151" dur="1" fill="hold">
                                          <p:stCondLst>
                                            <p:cond delay="0"/>
                                          </p:stCondLst>
                                        </p:cTn>
                                        <p:tgtEl>
                                          <p:spTgt spid="96"/>
                                        </p:tgtEl>
                                        <p:attrNameLst>
                                          <p:attrName>style.visibility</p:attrName>
                                        </p:attrNameLst>
                                      </p:cBhvr>
                                      <p:to>
                                        <p:strVal val="visible"/>
                                      </p:to>
                                    </p:set>
                                    <p:animEffect transition="in" filter="wipe(left)">
                                      <p:cBhvr>
                                        <p:cTn id="152" dur="1000"/>
                                        <p:tgtEl>
                                          <p:spTgt spid="96"/>
                                        </p:tgtEl>
                                      </p:cBhvr>
                                    </p:animEffect>
                                  </p:childTnLst>
                                </p:cTn>
                              </p:par>
                            </p:childTnLst>
                          </p:cTn>
                        </p:par>
                        <p:par>
                          <p:cTn id="153" fill="hold">
                            <p:stCondLst>
                              <p:cond delay="5000"/>
                            </p:stCondLst>
                            <p:childTnLst>
                              <p:par>
                                <p:cTn id="154" presetID="22" presetClass="entr" presetSubtype="8" fill="hold" nodeType="afterEffect">
                                  <p:stCondLst>
                                    <p:cond delay="0"/>
                                  </p:stCondLst>
                                  <p:childTnLst>
                                    <p:set>
                                      <p:cBhvr>
                                        <p:cTn id="155" dur="1" fill="hold">
                                          <p:stCondLst>
                                            <p:cond delay="0"/>
                                          </p:stCondLst>
                                        </p:cTn>
                                        <p:tgtEl>
                                          <p:spTgt spid="98"/>
                                        </p:tgtEl>
                                        <p:attrNameLst>
                                          <p:attrName>style.visibility</p:attrName>
                                        </p:attrNameLst>
                                      </p:cBhvr>
                                      <p:to>
                                        <p:strVal val="visible"/>
                                      </p:to>
                                    </p:set>
                                    <p:animEffect transition="in" filter="wipe(left)">
                                      <p:cBhvr>
                                        <p:cTn id="156" dur="500"/>
                                        <p:tgtEl>
                                          <p:spTgt spid="98"/>
                                        </p:tgtEl>
                                      </p:cBhvr>
                                    </p:animEffect>
                                  </p:childTnLst>
                                </p:cTn>
                              </p:par>
                            </p:childTnLst>
                          </p:cTn>
                        </p:par>
                        <p:par>
                          <p:cTn id="157" fill="hold">
                            <p:stCondLst>
                              <p:cond delay="5500"/>
                            </p:stCondLst>
                            <p:childTnLst>
                              <p:par>
                                <p:cTn id="158" presetID="10" presetClass="entr" presetSubtype="0" fill="hold" grpId="0" nodeType="after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1000"/>
                                        <p:tgtEl>
                                          <p:spTgt spid="33"/>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grpId="0" nodeType="click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2000" fill="hold"/>
                                        <p:tgtEl>
                                          <p:spTgt spid="21"/>
                                        </p:tgtEl>
                                        <p:attrNameLst>
                                          <p:attrName>ppt_w</p:attrName>
                                        </p:attrNameLst>
                                      </p:cBhvr>
                                      <p:tavLst>
                                        <p:tav tm="0">
                                          <p:val>
                                            <p:fltVal val="0"/>
                                          </p:val>
                                        </p:tav>
                                        <p:tav tm="100000">
                                          <p:val>
                                            <p:strVal val="#ppt_w"/>
                                          </p:val>
                                        </p:tav>
                                      </p:tavLst>
                                    </p:anim>
                                    <p:anim calcmode="lin" valueType="num">
                                      <p:cBhvr>
                                        <p:cTn id="166" dur="2000" fill="hold"/>
                                        <p:tgtEl>
                                          <p:spTgt spid="21"/>
                                        </p:tgtEl>
                                        <p:attrNameLst>
                                          <p:attrName>ppt_h</p:attrName>
                                        </p:attrNameLst>
                                      </p:cBhvr>
                                      <p:tavLst>
                                        <p:tav tm="0">
                                          <p:val>
                                            <p:fltVal val="0"/>
                                          </p:val>
                                        </p:tav>
                                        <p:tav tm="100000">
                                          <p:val>
                                            <p:strVal val="#ppt_h"/>
                                          </p:val>
                                        </p:tav>
                                      </p:tavLst>
                                    </p:anim>
                                    <p:animEffect transition="in" filter="fade">
                                      <p:cBhvr>
                                        <p:cTn id="167" dur="2000"/>
                                        <p:tgtEl>
                                          <p:spTgt spid="21"/>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34"/>
                                        </p:tgtEl>
                                        <p:attrNameLst>
                                          <p:attrName>style.visibility</p:attrName>
                                        </p:attrNameLst>
                                      </p:cBhvr>
                                      <p:to>
                                        <p:strVal val="visible"/>
                                      </p:to>
                                    </p:set>
                                    <p:anim calcmode="lin" valueType="num">
                                      <p:cBhvr>
                                        <p:cTn id="171" dur="2000" fill="hold"/>
                                        <p:tgtEl>
                                          <p:spTgt spid="34"/>
                                        </p:tgtEl>
                                        <p:attrNameLst>
                                          <p:attrName>ppt_w</p:attrName>
                                        </p:attrNameLst>
                                      </p:cBhvr>
                                      <p:tavLst>
                                        <p:tav tm="0">
                                          <p:val>
                                            <p:fltVal val="0"/>
                                          </p:val>
                                        </p:tav>
                                        <p:tav tm="100000">
                                          <p:val>
                                            <p:strVal val="#ppt_w"/>
                                          </p:val>
                                        </p:tav>
                                      </p:tavLst>
                                    </p:anim>
                                    <p:anim calcmode="lin" valueType="num">
                                      <p:cBhvr>
                                        <p:cTn id="172" dur="2000" fill="hold"/>
                                        <p:tgtEl>
                                          <p:spTgt spid="34"/>
                                        </p:tgtEl>
                                        <p:attrNameLst>
                                          <p:attrName>ppt_h</p:attrName>
                                        </p:attrNameLst>
                                      </p:cBhvr>
                                      <p:tavLst>
                                        <p:tav tm="0">
                                          <p:val>
                                            <p:fltVal val="0"/>
                                          </p:val>
                                        </p:tav>
                                        <p:tav tm="100000">
                                          <p:val>
                                            <p:strVal val="#ppt_h"/>
                                          </p:val>
                                        </p:tav>
                                      </p:tavLst>
                                    </p:anim>
                                    <p:animEffect transition="in" filter="fade">
                                      <p:cBhvr>
                                        <p:cTn id="173" dur="2000"/>
                                        <p:tgtEl>
                                          <p:spTgt spid="34"/>
                                        </p:tgtEl>
                                      </p:cBhvr>
                                    </p:animEffect>
                                  </p:childTnLst>
                                </p:cTn>
                              </p:par>
                            </p:childTnLst>
                          </p:cTn>
                        </p:par>
                        <p:par>
                          <p:cTn id="174" fill="hold">
                            <p:stCondLst>
                              <p:cond delay="4000"/>
                            </p:stCondLst>
                            <p:childTnLst>
                              <p:par>
                                <p:cTn id="175" presetID="22" presetClass="entr" presetSubtype="8" fill="hold" nodeType="after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wipe(left)">
                                      <p:cBhvr>
                                        <p:cTn id="177" dur="2000"/>
                                        <p:tgtEl>
                                          <p:spTgt spid="73"/>
                                        </p:tgtEl>
                                      </p:cBhvr>
                                    </p:animEffect>
                                  </p:childTnLst>
                                </p:cTn>
                              </p:par>
                            </p:childTnLst>
                          </p:cTn>
                        </p:par>
                        <p:par>
                          <p:cTn id="178" fill="hold">
                            <p:stCondLst>
                              <p:cond delay="6000"/>
                            </p:stCondLst>
                            <p:childTnLst>
                              <p:par>
                                <p:cTn id="179" presetID="22" presetClass="entr" presetSubtype="8" fill="hold" nodeType="after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wipe(left)">
                                      <p:cBhvr>
                                        <p:cTn id="181" dur="1000"/>
                                        <p:tgtEl>
                                          <p:spTgt spid="75"/>
                                        </p:tgtEl>
                                      </p:cBhvr>
                                    </p:animEffect>
                                  </p:childTnLst>
                                </p:cTn>
                              </p:par>
                            </p:childTnLst>
                          </p:cTn>
                        </p:par>
                        <p:par>
                          <p:cTn id="182" fill="hold">
                            <p:stCondLst>
                              <p:cond delay="7000"/>
                            </p:stCondLst>
                            <p:childTnLst>
                              <p:par>
                                <p:cTn id="183" presetID="22" presetClass="entr" presetSubtype="8" fill="hold" nodeType="afterEffect">
                                  <p:stCondLst>
                                    <p:cond delay="0"/>
                                  </p:stCondLst>
                                  <p:childTnLst>
                                    <p:set>
                                      <p:cBhvr>
                                        <p:cTn id="184" dur="1" fill="hold">
                                          <p:stCondLst>
                                            <p:cond delay="0"/>
                                          </p:stCondLst>
                                        </p:cTn>
                                        <p:tgtEl>
                                          <p:spTgt spid="77"/>
                                        </p:tgtEl>
                                        <p:attrNameLst>
                                          <p:attrName>style.visibility</p:attrName>
                                        </p:attrNameLst>
                                      </p:cBhvr>
                                      <p:to>
                                        <p:strVal val="visible"/>
                                      </p:to>
                                    </p:set>
                                    <p:animEffect transition="in" filter="wipe(left)">
                                      <p:cBhvr>
                                        <p:cTn id="185" dur="2000"/>
                                        <p:tgtEl>
                                          <p:spTgt spid="77"/>
                                        </p:tgtEl>
                                      </p:cBhvr>
                                    </p:animEffect>
                                  </p:childTnLst>
                                </p:cTn>
                              </p:par>
                            </p:childTnLst>
                          </p:cTn>
                        </p:par>
                        <p:par>
                          <p:cTn id="186" fill="hold">
                            <p:stCondLst>
                              <p:cond delay="9000"/>
                            </p:stCondLst>
                            <p:childTnLst>
                              <p:par>
                                <p:cTn id="187" presetID="53" presetClass="entr" presetSubtype="16" fill="hold" grpId="0" nodeType="afterEffect">
                                  <p:stCondLst>
                                    <p:cond delay="0"/>
                                  </p:stCondLst>
                                  <p:childTnLst>
                                    <p:set>
                                      <p:cBhvr>
                                        <p:cTn id="188" dur="1" fill="hold">
                                          <p:stCondLst>
                                            <p:cond delay="0"/>
                                          </p:stCondLst>
                                        </p:cTn>
                                        <p:tgtEl>
                                          <p:spTgt spid="35"/>
                                        </p:tgtEl>
                                        <p:attrNameLst>
                                          <p:attrName>style.visibility</p:attrName>
                                        </p:attrNameLst>
                                      </p:cBhvr>
                                      <p:to>
                                        <p:strVal val="visible"/>
                                      </p:to>
                                    </p:set>
                                    <p:anim calcmode="lin" valueType="num">
                                      <p:cBhvr>
                                        <p:cTn id="189" dur="2000" fill="hold"/>
                                        <p:tgtEl>
                                          <p:spTgt spid="35"/>
                                        </p:tgtEl>
                                        <p:attrNameLst>
                                          <p:attrName>ppt_w</p:attrName>
                                        </p:attrNameLst>
                                      </p:cBhvr>
                                      <p:tavLst>
                                        <p:tav tm="0">
                                          <p:val>
                                            <p:fltVal val="0"/>
                                          </p:val>
                                        </p:tav>
                                        <p:tav tm="100000">
                                          <p:val>
                                            <p:strVal val="#ppt_w"/>
                                          </p:val>
                                        </p:tav>
                                      </p:tavLst>
                                    </p:anim>
                                    <p:anim calcmode="lin" valueType="num">
                                      <p:cBhvr>
                                        <p:cTn id="190" dur="2000" fill="hold"/>
                                        <p:tgtEl>
                                          <p:spTgt spid="35"/>
                                        </p:tgtEl>
                                        <p:attrNameLst>
                                          <p:attrName>ppt_h</p:attrName>
                                        </p:attrNameLst>
                                      </p:cBhvr>
                                      <p:tavLst>
                                        <p:tav tm="0">
                                          <p:val>
                                            <p:fltVal val="0"/>
                                          </p:val>
                                        </p:tav>
                                        <p:tav tm="100000">
                                          <p:val>
                                            <p:strVal val="#ppt_h"/>
                                          </p:val>
                                        </p:tav>
                                      </p:tavLst>
                                    </p:anim>
                                    <p:animEffect transition="in" filter="fade">
                                      <p:cBhvr>
                                        <p:cTn id="191" dur="2000"/>
                                        <p:tgtEl>
                                          <p:spTgt spid="35"/>
                                        </p:tgtEl>
                                      </p:cBhvr>
                                    </p:animEffect>
                                  </p:childTnLst>
                                </p:cTn>
                              </p:par>
                            </p:childTnLst>
                          </p:cTn>
                        </p:par>
                        <p:par>
                          <p:cTn id="192" fill="hold">
                            <p:stCondLst>
                              <p:cond delay="11000"/>
                            </p:stCondLst>
                            <p:childTnLst>
                              <p:par>
                                <p:cTn id="193" presetID="22" presetClass="entr" presetSubtype="8" fill="hold" nodeType="afterEffect">
                                  <p:stCondLst>
                                    <p:cond delay="0"/>
                                  </p:stCondLst>
                                  <p:childTnLst>
                                    <p:set>
                                      <p:cBhvr>
                                        <p:cTn id="194" dur="1" fill="hold">
                                          <p:stCondLst>
                                            <p:cond delay="0"/>
                                          </p:stCondLst>
                                        </p:cTn>
                                        <p:tgtEl>
                                          <p:spTgt spid="81"/>
                                        </p:tgtEl>
                                        <p:attrNameLst>
                                          <p:attrName>style.visibility</p:attrName>
                                        </p:attrNameLst>
                                      </p:cBhvr>
                                      <p:to>
                                        <p:strVal val="visible"/>
                                      </p:to>
                                    </p:set>
                                    <p:animEffect transition="in" filter="wipe(left)">
                                      <p:cBhvr>
                                        <p:cTn id="195" dur="2000"/>
                                        <p:tgtEl>
                                          <p:spTgt spid="81"/>
                                        </p:tgtEl>
                                      </p:cBhvr>
                                    </p:animEffect>
                                  </p:childTnLst>
                                </p:cTn>
                              </p:par>
                            </p:childTnLst>
                          </p:cTn>
                        </p:par>
                        <p:par>
                          <p:cTn id="196" fill="hold">
                            <p:stCondLst>
                              <p:cond delay="13000"/>
                            </p:stCondLst>
                            <p:childTnLst>
                              <p:par>
                                <p:cTn id="197" presetID="10" presetClass="entr" presetSubtype="0" fill="hold" grpId="0" nodeType="afterEffect">
                                  <p:stCondLst>
                                    <p:cond delay="0"/>
                                  </p:stCondLst>
                                  <p:childTnLst>
                                    <p:set>
                                      <p:cBhvr>
                                        <p:cTn id="198" dur="1" fill="hold">
                                          <p:stCondLst>
                                            <p:cond delay="0"/>
                                          </p:stCondLst>
                                        </p:cTn>
                                        <p:tgtEl>
                                          <p:spTgt spid="36"/>
                                        </p:tgtEl>
                                        <p:attrNameLst>
                                          <p:attrName>style.visibility</p:attrName>
                                        </p:attrNameLst>
                                      </p:cBhvr>
                                      <p:to>
                                        <p:strVal val="visible"/>
                                      </p:to>
                                    </p:set>
                                    <p:animEffect transition="in" filter="fade">
                                      <p:cBhvr>
                                        <p:cTn id="199" dur="1000"/>
                                        <p:tgtEl>
                                          <p:spTgt spid="36"/>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22"/>
                                        </p:tgtEl>
                                        <p:attrNameLst>
                                          <p:attrName>style.visibility</p:attrName>
                                        </p:attrNameLst>
                                      </p:cBhvr>
                                      <p:to>
                                        <p:strVal val="visible"/>
                                      </p:to>
                                    </p:set>
                                    <p:anim calcmode="lin" valueType="num">
                                      <p:cBhvr>
                                        <p:cTn id="204" dur="2000" fill="hold"/>
                                        <p:tgtEl>
                                          <p:spTgt spid="22"/>
                                        </p:tgtEl>
                                        <p:attrNameLst>
                                          <p:attrName>ppt_w</p:attrName>
                                        </p:attrNameLst>
                                      </p:cBhvr>
                                      <p:tavLst>
                                        <p:tav tm="0">
                                          <p:val>
                                            <p:fltVal val="0"/>
                                          </p:val>
                                        </p:tav>
                                        <p:tav tm="100000">
                                          <p:val>
                                            <p:strVal val="#ppt_w"/>
                                          </p:val>
                                        </p:tav>
                                      </p:tavLst>
                                    </p:anim>
                                    <p:anim calcmode="lin" valueType="num">
                                      <p:cBhvr>
                                        <p:cTn id="205" dur="2000" fill="hold"/>
                                        <p:tgtEl>
                                          <p:spTgt spid="22"/>
                                        </p:tgtEl>
                                        <p:attrNameLst>
                                          <p:attrName>ppt_h</p:attrName>
                                        </p:attrNameLst>
                                      </p:cBhvr>
                                      <p:tavLst>
                                        <p:tav tm="0">
                                          <p:val>
                                            <p:fltVal val="0"/>
                                          </p:val>
                                        </p:tav>
                                        <p:tav tm="100000">
                                          <p:val>
                                            <p:strVal val="#ppt_h"/>
                                          </p:val>
                                        </p:tav>
                                      </p:tavLst>
                                    </p:anim>
                                    <p:animEffect transition="in" filter="fade">
                                      <p:cBhvr>
                                        <p:cTn id="206" dur="2000"/>
                                        <p:tgtEl>
                                          <p:spTgt spid="22"/>
                                        </p:tgtEl>
                                      </p:cBhvr>
                                    </p:animEffect>
                                  </p:childTnLst>
                                </p:cTn>
                              </p:par>
                            </p:childTnLst>
                          </p:cTn>
                        </p:par>
                        <p:par>
                          <p:cTn id="207" fill="hold">
                            <p:stCondLst>
                              <p:cond delay="2000"/>
                            </p:stCondLst>
                            <p:childTnLst>
                              <p:par>
                                <p:cTn id="208" presetID="22" presetClass="entr" presetSubtype="8" fill="hold" nodeType="afterEffect">
                                  <p:stCondLst>
                                    <p:cond delay="0"/>
                                  </p:stCondLst>
                                  <p:childTnLst>
                                    <p:set>
                                      <p:cBhvr>
                                        <p:cTn id="209" dur="1" fill="hold">
                                          <p:stCondLst>
                                            <p:cond delay="0"/>
                                          </p:stCondLst>
                                        </p:cTn>
                                        <p:tgtEl>
                                          <p:spTgt spid="83"/>
                                        </p:tgtEl>
                                        <p:attrNameLst>
                                          <p:attrName>style.visibility</p:attrName>
                                        </p:attrNameLst>
                                      </p:cBhvr>
                                      <p:to>
                                        <p:strVal val="visible"/>
                                      </p:to>
                                    </p:set>
                                    <p:animEffect transition="in" filter="wipe(left)">
                                      <p:cBhvr>
                                        <p:cTn id="210" dur="2000"/>
                                        <p:tgtEl>
                                          <p:spTgt spid="83"/>
                                        </p:tgtEl>
                                      </p:cBhvr>
                                    </p:animEffect>
                                  </p:childTnLst>
                                </p:cTn>
                              </p:par>
                            </p:childTnLst>
                          </p:cTn>
                        </p:par>
                        <p:par>
                          <p:cTn id="211" fill="hold">
                            <p:stCondLst>
                              <p:cond delay="4000"/>
                            </p:stCondLst>
                            <p:childTnLst>
                              <p:par>
                                <p:cTn id="212" presetID="22" presetClass="entr" presetSubtype="8" fill="hold" nodeType="afterEffect">
                                  <p:stCondLst>
                                    <p:cond delay="0"/>
                                  </p:stCondLst>
                                  <p:childTnLst>
                                    <p:set>
                                      <p:cBhvr>
                                        <p:cTn id="213" dur="1" fill="hold">
                                          <p:stCondLst>
                                            <p:cond delay="0"/>
                                          </p:stCondLst>
                                        </p:cTn>
                                        <p:tgtEl>
                                          <p:spTgt spid="85"/>
                                        </p:tgtEl>
                                        <p:attrNameLst>
                                          <p:attrName>style.visibility</p:attrName>
                                        </p:attrNameLst>
                                      </p:cBhvr>
                                      <p:to>
                                        <p:strVal val="visible"/>
                                      </p:to>
                                    </p:set>
                                    <p:animEffect transition="in" filter="wipe(left)">
                                      <p:cBhvr>
                                        <p:cTn id="214" dur="1000"/>
                                        <p:tgtEl>
                                          <p:spTgt spid="85"/>
                                        </p:tgtEl>
                                      </p:cBhvr>
                                    </p:animEffect>
                                  </p:childTnLst>
                                </p:cTn>
                              </p:par>
                            </p:childTnLst>
                          </p:cTn>
                        </p:par>
                        <p:par>
                          <p:cTn id="215" fill="hold">
                            <p:stCondLst>
                              <p:cond delay="5000"/>
                            </p:stCondLst>
                            <p:childTnLst>
                              <p:par>
                                <p:cTn id="216" presetID="22" presetClass="entr" presetSubtype="8" fill="hold" nodeType="afterEffect">
                                  <p:stCondLst>
                                    <p:cond delay="0"/>
                                  </p:stCondLst>
                                  <p:childTnLst>
                                    <p:set>
                                      <p:cBhvr>
                                        <p:cTn id="217" dur="1" fill="hold">
                                          <p:stCondLst>
                                            <p:cond delay="0"/>
                                          </p:stCondLst>
                                        </p:cTn>
                                        <p:tgtEl>
                                          <p:spTgt spid="87"/>
                                        </p:tgtEl>
                                        <p:attrNameLst>
                                          <p:attrName>style.visibility</p:attrName>
                                        </p:attrNameLst>
                                      </p:cBhvr>
                                      <p:to>
                                        <p:strVal val="visible"/>
                                      </p:to>
                                    </p:set>
                                    <p:animEffect transition="in" filter="wipe(left)">
                                      <p:cBhvr>
                                        <p:cTn id="218" dur="2000"/>
                                        <p:tgtEl>
                                          <p:spTgt spid="87"/>
                                        </p:tgtEl>
                                      </p:cBhvr>
                                    </p:animEffect>
                                  </p:childTnLst>
                                </p:cTn>
                              </p:par>
                            </p:childTnLst>
                          </p:cTn>
                        </p:par>
                        <p:par>
                          <p:cTn id="219" fill="hold">
                            <p:stCondLst>
                              <p:cond delay="7000"/>
                            </p:stCondLst>
                            <p:childTnLst>
                              <p:par>
                                <p:cTn id="220" presetID="53" presetClass="entr" presetSubtype="16" fill="hold" grpId="0" nodeType="afterEffect">
                                  <p:stCondLst>
                                    <p:cond delay="0"/>
                                  </p:stCondLst>
                                  <p:childTnLst>
                                    <p:set>
                                      <p:cBhvr>
                                        <p:cTn id="221" dur="1" fill="hold">
                                          <p:stCondLst>
                                            <p:cond delay="0"/>
                                          </p:stCondLst>
                                        </p:cTn>
                                        <p:tgtEl>
                                          <p:spTgt spid="37"/>
                                        </p:tgtEl>
                                        <p:attrNameLst>
                                          <p:attrName>style.visibility</p:attrName>
                                        </p:attrNameLst>
                                      </p:cBhvr>
                                      <p:to>
                                        <p:strVal val="visible"/>
                                      </p:to>
                                    </p:set>
                                    <p:anim calcmode="lin" valueType="num">
                                      <p:cBhvr>
                                        <p:cTn id="222" dur="2000" fill="hold"/>
                                        <p:tgtEl>
                                          <p:spTgt spid="37"/>
                                        </p:tgtEl>
                                        <p:attrNameLst>
                                          <p:attrName>ppt_w</p:attrName>
                                        </p:attrNameLst>
                                      </p:cBhvr>
                                      <p:tavLst>
                                        <p:tav tm="0">
                                          <p:val>
                                            <p:fltVal val="0"/>
                                          </p:val>
                                        </p:tav>
                                        <p:tav tm="100000">
                                          <p:val>
                                            <p:strVal val="#ppt_w"/>
                                          </p:val>
                                        </p:tav>
                                      </p:tavLst>
                                    </p:anim>
                                    <p:anim calcmode="lin" valueType="num">
                                      <p:cBhvr>
                                        <p:cTn id="223" dur="2000" fill="hold"/>
                                        <p:tgtEl>
                                          <p:spTgt spid="37"/>
                                        </p:tgtEl>
                                        <p:attrNameLst>
                                          <p:attrName>ppt_h</p:attrName>
                                        </p:attrNameLst>
                                      </p:cBhvr>
                                      <p:tavLst>
                                        <p:tav tm="0">
                                          <p:val>
                                            <p:fltVal val="0"/>
                                          </p:val>
                                        </p:tav>
                                        <p:tav tm="100000">
                                          <p:val>
                                            <p:strVal val="#ppt_h"/>
                                          </p:val>
                                        </p:tav>
                                      </p:tavLst>
                                    </p:anim>
                                    <p:animEffect transition="in" filter="fade">
                                      <p:cBhvr>
                                        <p:cTn id="224" dur="2000"/>
                                        <p:tgtEl>
                                          <p:spTgt spid="37"/>
                                        </p:tgtEl>
                                      </p:cBhvr>
                                    </p:animEffect>
                                  </p:childTnLst>
                                </p:cTn>
                              </p:par>
                            </p:childTnLst>
                          </p:cTn>
                        </p:par>
                        <p:par>
                          <p:cTn id="225" fill="hold">
                            <p:stCondLst>
                              <p:cond delay="9000"/>
                            </p:stCondLst>
                            <p:childTnLst>
                              <p:par>
                                <p:cTn id="226" presetID="22" presetClass="entr" presetSubtype="8" fill="hold" nodeType="afterEffect">
                                  <p:stCondLst>
                                    <p:cond delay="0"/>
                                  </p:stCondLst>
                                  <p:childTnLst>
                                    <p:set>
                                      <p:cBhvr>
                                        <p:cTn id="227" dur="1" fill="hold">
                                          <p:stCondLst>
                                            <p:cond delay="0"/>
                                          </p:stCondLst>
                                        </p:cTn>
                                        <p:tgtEl>
                                          <p:spTgt spid="89"/>
                                        </p:tgtEl>
                                        <p:attrNameLst>
                                          <p:attrName>style.visibility</p:attrName>
                                        </p:attrNameLst>
                                      </p:cBhvr>
                                      <p:to>
                                        <p:strVal val="visible"/>
                                      </p:to>
                                    </p:set>
                                    <p:animEffect transition="in" filter="wipe(left)">
                                      <p:cBhvr>
                                        <p:cTn id="228" dur="2000"/>
                                        <p:tgtEl>
                                          <p:spTgt spid="89"/>
                                        </p:tgtEl>
                                      </p:cBhvr>
                                    </p:animEffect>
                                  </p:childTnLst>
                                </p:cTn>
                              </p:par>
                            </p:childTnLst>
                          </p:cTn>
                        </p:par>
                        <p:par>
                          <p:cTn id="229" fill="hold">
                            <p:stCondLst>
                              <p:cond delay="11000"/>
                            </p:stCondLst>
                            <p:childTnLst>
                              <p:par>
                                <p:cTn id="230" presetID="22" presetClass="entr" presetSubtype="8" fill="hold" nodeType="afterEffect">
                                  <p:stCondLst>
                                    <p:cond delay="0"/>
                                  </p:stCondLst>
                                  <p:childTnLst>
                                    <p:set>
                                      <p:cBhvr>
                                        <p:cTn id="231" dur="1" fill="hold">
                                          <p:stCondLst>
                                            <p:cond delay="0"/>
                                          </p:stCondLst>
                                        </p:cTn>
                                        <p:tgtEl>
                                          <p:spTgt spid="91"/>
                                        </p:tgtEl>
                                        <p:attrNameLst>
                                          <p:attrName>style.visibility</p:attrName>
                                        </p:attrNameLst>
                                      </p:cBhvr>
                                      <p:to>
                                        <p:strVal val="visible"/>
                                      </p:to>
                                    </p:set>
                                    <p:animEffect transition="in" filter="wipe(left)">
                                      <p:cBhvr>
                                        <p:cTn id="232" dur="2000"/>
                                        <p:tgtEl>
                                          <p:spTgt spid="91"/>
                                        </p:tgtEl>
                                      </p:cBhvr>
                                    </p:animEffect>
                                  </p:childTnLst>
                                </p:cTn>
                              </p:par>
                            </p:childTnLst>
                          </p:cTn>
                        </p:par>
                        <p:par>
                          <p:cTn id="233" fill="hold">
                            <p:stCondLst>
                              <p:cond delay="13000"/>
                            </p:stCondLst>
                            <p:childTnLst>
                              <p:par>
                                <p:cTn id="234" presetID="10" presetClass="entr" presetSubtype="0" fill="hold" grpId="0" nodeType="afterEffect">
                                  <p:stCondLst>
                                    <p:cond delay="0"/>
                                  </p:stCondLst>
                                  <p:childTnLst>
                                    <p:set>
                                      <p:cBhvr>
                                        <p:cTn id="235" dur="1" fill="hold">
                                          <p:stCondLst>
                                            <p:cond delay="0"/>
                                          </p:stCondLst>
                                        </p:cTn>
                                        <p:tgtEl>
                                          <p:spTgt spid="38"/>
                                        </p:tgtEl>
                                        <p:attrNameLst>
                                          <p:attrName>style.visibility</p:attrName>
                                        </p:attrNameLst>
                                      </p:cBhvr>
                                      <p:to>
                                        <p:strVal val="visible"/>
                                      </p:to>
                                    </p:set>
                                    <p:animEffect transition="in" filter="fade">
                                      <p:cBhvr>
                                        <p:cTn id="236" dur="1000"/>
                                        <p:tgtEl>
                                          <p:spTgt spid="38"/>
                                        </p:tgtEl>
                                      </p:cBhvr>
                                    </p:animEffect>
                                  </p:childTnLst>
                                </p:cTn>
                              </p:par>
                            </p:childTnLst>
                          </p:cTn>
                        </p:par>
                      </p:childTnLst>
                    </p:cTn>
                  </p:par>
                  <p:par>
                    <p:cTn id="237" fill="hold">
                      <p:stCondLst>
                        <p:cond delay="indefinite"/>
                      </p:stCondLst>
                      <p:childTnLst>
                        <p:par>
                          <p:cTn id="238" fill="hold">
                            <p:stCondLst>
                              <p:cond delay="0"/>
                            </p:stCondLst>
                            <p:childTnLst>
                              <p:par>
                                <p:cTn id="239" presetID="53" presetClass="entr" presetSubtype="16" fill="hold" nodeType="clickEffect">
                                  <p:stCondLst>
                                    <p:cond delay="0"/>
                                  </p:stCondLst>
                                  <p:childTnLst>
                                    <p:set>
                                      <p:cBhvr>
                                        <p:cTn id="240" dur="1" fill="hold">
                                          <p:stCondLst>
                                            <p:cond delay="0"/>
                                          </p:stCondLst>
                                        </p:cTn>
                                        <p:tgtEl>
                                          <p:spTgt spid="53"/>
                                        </p:tgtEl>
                                        <p:attrNameLst>
                                          <p:attrName>style.visibility</p:attrName>
                                        </p:attrNameLst>
                                      </p:cBhvr>
                                      <p:to>
                                        <p:strVal val="visible"/>
                                      </p:to>
                                    </p:set>
                                    <p:anim calcmode="lin" valueType="num">
                                      <p:cBhvr>
                                        <p:cTn id="241" dur="1000" fill="hold"/>
                                        <p:tgtEl>
                                          <p:spTgt spid="53"/>
                                        </p:tgtEl>
                                        <p:attrNameLst>
                                          <p:attrName>ppt_w</p:attrName>
                                        </p:attrNameLst>
                                      </p:cBhvr>
                                      <p:tavLst>
                                        <p:tav tm="0">
                                          <p:val>
                                            <p:fltVal val="0"/>
                                          </p:val>
                                        </p:tav>
                                        <p:tav tm="100000">
                                          <p:val>
                                            <p:strVal val="#ppt_w"/>
                                          </p:val>
                                        </p:tav>
                                      </p:tavLst>
                                    </p:anim>
                                    <p:anim calcmode="lin" valueType="num">
                                      <p:cBhvr>
                                        <p:cTn id="242" dur="1000" fill="hold"/>
                                        <p:tgtEl>
                                          <p:spTgt spid="53"/>
                                        </p:tgtEl>
                                        <p:attrNameLst>
                                          <p:attrName>ppt_h</p:attrName>
                                        </p:attrNameLst>
                                      </p:cBhvr>
                                      <p:tavLst>
                                        <p:tav tm="0">
                                          <p:val>
                                            <p:fltVal val="0"/>
                                          </p:val>
                                        </p:tav>
                                        <p:tav tm="100000">
                                          <p:val>
                                            <p:strVal val="#ppt_h"/>
                                          </p:val>
                                        </p:tav>
                                      </p:tavLst>
                                    </p:anim>
                                    <p:animEffect transition="in" filter="fade">
                                      <p:cBhvr>
                                        <p:cTn id="243" dur="1000"/>
                                        <p:tgtEl>
                                          <p:spTgt spid="53"/>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3"/>
                                        </p:tgtEl>
                                        <p:attrNameLst>
                                          <p:attrName>style.visibility</p:attrName>
                                        </p:attrNameLst>
                                      </p:cBhvr>
                                      <p:to>
                                        <p:strVal val="visible"/>
                                      </p:to>
                                    </p:set>
                                    <p:animEffect transition="in" filter="fade">
                                      <p:cBhvr>
                                        <p:cTn id="246" dur="2000"/>
                                        <p:tgtEl>
                                          <p:spTgt spid="3"/>
                                        </p:tgtEl>
                                      </p:cBhvr>
                                    </p:animEffect>
                                  </p:childTnLst>
                                </p:cTn>
                              </p:par>
                            </p:childTnLst>
                          </p:cTn>
                        </p:par>
                        <p:par>
                          <p:cTn id="247" fill="hold">
                            <p:stCondLst>
                              <p:cond delay="2000"/>
                            </p:stCondLst>
                            <p:childTnLst>
                              <p:par>
                                <p:cTn id="248" presetID="22" presetClass="entr" presetSubtype="8" fill="hold" nodeType="afterEffect">
                                  <p:stCondLst>
                                    <p:cond delay="0"/>
                                  </p:stCondLst>
                                  <p:childTnLst>
                                    <p:set>
                                      <p:cBhvr>
                                        <p:cTn id="249" dur="1" fill="hold">
                                          <p:stCondLst>
                                            <p:cond delay="0"/>
                                          </p:stCondLst>
                                        </p:cTn>
                                        <p:tgtEl>
                                          <p:spTgt spid="7"/>
                                        </p:tgtEl>
                                        <p:attrNameLst>
                                          <p:attrName>style.visibility</p:attrName>
                                        </p:attrNameLst>
                                      </p:cBhvr>
                                      <p:to>
                                        <p:strVal val="visible"/>
                                      </p:to>
                                    </p:set>
                                    <p:animEffect transition="in" filter="wipe(left)">
                                      <p:cBhvr>
                                        <p:cTn id="250" dur="1500"/>
                                        <p:tgtEl>
                                          <p:spTgt spid="7"/>
                                        </p:tgtEl>
                                      </p:cBhvr>
                                    </p:animEffect>
                                  </p:childTnLst>
                                </p:cTn>
                              </p:par>
                            </p:childTnLst>
                          </p:cTn>
                        </p:par>
                      </p:childTnLst>
                    </p:cTn>
                  </p:par>
                  <p:par>
                    <p:cTn id="251" fill="hold">
                      <p:stCondLst>
                        <p:cond delay="indefinite"/>
                      </p:stCondLst>
                      <p:childTnLst>
                        <p:par>
                          <p:cTn id="252" fill="hold">
                            <p:stCondLst>
                              <p:cond delay="0"/>
                            </p:stCondLst>
                            <p:childTnLst>
                              <p:par>
                                <p:cTn id="253" presetID="53" presetClass="entr" presetSubtype="16" fill="hold" nodeType="clickEffect">
                                  <p:stCondLst>
                                    <p:cond delay="0"/>
                                  </p:stCondLst>
                                  <p:childTnLst>
                                    <p:set>
                                      <p:cBhvr>
                                        <p:cTn id="254" dur="1" fill="hold">
                                          <p:stCondLst>
                                            <p:cond delay="0"/>
                                          </p:stCondLst>
                                        </p:cTn>
                                        <p:tgtEl>
                                          <p:spTgt spid="57"/>
                                        </p:tgtEl>
                                        <p:attrNameLst>
                                          <p:attrName>style.visibility</p:attrName>
                                        </p:attrNameLst>
                                      </p:cBhvr>
                                      <p:to>
                                        <p:strVal val="visible"/>
                                      </p:to>
                                    </p:set>
                                    <p:anim calcmode="lin" valueType="num">
                                      <p:cBhvr>
                                        <p:cTn id="255" dur="1000" fill="hold"/>
                                        <p:tgtEl>
                                          <p:spTgt spid="57"/>
                                        </p:tgtEl>
                                        <p:attrNameLst>
                                          <p:attrName>ppt_w</p:attrName>
                                        </p:attrNameLst>
                                      </p:cBhvr>
                                      <p:tavLst>
                                        <p:tav tm="0">
                                          <p:val>
                                            <p:fltVal val="0"/>
                                          </p:val>
                                        </p:tav>
                                        <p:tav tm="100000">
                                          <p:val>
                                            <p:strVal val="#ppt_w"/>
                                          </p:val>
                                        </p:tav>
                                      </p:tavLst>
                                    </p:anim>
                                    <p:anim calcmode="lin" valueType="num">
                                      <p:cBhvr>
                                        <p:cTn id="256" dur="1000" fill="hold"/>
                                        <p:tgtEl>
                                          <p:spTgt spid="57"/>
                                        </p:tgtEl>
                                        <p:attrNameLst>
                                          <p:attrName>ppt_h</p:attrName>
                                        </p:attrNameLst>
                                      </p:cBhvr>
                                      <p:tavLst>
                                        <p:tav tm="0">
                                          <p:val>
                                            <p:fltVal val="0"/>
                                          </p:val>
                                        </p:tav>
                                        <p:tav tm="100000">
                                          <p:val>
                                            <p:strVal val="#ppt_h"/>
                                          </p:val>
                                        </p:tav>
                                      </p:tavLst>
                                    </p:anim>
                                    <p:animEffect transition="in" filter="fade">
                                      <p:cBhvr>
                                        <p:cTn id="257" dur="1000"/>
                                        <p:tgtEl>
                                          <p:spTgt spid="57"/>
                                        </p:tgtEl>
                                      </p:cBhvr>
                                    </p:animEffect>
                                  </p:childTnLst>
                                </p:cTn>
                              </p:par>
                            </p:childTnLst>
                          </p:cTn>
                        </p:par>
                        <p:par>
                          <p:cTn id="258" fill="hold">
                            <p:stCondLst>
                              <p:cond delay="1000"/>
                            </p:stCondLst>
                            <p:childTnLst>
                              <p:par>
                                <p:cTn id="259" presetID="10" presetClass="entr" presetSubtype="0" fill="hold" grpId="0" nodeType="afterEffect">
                                  <p:stCondLst>
                                    <p:cond delay="0"/>
                                  </p:stCondLst>
                                  <p:childTnLst>
                                    <p:set>
                                      <p:cBhvr>
                                        <p:cTn id="260" dur="1" fill="hold">
                                          <p:stCondLst>
                                            <p:cond delay="0"/>
                                          </p:stCondLst>
                                        </p:cTn>
                                        <p:tgtEl>
                                          <p:spTgt spid="8"/>
                                        </p:tgtEl>
                                        <p:attrNameLst>
                                          <p:attrName>style.visibility</p:attrName>
                                        </p:attrNameLst>
                                      </p:cBhvr>
                                      <p:to>
                                        <p:strVal val="visible"/>
                                      </p:to>
                                    </p:set>
                                    <p:animEffect transition="in" filter="fade">
                                      <p:cBhvr>
                                        <p:cTn id="261" dur="2000"/>
                                        <p:tgtEl>
                                          <p:spTgt spid="8"/>
                                        </p:tgtEl>
                                      </p:cBhvr>
                                    </p:animEffect>
                                  </p:childTnLst>
                                </p:cTn>
                              </p:par>
                            </p:childTnLst>
                          </p:cTn>
                        </p:par>
                        <p:par>
                          <p:cTn id="262" fill="hold">
                            <p:stCondLst>
                              <p:cond delay="3000"/>
                            </p:stCondLst>
                            <p:childTnLst>
                              <p:par>
                                <p:cTn id="263" presetID="10" presetClass="entr" presetSubtype="0" fill="hold" grpId="0" nodeType="afterEffect">
                                  <p:stCondLst>
                                    <p:cond delay="0"/>
                                  </p:stCondLst>
                                  <p:childTnLst>
                                    <p:set>
                                      <p:cBhvr>
                                        <p:cTn id="264" dur="1" fill="hold">
                                          <p:stCondLst>
                                            <p:cond delay="0"/>
                                          </p:stCondLst>
                                        </p:cTn>
                                        <p:tgtEl>
                                          <p:spTgt spid="9"/>
                                        </p:tgtEl>
                                        <p:attrNameLst>
                                          <p:attrName>style.visibility</p:attrName>
                                        </p:attrNameLst>
                                      </p:cBhvr>
                                      <p:to>
                                        <p:strVal val="visible"/>
                                      </p:to>
                                    </p:set>
                                    <p:animEffect transition="in" filter="fade">
                                      <p:cBhvr>
                                        <p:cTn id="265" dur="2000"/>
                                        <p:tgtEl>
                                          <p:spTgt spid="9"/>
                                        </p:tgtEl>
                                      </p:cBhvr>
                                    </p:animEffect>
                                  </p:childTnLst>
                                </p:cTn>
                              </p:par>
                            </p:childTnLst>
                          </p:cTn>
                        </p:par>
                        <p:par>
                          <p:cTn id="266" fill="hold">
                            <p:stCondLst>
                              <p:cond delay="5000"/>
                            </p:stCondLst>
                            <p:childTnLst>
                              <p:par>
                                <p:cTn id="267" presetID="22" presetClass="entr" presetSubtype="1" fill="hold" nodeType="afterEffect">
                                  <p:stCondLst>
                                    <p:cond delay="0"/>
                                  </p:stCondLst>
                                  <p:childTnLst>
                                    <p:set>
                                      <p:cBhvr>
                                        <p:cTn id="268" dur="1" fill="hold">
                                          <p:stCondLst>
                                            <p:cond delay="0"/>
                                          </p:stCondLst>
                                        </p:cTn>
                                        <p:tgtEl>
                                          <p:spTgt spid="12"/>
                                        </p:tgtEl>
                                        <p:attrNameLst>
                                          <p:attrName>style.visibility</p:attrName>
                                        </p:attrNameLst>
                                      </p:cBhvr>
                                      <p:to>
                                        <p:strVal val="visible"/>
                                      </p:to>
                                    </p:set>
                                    <p:animEffect transition="in" filter="wipe(up)">
                                      <p:cBhvr>
                                        <p:cTn id="269" dur="2000"/>
                                        <p:tgtEl>
                                          <p:spTgt spid="12"/>
                                        </p:tgtEl>
                                      </p:cBhvr>
                                    </p:animEffect>
                                  </p:childTnLst>
                                </p:cTn>
                              </p:par>
                            </p:childTnLst>
                          </p:cTn>
                        </p:par>
                        <p:par>
                          <p:cTn id="270" fill="hold">
                            <p:stCondLst>
                              <p:cond delay="7000"/>
                            </p:stCondLst>
                            <p:childTnLst>
                              <p:par>
                                <p:cTn id="271" presetID="22" presetClass="entr" presetSubtype="1" fill="hold" nodeType="afterEffect">
                                  <p:stCondLst>
                                    <p:cond delay="0"/>
                                  </p:stCondLst>
                                  <p:childTnLst>
                                    <p:set>
                                      <p:cBhvr>
                                        <p:cTn id="272" dur="1" fill="hold">
                                          <p:stCondLst>
                                            <p:cond delay="0"/>
                                          </p:stCondLst>
                                        </p:cTn>
                                        <p:tgtEl>
                                          <p:spTgt spid="62"/>
                                        </p:tgtEl>
                                        <p:attrNameLst>
                                          <p:attrName>style.visibility</p:attrName>
                                        </p:attrNameLst>
                                      </p:cBhvr>
                                      <p:to>
                                        <p:strVal val="visible"/>
                                      </p:to>
                                    </p:set>
                                    <p:animEffect transition="in" filter="wipe(up)">
                                      <p:cBhvr>
                                        <p:cTn id="273" dur="2000"/>
                                        <p:tgtEl>
                                          <p:spTgt spid="62"/>
                                        </p:tgtEl>
                                      </p:cBhvr>
                                    </p:animEffect>
                                  </p:childTnLst>
                                </p:cTn>
                              </p:par>
                            </p:childTnLst>
                          </p:cTn>
                        </p:par>
                        <p:par>
                          <p:cTn id="274" fill="hold">
                            <p:stCondLst>
                              <p:cond delay="9000"/>
                            </p:stCondLst>
                            <p:childTnLst>
                              <p:par>
                                <p:cTn id="275" presetID="22" presetClass="entr" presetSubtype="1" fill="hold" nodeType="afterEffect">
                                  <p:stCondLst>
                                    <p:cond delay="0"/>
                                  </p:stCondLst>
                                  <p:childTnLst>
                                    <p:set>
                                      <p:cBhvr>
                                        <p:cTn id="276" dur="1" fill="hold">
                                          <p:stCondLst>
                                            <p:cond delay="0"/>
                                          </p:stCondLst>
                                        </p:cTn>
                                        <p:tgtEl>
                                          <p:spTgt spid="64"/>
                                        </p:tgtEl>
                                        <p:attrNameLst>
                                          <p:attrName>style.visibility</p:attrName>
                                        </p:attrNameLst>
                                      </p:cBhvr>
                                      <p:to>
                                        <p:strVal val="visible"/>
                                      </p:to>
                                    </p:set>
                                    <p:animEffect transition="in" filter="wipe(up)">
                                      <p:cBhvr>
                                        <p:cTn id="277" dur="1500"/>
                                        <p:tgtEl>
                                          <p:spTgt spid="64"/>
                                        </p:tgtEl>
                                      </p:cBhvr>
                                    </p:animEffect>
                                  </p:childTnLst>
                                </p:cTn>
                              </p:par>
                            </p:childTnLst>
                          </p:cTn>
                        </p:par>
                        <p:par>
                          <p:cTn id="278" fill="hold">
                            <p:stCondLst>
                              <p:cond delay="10500"/>
                            </p:stCondLst>
                            <p:childTnLst>
                              <p:par>
                                <p:cTn id="279" presetID="22" presetClass="entr" presetSubtype="1" fill="hold" nodeType="afterEffect">
                                  <p:stCondLst>
                                    <p:cond delay="0"/>
                                  </p:stCondLst>
                                  <p:childTnLst>
                                    <p:set>
                                      <p:cBhvr>
                                        <p:cTn id="280" dur="1" fill="hold">
                                          <p:stCondLst>
                                            <p:cond delay="0"/>
                                          </p:stCondLst>
                                        </p:cTn>
                                        <p:tgtEl>
                                          <p:spTgt spid="68"/>
                                        </p:tgtEl>
                                        <p:attrNameLst>
                                          <p:attrName>style.visibility</p:attrName>
                                        </p:attrNameLst>
                                      </p:cBhvr>
                                      <p:to>
                                        <p:strVal val="visible"/>
                                      </p:to>
                                    </p:set>
                                    <p:animEffect transition="in" filter="wipe(up)">
                                      <p:cBhvr>
                                        <p:cTn id="281" dur="1500"/>
                                        <p:tgtEl>
                                          <p:spTgt spid="68"/>
                                        </p:tgtEl>
                                      </p:cBhvr>
                                    </p:animEffect>
                                  </p:childTnLst>
                                </p:cTn>
                              </p:par>
                            </p:childTnLst>
                          </p:cTn>
                        </p:par>
                      </p:childTnLst>
                    </p:cTn>
                  </p:par>
                  <p:par>
                    <p:cTn id="282" fill="hold">
                      <p:stCondLst>
                        <p:cond delay="indefinite"/>
                      </p:stCondLst>
                      <p:childTnLst>
                        <p:par>
                          <p:cTn id="283" fill="hold">
                            <p:stCondLst>
                              <p:cond delay="0"/>
                            </p:stCondLst>
                            <p:childTnLst>
                              <p:par>
                                <p:cTn id="284" presetID="53" presetClass="entr" presetSubtype="16" fill="hold" nodeType="clickEffect">
                                  <p:stCondLst>
                                    <p:cond delay="0"/>
                                  </p:stCondLst>
                                  <p:childTnLst>
                                    <p:set>
                                      <p:cBhvr>
                                        <p:cTn id="285" dur="1" fill="hold">
                                          <p:stCondLst>
                                            <p:cond delay="0"/>
                                          </p:stCondLst>
                                        </p:cTn>
                                        <p:tgtEl>
                                          <p:spTgt spid="69"/>
                                        </p:tgtEl>
                                        <p:attrNameLst>
                                          <p:attrName>style.visibility</p:attrName>
                                        </p:attrNameLst>
                                      </p:cBhvr>
                                      <p:to>
                                        <p:strVal val="visible"/>
                                      </p:to>
                                    </p:set>
                                    <p:anim calcmode="lin" valueType="num">
                                      <p:cBhvr>
                                        <p:cTn id="286" dur="1000" fill="hold"/>
                                        <p:tgtEl>
                                          <p:spTgt spid="69"/>
                                        </p:tgtEl>
                                        <p:attrNameLst>
                                          <p:attrName>ppt_w</p:attrName>
                                        </p:attrNameLst>
                                      </p:cBhvr>
                                      <p:tavLst>
                                        <p:tav tm="0">
                                          <p:val>
                                            <p:fltVal val="0"/>
                                          </p:val>
                                        </p:tav>
                                        <p:tav tm="100000">
                                          <p:val>
                                            <p:strVal val="#ppt_w"/>
                                          </p:val>
                                        </p:tav>
                                      </p:tavLst>
                                    </p:anim>
                                    <p:anim calcmode="lin" valueType="num">
                                      <p:cBhvr>
                                        <p:cTn id="287" dur="1000" fill="hold"/>
                                        <p:tgtEl>
                                          <p:spTgt spid="69"/>
                                        </p:tgtEl>
                                        <p:attrNameLst>
                                          <p:attrName>ppt_h</p:attrName>
                                        </p:attrNameLst>
                                      </p:cBhvr>
                                      <p:tavLst>
                                        <p:tav tm="0">
                                          <p:val>
                                            <p:fltVal val="0"/>
                                          </p:val>
                                        </p:tav>
                                        <p:tav tm="100000">
                                          <p:val>
                                            <p:strVal val="#ppt_h"/>
                                          </p:val>
                                        </p:tav>
                                      </p:tavLst>
                                    </p:anim>
                                    <p:animEffect transition="in" filter="fade">
                                      <p:cBhvr>
                                        <p:cTn id="288" dur="1000"/>
                                        <p:tgtEl>
                                          <p:spTgt spid="69"/>
                                        </p:tgtEl>
                                      </p:cBhvr>
                                    </p:animEffect>
                                  </p:childTnLst>
                                </p:cTn>
                              </p:par>
                            </p:childTnLst>
                          </p:cTn>
                        </p:par>
                        <p:par>
                          <p:cTn id="289" fill="hold">
                            <p:stCondLst>
                              <p:cond delay="1000"/>
                            </p:stCondLst>
                            <p:childTnLst>
                              <p:par>
                                <p:cTn id="290" presetID="10" presetClass="entr" presetSubtype="0" fill="hold" grpId="0" nodeType="afterEffect">
                                  <p:stCondLst>
                                    <p:cond delay="0"/>
                                  </p:stCondLst>
                                  <p:childTnLst>
                                    <p:set>
                                      <p:cBhvr>
                                        <p:cTn id="291" dur="1" fill="hold">
                                          <p:stCondLst>
                                            <p:cond delay="0"/>
                                          </p:stCondLst>
                                        </p:cTn>
                                        <p:tgtEl>
                                          <p:spTgt spid="41"/>
                                        </p:tgtEl>
                                        <p:attrNameLst>
                                          <p:attrName>style.visibility</p:attrName>
                                        </p:attrNameLst>
                                      </p:cBhvr>
                                      <p:to>
                                        <p:strVal val="visible"/>
                                      </p:to>
                                    </p:set>
                                    <p:animEffect transition="in" filter="fade">
                                      <p:cBhvr>
                                        <p:cTn id="29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P spid="16" grpId="0"/>
      <p:bldP spid="17" grpId="0"/>
      <p:bldP spid="18" grpId="0"/>
      <p:bldP spid="19" grpId="0"/>
      <p:bldP spid="20" grpId="0"/>
      <p:bldP spid="21" grpId="0"/>
      <p:bldP spid="22" grpId="0"/>
      <p:bldP spid="23" grpId="0"/>
      <p:bldP spid="24" grpId="0"/>
      <p:bldP spid="27" grpId="0"/>
      <p:bldP spid="28" grpId="0"/>
      <p:bldP spid="29" grpId="0"/>
      <p:bldP spid="30" grpId="0"/>
      <p:bldP spid="31" grpId="0"/>
      <p:bldP spid="32" grpId="0"/>
      <p:bldP spid="33" grpId="0"/>
      <p:bldP spid="34" grpId="0"/>
      <p:bldP spid="35" grpId="0"/>
      <p:bldP spid="36" grpId="0"/>
      <p:bldP spid="37" grpId="0"/>
      <p:bldP spid="38" grpId="0"/>
      <p:bldP spid="3" grpId="0"/>
      <p:bldP spid="8" grpId="0"/>
      <p:bldP spid="9"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6" name="TextBox 5"/>
          <p:cNvSpPr txBox="1"/>
          <p:nvPr/>
        </p:nvSpPr>
        <p:spPr>
          <a:xfrm>
            <a:off x="1638300" y="331976"/>
            <a:ext cx="276225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IV.  The Gospel</a:t>
            </a:r>
          </a:p>
        </p:txBody>
      </p:sp>
      <p:sp>
        <p:nvSpPr>
          <p:cNvPr id="8" name="TextBox 7"/>
          <p:cNvSpPr txBox="1"/>
          <p:nvPr/>
        </p:nvSpPr>
        <p:spPr>
          <a:xfrm>
            <a:off x="690562" y="719584"/>
            <a:ext cx="4648200" cy="1754326"/>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If ye continue in the faith grounded and settled,</a:t>
            </a:r>
          </a:p>
          <a:p>
            <a:pPr algn="ctr"/>
            <a:r>
              <a:rPr lang="en-US" sz="1600" b="1" i="1" dirty="0">
                <a:solidFill>
                  <a:srgbClr val="CC6600"/>
                </a:solidFill>
                <a:latin typeface="Times New Roman" panose="02020603050405020304" pitchFamily="18" charset="0"/>
                <a:cs typeface="Times New Roman" panose="02020603050405020304" pitchFamily="18" charset="0"/>
              </a:rPr>
              <a:t>and be not moved away from the hope of the gospel, which ye have heard,</a:t>
            </a:r>
          </a:p>
          <a:p>
            <a:pPr algn="ctr"/>
            <a:r>
              <a:rPr lang="en-US" sz="1600" b="1" i="1" dirty="0">
                <a:solidFill>
                  <a:srgbClr val="CC6600"/>
                </a:solidFill>
                <a:latin typeface="Times New Roman" panose="02020603050405020304" pitchFamily="18" charset="0"/>
                <a:cs typeface="Times New Roman" panose="02020603050405020304" pitchFamily="18" charset="0"/>
              </a:rPr>
              <a:t>and which was preached to every creature</a:t>
            </a:r>
          </a:p>
          <a:p>
            <a:pPr algn="ctr"/>
            <a:r>
              <a:rPr lang="en-US" sz="1600" b="1" i="1" dirty="0">
                <a:solidFill>
                  <a:srgbClr val="CC6600"/>
                </a:solidFill>
                <a:latin typeface="Times New Roman" panose="02020603050405020304" pitchFamily="18" charset="0"/>
                <a:cs typeface="Times New Roman" panose="02020603050405020304" pitchFamily="18" charset="0"/>
              </a:rPr>
              <a:t>which is under heaven;</a:t>
            </a:r>
          </a:p>
          <a:p>
            <a:pPr algn="ctr"/>
            <a:r>
              <a:rPr lang="en-US" sz="1600" b="1" i="1" dirty="0">
                <a:solidFill>
                  <a:srgbClr val="CC6600"/>
                </a:solidFill>
                <a:latin typeface="Times New Roman" panose="02020603050405020304" pitchFamily="18" charset="0"/>
                <a:cs typeface="Times New Roman" panose="02020603050405020304" pitchFamily="18" charset="0"/>
              </a:rPr>
              <a:t>whereof I Paul am made a minister;</a:t>
            </a:r>
          </a:p>
          <a:p>
            <a:pPr algn="ctr"/>
            <a:r>
              <a:rPr lang="en-US" sz="1200" b="1" dirty="0">
                <a:solidFill>
                  <a:srgbClr val="FF0000"/>
                </a:solidFill>
                <a:latin typeface="Times New Roman" panose="02020603050405020304" pitchFamily="18" charset="0"/>
                <a:cs typeface="Times New Roman" panose="02020603050405020304" pitchFamily="18" charset="0"/>
              </a:rPr>
              <a:t>Colossians 1:23</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02467" y="2478166"/>
            <a:ext cx="4646341" cy="1815882"/>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Ah yes, the ‘gospel.’  There lies one of the main difficulties from the Great Commission pastors.  They love to go to </a:t>
            </a:r>
            <a:r>
              <a:rPr lang="en-US" sz="1400" b="1" dirty="0">
                <a:solidFill>
                  <a:srgbClr val="FF0000"/>
                </a:solidFill>
                <a:latin typeface="Times New Roman" panose="02020603050405020304" pitchFamily="18" charset="0"/>
                <a:cs typeface="Times New Roman" panose="02020603050405020304" pitchFamily="18" charset="0"/>
              </a:rPr>
              <a:t>I Corinthians 15:1-5 </a:t>
            </a:r>
            <a:r>
              <a:rPr lang="en-US" sz="1600" dirty="0">
                <a:latin typeface="Times New Roman" panose="02020603050405020304" pitchFamily="18" charset="0"/>
                <a:cs typeface="Times New Roman" panose="02020603050405020304" pitchFamily="18" charset="0"/>
              </a:rPr>
              <a:t>and say, “</a:t>
            </a:r>
            <a:r>
              <a:rPr lang="en-US" sz="1600" i="1" dirty="0">
                <a:latin typeface="Times New Roman" panose="02020603050405020304" pitchFamily="18" charset="0"/>
                <a:cs typeface="Times New Roman" panose="02020603050405020304" pitchFamily="18" charset="0"/>
              </a:rPr>
              <a:t>See, Paul’s gospel is that Jesus died, rose again, etc</a:t>
            </a:r>
            <a:r>
              <a:rPr lang="en-US" sz="1600" dirty="0">
                <a:latin typeface="Times New Roman" panose="02020603050405020304" pitchFamily="18" charset="0"/>
                <a:cs typeface="Times New Roman" panose="02020603050405020304" pitchFamily="18" charset="0"/>
              </a:rPr>
              <a:t>.”  So they just go back to preaching the Gospels and they throw in a little of Paul’s teachings so they can also then say, </a:t>
            </a:r>
            <a:r>
              <a:rPr lang="en-US" sz="1600" i="1" dirty="0">
                <a:latin typeface="Times New Roman" panose="02020603050405020304" pitchFamily="18" charset="0"/>
                <a:cs typeface="Times New Roman" panose="02020603050405020304" pitchFamily="18" charset="0"/>
              </a:rPr>
              <a:t>“See, we teach Paul, too!”</a:t>
            </a:r>
          </a:p>
        </p:txBody>
      </p:sp>
      <p:sp>
        <p:nvSpPr>
          <p:cNvPr id="9" name="TextBox 8"/>
          <p:cNvSpPr txBox="1"/>
          <p:nvPr/>
        </p:nvSpPr>
        <p:spPr>
          <a:xfrm>
            <a:off x="6229351" y="381000"/>
            <a:ext cx="5714588" cy="369332"/>
          </a:xfrm>
          <a:prstGeom prst="rect">
            <a:avLst/>
          </a:prstGeom>
          <a:noFill/>
        </p:spPr>
        <p:txBody>
          <a:bodyPr wrap="square" rtlCol="0">
            <a:spAutoFit/>
          </a:bodyPr>
          <a:lstStyle/>
          <a:p>
            <a:pPr algn="ctr"/>
            <a:r>
              <a:rPr lang="en-US" b="1" dirty="0"/>
              <a:t>Gospel does NOT simply mean ‘good news!’</a:t>
            </a:r>
          </a:p>
        </p:txBody>
      </p:sp>
      <p:sp>
        <p:nvSpPr>
          <p:cNvPr id="10" name="TextBox 9"/>
          <p:cNvSpPr txBox="1"/>
          <p:nvPr/>
        </p:nvSpPr>
        <p:spPr>
          <a:xfrm>
            <a:off x="6534150" y="1371235"/>
            <a:ext cx="5105400" cy="1169551"/>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“The history of the birth, life, actions, death, resurrection, ascension and doctrines of Jesus Christ; or a revelation of the grace of God to fallen man through a mediator, including the character, actions, and doctrines of Christ, with the whole scheme of salvation, as revealed by Christ and his apostles.”   </a:t>
            </a:r>
            <a:r>
              <a:rPr lang="en-US" sz="1200" dirty="0">
                <a:latin typeface="Times New Roman" panose="02020603050405020304" pitchFamily="18" charset="0"/>
                <a:cs typeface="Times New Roman" panose="02020603050405020304" pitchFamily="18" charset="0"/>
              </a:rPr>
              <a:t>Webster’s 1828</a:t>
            </a:r>
            <a:endParaRPr lang="en-US"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607339" y="4850264"/>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the kingdom</a:t>
            </a:r>
          </a:p>
        </p:txBody>
      </p:sp>
      <p:sp>
        <p:nvSpPr>
          <p:cNvPr id="12" name="TextBox 11"/>
          <p:cNvSpPr txBox="1"/>
          <p:nvPr/>
        </p:nvSpPr>
        <p:spPr>
          <a:xfrm>
            <a:off x="6621458" y="5142250"/>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Jesus Christ</a:t>
            </a:r>
          </a:p>
        </p:txBody>
      </p:sp>
      <p:sp>
        <p:nvSpPr>
          <p:cNvPr id="13" name="TextBox 12"/>
          <p:cNvSpPr txBox="1"/>
          <p:nvPr/>
        </p:nvSpPr>
        <p:spPr>
          <a:xfrm>
            <a:off x="6237017" y="5444519"/>
            <a:ext cx="2861493"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the kingdom of God</a:t>
            </a:r>
          </a:p>
        </p:txBody>
      </p:sp>
      <p:sp>
        <p:nvSpPr>
          <p:cNvPr id="14" name="TextBox 13"/>
          <p:cNvSpPr txBox="1"/>
          <p:nvPr/>
        </p:nvSpPr>
        <p:spPr>
          <a:xfrm>
            <a:off x="6388124" y="5748790"/>
            <a:ext cx="255788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the grace of God</a:t>
            </a:r>
          </a:p>
        </p:txBody>
      </p:sp>
      <p:sp>
        <p:nvSpPr>
          <p:cNvPr id="15" name="TextBox 14"/>
          <p:cNvSpPr txBox="1"/>
          <p:nvPr/>
        </p:nvSpPr>
        <p:spPr>
          <a:xfrm>
            <a:off x="6620919" y="6040702"/>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God</a:t>
            </a:r>
          </a:p>
        </p:txBody>
      </p:sp>
      <p:sp>
        <p:nvSpPr>
          <p:cNvPr id="16" name="TextBox 15"/>
          <p:cNvSpPr txBox="1"/>
          <p:nvPr/>
        </p:nvSpPr>
        <p:spPr>
          <a:xfrm>
            <a:off x="9515303" y="4853792"/>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his Son</a:t>
            </a:r>
          </a:p>
        </p:txBody>
      </p:sp>
      <p:sp>
        <p:nvSpPr>
          <p:cNvPr id="17" name="TextBox 16"/>
          <p:cNvSpPr txBox="1"/>
          <p:nvPr/>
        </p:nvSpPr>
        <p:spPr>
          <a:xfrm>
            <a:off x="9516923" y="5152399"/>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Christ</a:t>
            </a:r>
          </a:p>
        </p:txBody>
      </p:sp>
      <p:sp>
        <p:nvSpPr>
          <p:cNvPr id="18" name="TextBox 17"/>
          <p:cNvSpPr txBox="1"/>
          <p:nvPr/>
        </p:nvSpPr>
        <p:spPr>
          <a:xfrm>
            <a:off x="6318609" y="6334005"/>
            <a:ext cx="269875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the uncircumcision</a:t>
            </a:r>
          </a:p>
        </p:txBody>
      </p:sp>
      <p:sp>
        <p:nvSpPr>
          <p:cNvPr id="19" name="TextBox 18"/>
          <p:cNvSpPr txBox="1"/>
          <p:nvPr/>
        </p:nvSpPr>
        <p:spPr>
          <a:xfrm>
            <a:off x="9527902" y="6046737"/>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peace</a:t>
            </a:r>
          </a:p>
        </p:txBody>
      </p:sp>
      <p:sp>
        <p:nvSpPr>
          <p:cNvPr id="20" name="TextBox 19"/>
          <p:cNvSpPr txBox="1"/>
          <p:nvPr/>
        </p:nvSpPr>
        <p:spPr>
          <a:xfrm>
            <a:off x="9129956" y="5456403"/>
            <a:ext cx="28926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Gospel of our Lord Jesus Christ</a:t>
            </a:r>
          </a:p>
        </p:txBody>
      </p:sp>
      <p:sp>
        <p:nvSpPr>
          <p:cNvPr id="21" name="TextBox 20"/>
          <p:cNvSpPr txBox="1"/>
          <p:nvPr/>
        </p:nvSpPr>
        <p:spPr>
          <a:xfrm>
            <a:off x="9526450" y="6336720"/>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Everlasting gospel</a:t>
            </a:r>
          </a:p>
        </p:txBody>
      </p:sp>
      <p:sp>
        <p:nvSpPr>
          <p:cNvPr id="22" name="TextBox 21"/>
          <p:cNvSpPr txBox="1"/>
          <p:nvPr/>
        </p:nvSpPr>
        <p:spPr>
          <a:xfrm>
            <a:off x="9512126" y="5746538"/>
            <a:ext cx="21050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My gospel</a:t>
            </a:r>
          </a:p>
        </p:txBody>
      </p:sp>
      <p:sp>
        <p:nvSpPr>
          <p:cNvPr id="23" name="TextBox 22"/>
          <p:cNvSpPr txBox="1"/>
          <p:nvPr/>
        </p:nvSpPr>
        <p:spPr>
          <a:xfrm>
            <a:off x="6358568" y="2621791"/>
            <a:ext cx="5480596"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fact, the gospel that Paul preached was a lot more than the simple facts about the death, burial, resurrection.  His ‘gospel’ and the gospel our hope is in is what Paul taught – and Paul taught it all; it is what the resurrected Christ taught him to teach!</a:t>
            </a:r>
          </a:p>
        </p:txBody>
      </p:sp>
      <p:sp>
        <p:nvSpPr>
          <p:cNvPr id="24" name="TextBox 23"/>
          <p:cNvSpPr txBox="1"/>
          <p:nvPr/>
        </p:nvSpPr>
        <p:spPr>
          <a:xfrm>
            <a:off x="6657974" y="3841884"/>
            <a:ext cx="4904837"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If you want to do your own study, do a word study on the word ‘</a:t>
            </a:r>
            <a:r>
              <a:rPr lang="en-US" sz="1600" b="1" i="1" dirty="0">
                <a:solidFill>
                  <a:srgbClr val="CC6600"/>
                </a:solidFill>
                <a:latin typeface="Times New Roman" panose="02020603050405020304" pitchFamily="18" charset="0"/>
                <a:cs typeface="Times New Roman" panose="02020603050405020304" pitchFamily="18" charset="0"/>
              </a:rPr>
              <a:t>gospel</a:t>
            </a:r>
            <a:r>
              <a:rPr lang="en-US" sz="1600" dirty="0">
                <a:latin typeface="Times New Roman" panose="02020603050405020304" pitchFamily="18" charset="0"/>
                <a:cs typeface="Times New Roman" panose="02020603050405020304" pitchFamily="18" charset="0"/>
              </a:rPr>
              <a:t>’ – it covers a lot more than most realize!</a:t>
            </a:r>
          </a:p>
        </p:txBody>
      </p:sp>
      <p:sp>
        <p:nvSpPr>
          <p:cNvPr id="26" name="TextBox 25"/>
          <p:cNvSpPr txBox="1"/>
          <p:nvPr/>
        </p:nvSpPr>
        <p:spPr>
          <a:xfrm>
            <a:off x="6294166" y="4479117"/>
            <a:ext cx="5686425"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What are these gospels and who teaches them and when?</a:t>
            </a:r>
            <a:endParaRPr lang="en-US" sz="1600" b="1" dirty="0"/>
          </a:p>
        </p:txBody>
      </p:sp>
      <p:sp>
        <p:nvSpPr>
          <p:cNvPr id="30" name="TextBox 29"/>
          <p:cNvSpPr txBox="1"/>
          <p:nvPr/>
        </p:nvSpPr>
        <p:spPr>
          <a:xfrm>
            <a:off x="6143625" y="739408"/>
            <a:ext cx="5898006" cy="369332"/>
          </a:xfrm>
          <a:prstGeom prst="rect">
            <a:avLst/>
          </a:prstGeom>
          <a:noFill/>
        </p:spPr>
        <p:txBody>
          <a:bodyPr wrap="square" rtlCol="0">
            <a:spAutoFit/>
          </a:bodyPr>
          <a:lstStyle/>
          <a:p>
            <a:pPr algn="ctr"/>
            <a:r>
              <a:rPr lang="en-US" dirty="0"/>
              <a:t>Go spel - God spel  - God spell - God’s spelling - God’s words!</a:t>
            </a:r>
          </a:p>
        </p:txBody>
      </p:sp>
      <p:sp>
        <p:nvSpPr>
          <p:cNvPr id="31" name="TextBox 30"/>
          <p:cNvSpPr txBox="1"/>
          <p:nvPr/>
        </p:nvSpPr>
        <p:spPr>
          <a:xfrm>
            <a:off x="7753349" y="1051590"/>
            <a:ext cx="2676525" cy="27699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Makes simple sense to me!</a:t>
            </a:r>
          </a:p>
        </p:txBody>
      </p:sp>
      <p:cxnSp>
        <p:nvCxnSpPr>
          <p:cNvPr id="33" name="Straight Connector 32"/>
          <p:cNvCxnSpPr/>
          <p:nvPr/>
        </p:nvCxnSpPr>
        <p:spPr>
          <a:xfrm>
            <a:off x="1281113" y="1238250"/>
            <a:ext cx="382428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0275" y="2228850"/>
            <a:ext cx="23145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237017" y="3841884"/>
            <a:ext cx="5743574" cy="2830675"/>
          </a:xfrm>
          <a:prstGeom prst="rect">
            <a:avLst/>
          </a:prstGeom>
          <a:no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57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par>
                          <p:cTn id="15" fill="hold">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000"/>
                                        <p:tgtEl>
                                          <p:spTgt spid="33"/>
                                        </p:tgtEl>
                                      </p:cBhvr>
                                    </p:animEffect>
                                  </p:childTnLst>
                                </p:cTn>
                              </p:par>
                            </p:childTnLst>
                          </p:cTn>
                        </p:par>
                        <p:par>
                          <p:cTn id="19" fill="hold">
                            <p:stCondLst>
                              <p:cond delay="4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2000"/>
                                        <p:tgtEl>
                                          <p:spTgt spid="9"/>
                                        </p:tgtEl>
                                      </p:cBhvr>
                                    </p:animEffect>
                                  </p:childTnLst>
                                </p:cTn>
                              </p:par>
                            </p:childTnLst>
                          </p:cTn>
                        </p:par>
                        <p:par>
                          <p:cTn id="33" fill="hold">
                            <p:stCondLst>
                              <p:cond delay="2000"/>
                            </p:stCondLst>
                            <p:childTnLst>
                              <p:par>
                                <p:cTn id="34" presetID="10" presetClass="entr" presetSubtype="0" fill="hold" grpId="0" nodeType="after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290">
                                          <p:stCondLst>
                                            <p:cond delay="0"/>
                                          </p:stCondLst>
                                        </p:cTn>
                                        <p:tgtEl>
                                          <p:spTgt spid="31"/>
                                        </p:tgtEl>
                                      </p:cBhvr>
                                    </p:animEffect>
                                    <p:anim calcmode="lin" valueType="num">
                                      <p:cBhvr>
                                        <p:cTn id="42"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47" dur="13">
                                          <p:stCondLst>
                                            <p:cond delay="325"/>
                                          </p:stCondLst>
                                        </p:cTn>
                                        <p:tgtEl>
                                          <p:spTgt spid="31"/>
                                        </p:tgtEl>
                                      </p:cBhvr>
                                      <p:to x="100000" y="60000"/>
                                    </p:animScale>
                                    <p:animScale>
                                      <p:cBhvr>
                                        <p:cTn id="48" dur="83" decel="50000">
                                          <p:stCondLst>
                                            <p:cond delay="338"/>
                                          </p:stCondLst>
                                        </p:cTn>
                                        <p:tgtEl>
                                          <p:spTgt spid="31"/>
                                        </p:tgtEl>
                                      </p:cBhvr>
                                      <p:to x="100000" y="100000"/>
                                    </p:animScale>
                                    <p:animScale>
                                      <p:cBhvr>
                                        <p:cTn id="49" dur="13">
                                          <p:stCondLst>
                                            <p:cond delay="656"/>
                                          </p:stCondLst>
                                        </p:cTn>
                                        <p:tgtEl>
                                          <p:spTgt spid="31"/>
                                        </p:tgtEl>
                                      </p:cBhvr>
                                      <p:to x="100000" y="80000"/>
                                    </p:animScale>
                                    <p:animScale>
                                      <p:cBhvr>
                                        <p:cTn id="50" dur="83" decel="50000">
                                          <p:stCondLst>
                                            <p:cond delay="669"/>
                                          </p:stCondLst>
                                        </p:cTn>
                                        <p:tgtEl>
                                          <p:spTgt spid="31"/>
                                        </p:tgtEl>
                                      </p:cBhvr>
                                      <p:to x="100000" y="100000"/>
                                    </p:animScale>
                                    <p:animScale>
                                      <p:cBhvr>
                                        <p:cTn id="51" dur="13">
                                          <p:stCondLst>
                                            <p:cond delay="821"/>
                                          </p:stCondLst>
                                        </p:cTn>
                                        <p:tgtEl>
                                          <p:spTgt spid="31"/>
                                        </p:tgtEl>
                                      </p:cBhvr>
                                      <p:to x="100000" y="90000"/>
                                    </p:animScale>
                                    <p:animScale>
                                      <p:cBhvr>
                                        <p:cTn id="52" dur="83" decel="50000">
                                          <p:stCondLst>
                                            <p:cond delay="834"/>
                                          </p:stCondLst>
                                        </p:cTn>
                                        <p:tgtEl>
                                          <p:spTgt spid="31"/>
                                        </p:tgtEl>
                                      </p:cBhvr>
                                      <p:to x="100000" y="100000"/>
                                    </p:animScale>
                                    <p:animScale>
                                      <p:cBhvr>
                                        <p:cTn id="53" dur="13">
                                          <p:stCondLst>
                                            <p:cond delay="904"/>
                                          </p:stCondLst>
                                        </p:cTn>
                                        <p:tgtEl>
                                          <p:spTgt spid="31"/>
                                        </p:tgtEl>
                                      </p:cBhvr>
                                      <p:to x="100000" y="95000"/>
                                    </p:animScale>
                                    <p:animScale>
                                      <p:cBhvr>
                                        <p:cTn id="54" dur="83" decel="50000">
                                          <p:stCondLst>
                                            <p:cond delay="917"/>
                                          </p:stCondLst>
                                        </p:cTn>
                                        <p:tgtEl>
                                          <p:spTgt spid="31"/>
                                        </p:tgtEl>
                                      </p:cBhvr>
                                      <p:to x="100000" y="100000"/>
                                    </p:animScale>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4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3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arn(outVertical)">
                                      <p:cBhvr>
                                        <p:cTn id="68" dur="30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32"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ircle(out)">
                                      <p:cBhvr>
                                        <p:cTn id="76" dur="2000"/>
                                        <p:tgtEl>
                                          <p:spTgt spid="26"/>
                                        </p:tgtEl>
                                      </p:cBhvr>
                                    </p:animEffect>
                                  </p:childTnLst>
                                </p:cTn>
                              </p:par>
                            </p:childTnLst>
                          </p:cTn>
                        </p:par>
                        <p:par>
                          <p:cTn id="77" fill="hold">
                            <p:stCondLst>
                              <p:cond delay="2000"/>
                            </p:stCondLst>
                            <p:childTnLst>
                              <p:par>
                                <p:cTn id="78" presetID="16" presetClass="entr" presetSubtype="42"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Horizontal)">
                                      <p:cBhvr>
                                        <p:cTn id="80" dur="1750"/>
                                        <p:tgtEl>
                                          <p:spTgt spid="11"/>
                                        </p:tgtEl>
                                      </p:cBhvr>
                                    </p:animEffect>
                                  </p:childTnLst>
                                </p:cTn>
                              </p:par>
                            </p:childTnLst>
                          </p:cTn>
                        </p:par>
                        <p:par>
                          <p:cTn id="81" fill="hold">
                            <p:stCondLst>
                              <p:cond delay="3750"/>
                            </p:stCondLst>
                            <p:childTnLst>
                              <p:par>
                                <p:cTn id="82" presetID="16" presetClass="entr" presetSubtype="42"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barn(outHorizontal)">
                                      <p:cBhvr>
                                        <p:cTn id="84" dur="1750"/>
                                        <p:tgtEl>
                                          <p:spTgt spid="12"/>
                                        </p:tgtEl>
                                      </p:cBhvr>
                                    </p:animEffect>
                                  </p:childTnLst>
                                </p:cTn>
                              </p:par>
                            </p:childTnLst>
                          </p:cTn>
                        </p:par>
                        <p:par>
                          <p:cTn id="85" fill="hold">
                            <p:stCondLst>
                              <p:cond delay="5500"/>
                            </p:stCondLst>
                            <p:childTnLst>
                              <p:par>
                                <p:cTn id="86" presetID="16" presetClass="entr" presetSubtype="42"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outHorizontal)">
                                      <p:cBhvr>
                                        <p:cTn id="88" dur="1750"/>
                                        <p:tgtEl>
                                          <p:spTgt spid="13"/>
                                        </p:tgtEl>
                                      </p:cBhvr>
                                    </p:animEffect>
                                  </p:childTnLst>
                                </p:cTn>
                              </p:par>
                            </p:childTnLst>
                          </p:cTn>
                        </p:par>
                        <p:par>
                          <p:cTn id="89" fill="hold">
                            <p:stCondLst>
                              <p:cond delay="7250"/>
                            </p:stCondLst>
                            <p:childTnLst>
                              <p:par>
                                <p:cTn id="90" presetID="16" presetClass="entr" presetSubtype="42"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arn(outHorizontal)">
                                      <p:cBhvr>
                                        <p:cTn id="92" dur="1750"/>
                                        <p:tgtEl>
                                          <p:spTgt spid="14"/>
                                        </p:tgtEl>
                                      </p:cBhvr>
                                    </p:animEffect>
                                  </p:childTnLst>
                                </p:cTn>
                              </p:par>
                            </p:childTnLst>
                          </p:cTn>
                        </p:par>
                        <p:par>
                          <p:cTn id="93" fill="hold">
                            <p:stCondLst>
                              <p:cond delay="9000"/>
                            </p:stCondLst>
                            <p:childTnLst>
                              <p:par>
                                <p:cTn id="94" presetID="16" presetClass="entr" presetSubtype="42"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outHorizontal)">
                                      <p:cBhvr>
                                        <p:cTn id="96" dur="1750"/>
                                        <p:tgtEl>
                                          <p:spTgt spid="15"/>
                                        </p:tgtEl>
                                      </p:cBhvr>
                                    </p:animEffect>
                                  </p:childTnLst>
                                </p:cTn>
                              </p:par>
                            </p:childTnLst>
                          </p:cTn>
                        </p:par>
                        <p:par>
                          <p:cTn id="97" fill="hold">
                            <p:stCondLst>
                              <p:cond delay="10750"/>
                            </p:stCondLst>
                            <p:childTnLst>
                              <p:par>
                                <p:cTn id="98" presetID="16" presetClass="entr" presetSubtype="42"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barn(outHorizontal)">
                                      <p:cBhvr>
                                        <p:cTn id="100" dur="1750"/>
                                        <p:tgtEl>
                                          <p:spTgt spid="18"/>
                                        </p:tgtEl>
                                      </p:cBhvr>
                                    </p:animEffect>
                                  </p:childTnLst>
                                </p:cTn>
                              </p:par>
                            </p:childTnLst>
                          </p:cTn>
                        </p:par>
                        <p:par>
                          <p:cTn id="101" fill="hold">
                            <p:stCondLst>
                              <p:cond delay="12500"/>
                            </p:stCondLst>
                            <p:childTnLst>
                              <p:par>
                                <p:cTn id="102" presetID="16" presetClass="entr" presetSubtype="42"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barn(outHorizontal)">
                                      <p:cBhvr>
                                        <p:cTn id="104" dur="1750"/>
                                        <p:tgtEl>
                                          <p:spTgt spid="16"/>
                                        </p:tgtEl>
                                      </p:cBhvr>
                                    </p:animEffect>
                                  </p:childTnLst>
                                </p:cTn>
                              </p:par>
                            </p:childTnLst>
                          </p:cTn>
                        </p:par>
                        <p:par>
                          <p:cTn id="105" fill="hold">
                            <p:stCondLst>
                              <p:cond delay="14250"/>
                            </p:stCondLst>
                            <p:childTnLst>
                              <p:par>
                                <p:cTn id="106" presetID="16" presetClass="entr" presetSubtype="42"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barn(outHorizontal)">
                                      <p:cBhvr>
                                        <p:cTn id="108" dur="1750"/>
                                        <p:tgtEl>
                                          <p:spTgt spid="17"/>
                                        </p:tgtEl>
                                      </p:cBhvr>
                                    </p:animEffect>
                                  </p:childTnLst>
                                </p:cTn>
                              </p:par>
                            </p:childTnLst>
                          </p:cTn>
                        </p:par>
                        <p:par>
                          <p:cTn id="109" fill="hold">
                            <p:stCondLst>
                              <p:cond delay="16000"/>
                            </p:stCondLst>
                            <p:childTnLst>
                              <p:par>
                                <p:cTn id="110" presetID="16" presetClass="entr" presetSubtype="4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barn(outHorizontal)">
                                      <p:cBhvr>
                                        <p:cTn id="112" dur="1750"/>
                                        <p:tgtEl>
                                          <p:spTgt spid="20"/>
                                        </p:tgtEl>
                                      </p:cBhvr>
                                    </p:animEffect>
                                  </p:childTnLst>
                                </p:cTn>
                              </p:par>
                            </p:childTnLst>
                          </p:cTn>
                        </p:par>
                        <p:par>
                          <p:cTn id="113" fill="hold">
                            <p:stCondLst>
                              <p:cond delay="17750"/>
                            </p:stCondLst>
                            <p:childTnLst>
                              <p:par>
                                <p:cTn id="114" presetID="16" presetClass="entr" presetSubtype="42"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barn(outHorizontal)">
                                      <p:cBhvr>
                                        <p:cTn id="116" dur="1750"/>
                                        <p:tgtEl>
                                          <p:spTgt spid="22"/>
                                        </p:tgtEl>
                                      </p:cBhvr>
                                    </p:animEffect>
                                  </p:childTnLst>
                                </p:cTn>
                              </p:par>
                            </p:childTnLst>
                          </p:cTn>
                        </p:par>
                        <p:par>
                          <p:cTn id="117" fill="hold">
                            <p:stCondLst>
                              <p:cond delay="19500"/>
                            </p:stCondLst>
                            <p:childTnLst>
                              <p:par>
                                <p:cTn id="118" presetID="16" presetClass="entr" presetSubtype="42"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barn(outHorizontal)">
                                      <p:cBhvr>
                                        <p:cTn id="120" dur="1750"/>
                                        <p:tgtEl>
                                          <p:spTgt spid="19"/>
                                        </p:tgtEl>
                                      </p:cBhvr>
                                    </p:animEffect>
                                  </p:childTnLst>
                                </p:cTn>
                              </p:par>
                            </p:childTnLst>
                          </p:cTn>
                        </p:par>
                        <p:par>
                          <p:cTn id="121" fill="hold">
                            <p:stCondLst>
                              <p:cond delay="21250"/>
                            </p:stCondLst>
                            <p:childTnLst>
                              <p:par>
                                <p:cTn id="122" presetID="16" presetClass="entr" presetSubtype="42"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barn(outHorizontal)">
                                      <p:cBhvr>
                                        <p:cTn id="124"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p:bldP spid="30" grpId="0"/>
      <p:bldP spid="31"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22" name="TextBox 21"/>
          <p:cNvSpPr txBox="1"/>
          <p:nvPr/>
        </p:nvSpPr>
        <p:spPr>
          <a:xfrm>
            <a:off x="6951766" y="3449344"/>
            <a:ext cx="5104108"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a:t>
            </a:r>
            <a:r>
              <a:rPr lang="en-US" sz="1200" b="1" i="1" dirty="0">
                <a:latin typeface="Times New Roman" panose="02020603050405020304" pitchFamily="18" charset="0"/>
                <a:cs typeface="Times New Roman" panose="02020603050405020304" pitchFamily="18" charset="0"/>
              </a:rPr>
              <a:t>first half </a:t>
            </a:r>
            <a:r>
              <a:rPr lang="en-US" sz="1200" i="1" dirty="0">
                <a:latin typeface="Times New Roman" panose="02020603050405020304" pitchFamily="18" charset="0"/>
                <a:cs typeface="Times New Roman" panose="02020603050405020304" pitchFamily="18" charset="0"/>
              </a:rPr>
              <a:t>of this ‘sermon presentation’ </a:t>
            </a:r>
          </a:p>
          <a:p>
            <a:pPr algn="ctr"/>
            <a:r>
              <a:rPr lang="en-US" sz="1200" i="1" dirty="0">
                <a:latin typeface="Times New Roman" panose="02020603050405020304" pitchFamily="18" charset="0"/>
                <a:cs typeface="Times New Roman" panose="02020603050405020304" pitchFamily="18" charset="0"/>
              </a:rPr>
              <a:t>consists of Scriptures only.  It has always been my goal </a:t>
            </a:r>
          </a:p>
          <a:p>
            <a:pPr algn="ctr"/>
            <a:r>
              <a:rPr lang="en-US" sz="1200" i="1" dirty="0">
                <a:latin typeface="Times New Roman" panose="02020603050405020304" pitchFamily="18" charset="0"/>
                <a:cs typeface="Times New Roman" panose="02020603050405020304" pitchFamily="18" charset="0"/>
              </a:rPr>
              <a:t>to help people learn to read the KJB by themselves – no other book needed – no Hebrew/Greek knowledge, special history/ dictionaries, etc. are necessary; and because so many pastors are deceitful in their loving yet lying approach, I want folks to realize they can actually learn to understand their KJB themselves, without any outside “modern scholarly” pastoral assistance.</a:t>
            </a:r>
          </a:p>
        </p:txBody>
      </p:sp>
      <p:sp>
        <p:nvSpPr>
          <p:cNvPr id="23" name="TextBox 22"/>
          <p:cNvSpPr txBox="1"/>
          <p:nvPr/>
        </p:nvSpPr>
        <p:spPr>
          <a:xfrm>
            <a:off x="6966105" y="5405052"/>
            <a:ext cx="5099907"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In the </a:t>
            </a:r>
            <a:r>
              <a:rPr lang="en-US" sz="1200" b="1" i="1" dirty="0">
                <a:latin typeface="Times New Roman" panose="02020603050405020304" pitchFamily="18" charset="0"/>
                <a:cs typeface="Times New Roman" panose="02020603050405020304" pitchFamily="18" charset="0"/>
              </a:rPr>
              <a:t>second half </a:t>
            </a:r>
            <a:r>
              <a:rPr lang="en-US" sz="1200" i="1" dirty="0">
                <a:latin typeface="Times New Roman" panose="02020603050405020304" pitchFamily="18" charset="0"/>
                <a:cs typeface="Times New Roman" panose="02020603050405020304" pitchFamily="18" charset="0"/>
              </a:rPr>
              <a:t>of this ‘presentation,’  I include a few of my notes and references I would normally want to mention if I were to try to teach this particular subject ‘live’ to any and all who would be wanting to listen.</a:t>
            </a:r>
          </a:p>
        </p:txBody>
      </p:sp>
      <p:sp>
        <p:nvSpPr>
          <p:cNvPr id="24" name="TextBox 23"/>
          <p:cNvSpPr txBox="1"/>
          <p:nvPr/>
        </p:nvSpPr>
        <p:spPr>
          <a:xfrm>
            <a:off x="7339911" y="6017718"/>
            <a:ext cx="4369236"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And, as you will see, it is still really hard for me not to stick my teaching into my preaching as well as it being equally hard for me to not add preaching into my teaching.</a:t>
            </a:r>
          </a:p>
        </p:txBody>
      </p:sp>
      <p:sp>
        <p:nvSpPr>
          <p:cNvPr id="25" name="TextBox 24"/>
          <p:cNvSpPr txBox="1"/>
          <p:nvPr/>
        </p:nvSpPr>
        <p:spPr>
          <a:xfrm>
            <a:off x="7053976" y="4765601"/>
            <a:ext cx="491438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Holy Spirit is all one needs to understand the KJB!  However, one must also be able to know the difference between God’s words and Satan’s words; the truth of the Holy Spirit vs their own good ‘feelings’. </a:t>
            </a:r>
            <a:endParaRPr lang="en-US" sz="1200" dirty="0"/>
          </a:p>
        </p:txBody>
      </p:sp>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7097911" y="3964108"/>
            <a:ext cx="4870445" cy="1446550"/>
          </a:xfrm>
          <a:prstGeom prst="rect">
            <a:avLst/>
          </a:prstGeom>
          <a:noFill/>
        </p:spPr>
        <p:txBody>
          <a:bodyPr wrap="square" rtlCol="0">
            <a:spAutoFit/>
          </a:bodyPr>
          <a:lstStyle/>
          <a:p>
            <a:pPr algn="ctr"/>
            <a:r>
              <a:rPr lang="en-US" sz="2800" dirty="0"/>
              <a:t>Welcome to my visual video</a:t>
            </a:r>
          </a:p>
          <a:p>
            <a:pPr algn="ctr"/>
            <a:r>
              <a:rPr lang="en-US" sz="3200" b="1" dirty="0"/>
              <a:t>‘Bible Sermon /Bible Study’ </a:t>
            </a:r>
            <a:r>
              <a:rPr lang="en-US" sz="2800" dirty="0"/>
              <a:t>Presentation.</a:t>
            </a:r>
          </a:p>
        </p:txBody>
      </p:sp>
    </p:spTree>
    <p:extLst>
      <p:ext uri="{BB962C8B-B14F-4D97-AF65-F5344CB8AC3E}">
        <p14:creationId xmlns:p14="http://schemas.microsoft.com/office/powerpoint/2010/main" val="1569544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8" name="TextBox 7"/>
          <p:cNvSpPr txBox="1"/>
          <p:nvPr/>
        </p:nvSpPr>
        <p:spPr>
          <a:xfrm>
            <a:off x="2205037" y="252859"/>
            <a:ext cx="165735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V.  Inheritance</a:t>
            </a:r>
          </a:p>
        </p:txBody>
      </p:sp>
      <p:sp>
        <p:nvSpPr>
          <p:cNvPr id="10" name="TextBox 9"/>
          <p:cNvSpPr txBox="1"/>
          <p:nvPr/>
        </p:nvSpPr>
        <p:spPr>
          <a:xfrm>
            <a:off x="833436" y="548134"/>
            <a:ext cx="4391025"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For the hope which is laid up for you in heaven, whereof ye heard before</a:t>
            </a:r>
          </a:p>
          <a:p>
            <a:pPr algn="ctr"/>
            <a:r>
              <a:rPr lang="en-US" sz="1600" b="1" i="1" dirty="0">
                <a:solidFill>
                  <a:srgbClr val="CC6600"/>
                </a:solidFill>
                <a:latin typeface="Times New Roman" panose="02020603050405020304" pitchFamily="18" charset="0"/>
                <a:cs typeface="Times New Roman" panose="02020603050405020304" pitchFamily="18" charset="0"/>
              </a:rPr>
              <a:t>in the word of the truth of the gospel;</a:t>
            </a:r>
          </a:p>
        </p:txBody>
      </p:sp>
      <p:sp>
        <p:nvSpPr>
          <p:cNvPr id="3" name="TextBox 2"/>
          <p:cNvSpPr txBox="1"/>
          <p:nvPr/>
        </p:nvSpPr>
        <p:spPr>
          <a:xfrm>
            <a:off x="6279879" y="4152365"/>
            <a:ext cx="567690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Giving thanks unto the Father,</a:t>
            </a:r>
          </a:p>
          <a:p>
            <a:pPr algn="ctr"/>
            <a:r>
              <a:rPr lang="en-US" sz="1600" b="1" i="1" dirty="0">
                <a:solidFill>
                  <a:srgbClr val="CC6600"/>
                </a:solidFill>
                <a:latin typeface="Times New Roman" panose="02020603050405020304" pitchFamily="18" charset="0"/>
                <a:cs typeface="Times New Roman" panose="02020603050405020304" pitchFamily="18" charset="0"/>
              </a:rPr>
              <a:t>which hath made us meet </a:t>
            </a:r>
          </a:p>
          <a:p>
            <a:pPr algn="ctr"/>
            <a:r>
              <a:rPr lang="en-US" sz="1600" b="1" i="1" dirty="0">
                <a:solidFill>
                  <a:srgbClr val="CC6600"/>
                </a:solidFill>
                <a:latin typeface="Times New Roman" panose="02020603050405020304" pitchFamily="18" charset="0"/>
                <a:cs typeface="Times New Roman" panose="02020603050405020304" pitchFamily="18" charset="0"/>
              </a:rPr>
              <a:t>to be partakers of the inheritance of the saints in light:</a:t>
            </a:r>
          </a:p>
        </p:txBody>
      </p:sp>
      <p:sp>
        <p:nvSpPr>
          <p:cNvPr id="11" name="Rectangle 10"/>
          <p:cNvSpPr/>
          <p:nvPr/>
        </p:nvSpPr>
        <p:spPr>
          <a:xfrm>
            <a:off x="-19050" y="1671013"/>
            <a:ext cx="6096000" cy="830997"/>
          </a:xfrm>
          <a:prstGeom prst="rect">
            <a:avLst/>
          </a:prstGeom>
        </p:spPr>
        <p:txBody>
          <a:bodyPr>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now, brethren, I commend you to God, </a:t>
            </a:r>
          </a:p>
          <a:p>
            <a:pPr algn="ctr"/>
            <a:r>
              <a:rPr lang="en-US" sz="1600" b="1" i="1" dirty="0">
                <a:solidFill>
                  <a:srgbClr val="CC6600"/>
                </a:solidFill>
                <a:latin typeface="Times New Roman" panose="02020603050405020304" pitchFamily="18" charset="0"/>
                <a:cs typeface="Times New Roman" panose="02020603050405020304" pitchFamily="18" charset="0"/>
              </a:rPr>
              <a:t>and to the word of his grace, which is able to build you up, </a:t>
            </a:r>
          </a:p>
          <a:p>
            <a:pPr algn="ctr"/>
            <a:r>
              <a:rPr lang="en-US" sz="1600" b="1" i="1" dirty="0">
                <a:solidFill>
                  <a:srgbClr val="CC6600"/>
                </a:solidFill>
                <a:latin typeface="Times New Roman" panose="02020603050405020304" pitchFamily="18" charset="0"/>
                <a:cs typeface="Times New Roman" panose="02020603050405020304" pitchFamily="18" charset="0"/>
              </a:rPr>
              <a:t>and to give you an inheritance among all them which are sanctified.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6225" y="2682360"/>
            <a:ext cx="5517879" cy="1323439"/>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To open their eyes, and to turn them from darkness to light, and from the power of Satan unto God,</a:t>
            </a:r>
          </a:p>
          <a:p>
            <a:pPr algn="ctr"/>
            <a:r>
              <a:rPr lang="en-US" sz="1600" b="1" i="1" dirty="0">
                <a:solidFill>
                  <a:srgbClr val="CC6600"/>
                </a:solidFill>
                <a:latin typeface="Times New Roman" panose="02020603050405020304" pitchFamily="18" charset="0"/>
                <a:cs typeface="Times New Roman" panose="02020603050405020304" pitchFamily="18" charset="0"/>
              </a:rPr>
              <a:t>that they may receive forgiveness of sins,</a:t>
            </a:r>
          </a:p>
          <a:p>
            <a:pPr algn="ctr"/>
            <a:r>
              <a:rPr lang="en-US" sz="1600" b="1" i="1" dirty="0">
                <a:solidFill>
                  <a:srgbClr val="CC6600"/>
                </a:solidFill>
                <a:latin typeface="Times New Roman" panose="02020603050405020304" pitchFamily="18" charset="0"/>
                <a:cs typeface="Times New Roman" panose="02020603050405020304" pitchFamily="18" charset="0"/>
              </a:rPr>
              <a:t>and inheritance among them which are sanctified</a:t>
            </a:r>
          </a:p>
          <a:p>
            <a:pPr algn="ctr"/>
            <a:r>
              <a:rPr lang="en-US" sz="1600" b="1" i="1" dirty="0">
                <a:solidFill>
                  <a:srgbClr val="CC6600"/>
                </a:solidFill>
                <a:latin typeface="Times New Roman" panose="02020603050405020304" pitchFamily="18" charset="0"/>
                <a:cs typeface="Times New Roman" panose="02020603050405020304" pitchFamily="18" charset="0"/>
              </a:rPr>
              <a:t>by faith that is in me.</a:t>
            </a:r>
          </a:p>
        </p:txBody>
      </p:sp>
      <p:sp>
        <p:nvSpPr>
          <p:cNvPr id="15" name="Rectangle 14"/>
          <p:cNvSpPr/>
          <p:nvPr/>
        </p:nvSpPr>
        <p:spPr>
          <a:xfrm>
            <a:off x="6029325" y="472127"/>
            <a:ext cx="6096000" cy="830997"/>
          </a:xfrm>
          <a:prstGeom prst="rect">
            <a:avLst/>
          </a:prstGeom>
        </p:spPr>
        <p:txBody>
          <a:bodyPr>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In whom also we have obtained an inheritance,</a:t>
            </a:r>
          </a:p>
          <a:p>
            <a:pPr algn="ctr"/>
            <a:r>
              <a:rPr lang="en-US" sz="1600" b="1" i="1" dirty="0">
                <a:solidFill>
                  <a:srgbClr val="CC6600"/>
                </a:solidFill>
                <a:latin typeface="Times New Roman" panose="02020603050405020304" pitchFamily="18" charset="0"/>
                <a:cs typeface="Times New Roman" panose="02020603050405020304" pitchFamily="18" charset="0"/>
              </a:rPr>
              <a:t>being predestinated according to the purpose of him </a:t>
            </a:r>
          </a:p>
          <a:p>
            <a:pPr algn="ctr"/>
            <a:r>
              <a:rPr lang="en-US" sz="1600" b="1" i="1" dirty="0">
                <a:solidFill>
                  <a:srgbClr val="CC6600"/>
                </a:solidFill>
                <a:latin typeface="Times New Roman" panose="02020603050405020304" pitchFamily="18" charset="0"/>
                <a:cs typeface="Times New Roman" panose="02020603050405020304" pitchFamily="18" charset="0"/>
              </a:rPr>
              <a:t>who worketh all things after the counsel of his own will:</a:t>
            </a:r>
          </a:p>
        </p:txBody>
      </p:sp>
      <p:sp>
        <p:nvSpPr>
          <p:cNvPr id="16" name="Rectangle 15"/>
          <p:cNvSpPr/>
          <p:nvPr/>
        </p:nvSpPr>
        <p:spPr>
          <a:xfrm>
            <a:off x="6048374" y="1641646"/>
            <a:ext cx="6096000" cy="830997"/>
          </a:xfrm>
          <a:prstGeom prst="rect">
            <a:avLst/>
          </a:prstGeom>
        </p:spPr>
        <p:txBody>
          <a:bodyPr>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Which is the earnest of our inheritance</a:t>
            </a:r>
          </a:p>
          <a:p>
            <a:pPr algn="ctr"/>
            <a:r>
              <a:rPr lang="en-US" sz="1600" b="1" i="1" dirty="0">
                <a:solidFill>
                  <a:srgbClr val="CC6600"/>
                </a:solidFill>
                <a:latin typeface="Times New Roman" panose="02020603050405020304" pitchFamily="18" charset="0"/>
                <a:cs typeface="Times New Roman" panose="02020603050405020304" pitchFamily="18" charset="0"/>
              </a:rPr>
              <a:t>until the redemption of the purchased possession,</a:t>
            </a:r>
          </a:p>
          <a:p>
            <a:pPr algn="ctr"/>
            <a:r>
              <a:rPr lang="en-US" sz="1600" b="1" i="1" dirty="0">
                <a:solidFill>
                  <a:srgbClr val="CC6600"/>
                </a:solidFill>
                <a:latin typeface="Times New Roman" panose="02020603050405020304" pitchFamily="18" charset="0"/>
                <a:cs typeface="Times New Roman" panose="02020603050405020304" pitchFamily="18" charset="0"/>
              </a:rPr>
              <a:t>unto the praise of his glory.</a:t>
            </a:r>
          </a:p>
        </p:txBody>
      </p:sp>
      <p:sp>
        <p:nvSpPr>
          <p:cNvPr id="17" name="Rectangle 16"/>
          <p:cNvSpPr/>
          <p:nvPr/>
        </p:nvSpPr>
        <p:spPr>
          <a:xfrm>
            <a:off x="6324601" y="2965876"/>
            <a:ext cx="5570266" cy="830997"/>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The eyes of your understanding being enlightened;</a:t>
            </a:r>
          </a:p>
          <a:p>
            <a:pPr algn="ctr"/>
            <a:r>
              <a:rPr lang="en-US" sz="1600" b="1" i="1" dirty="0">
                <a:solidFill>
                  <a:srgbClr val="CC6600"/>
                </a:solidFill>
                <a:latin typeface="Times New Roman" panose="02020603050405020304" pitchFamily="18" charset="0"/>
                <a:cs typeface="Times New Roman" panose="02020603050405020304" pitchFamily="18" charset="0"/>
              </a:rPr>
              <a:t> that ye may know what is the hope of his calling, </a:t>
            </a:r>
          </a:p>
          <a:p>
            <a:pPr algn="ctr"/>
            <a:r>
              <a:rPr lang="en-US" sz="1600" b="1" i="1" dirty="0">
                <a:solidFill>
                  <a:srgbClr val="CC6600"/>
                </a:solidFill>
                <a:latin typeface="Times New Roman" panose="02020603050405020304" pitchFamily="18" charset="0"/>
                <a:cs typeface="Times New Roman" panose="02020603050405020304" pitchFamily="18" charset="0"/>
              </a:rPr>
              <a:t>and what the riches of the glory of his inheritance in the saints,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508479" y="5367429"/>
            <a:ext cx="525780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Knowing that of the Lord</a:t>
            </a:r>
          </a:p>
          <a:p>
            <a:pPr algn="ctr"/>
            <a:r>
              <a:rPr lang="en-US" sz="1600" b="1" i="1" dirty="0">
                <a:solidFill>
                  <a:srgbClr val="CC6600"/>
                </a:solidFill>
                <a:latin typeface="Times New Roman" panose="02020603050405020304" pitchFamily="18" charset="0"/>
                <a:cs typeface="Times New Roman" panose="02020603050405020304" pitchFamily="18" charset="0"/>
              </a:rPr>
              <a:t>ye shall receive the reward of the inheritance:</a:t>
            </a:r>
          </a:p>
          <a:p>
            <a:pPr algn="ctr"/>
            <a:r>
              <a:rPr lang="en-US" sz="1600" b="1" i="1" dirty="0">
                <a:solidFill>
                  <a:srgbClr val="CC6600"/>
                </a:solidFill>
                <a:latin typeface="Times New Roman" panose="02020603050405020304" pitchFamily="18" charset="0"/>
                <a:cs typeface="Times New Roman" panose="02020603050405020304" pitchFamily="18" charset="0"/>
              </a:rPr>
              <a:t>for ye serve the Lord Christ.</a:t>
            </a:r>
          </a:p>
        </p:txBody>
      </p:sp>
      <p:sp>
        <p:nvSpPr>
          <p:cNvPr id="19" name="TextBox 18"/>
          <p:cNvSpPr txBox="1"/>
          <p:nvPr/>
        </p:nvSpPr>
        <p:spPr>
          <a:xfrm>
            <a:off x="2205037" y="1283881"/>
            <a:ext cx="157638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Colossians 1:5</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81250" y="2419350"/>
            <a:ext cx="12858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Act 20:3</a:t>
            </a:r>
            <a:endParaRPr lang="en-US" sz="1200" dirty="0"/>
          </a:p>
        </p:txBody>
      </p:sp>
      <p:sp>
        <p:nvSpPr>
          <p:cNvPr id="21" name="TextBox 20"/>
          <p:cNvSpPr txBox="1"/>
          <p:nvPr/>
        </p:nvSpPr>
        <p:spPr>
          <a:xfrm>
            <a:off x="2466975" y="3924389"/>
            <a:ext cx="12001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Act 26:18 </a:t>
            </a:r>
          </a:p>
        </p:txBody>
      </p:sp>
      <p:sp>
        <p:nvSpPr>
          <p:cNvPr id="22" name="TextBox 21"/>
          <p:cNvSpPr txBox="1"/>
          <p:nvPr/>
        </p:nvSpPr>
        <p:spPr>
          <a:xfrm>
            <a:off x="8258175" y="1226731"/>
            <a:ext cx="160972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1:11 </a:t>
            </a:r>
          </a:p>
        </p:txBody>
      </p:sp>
      <p:sp>
        <p:nvSpPr>
          <p:cNvPr id="23" name="TextBox 22"/>
          <p:cNvSpPr txBox="1"/>
          <p:nvPr/>
        </p:nvSpPr>
        <p:spPr>
          <a:xfrm>
            <a:off x="8362950" y="2386918"/>
            <a:ext cx="15049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1:14 </a:t>
            </a:r>
          </a:p>
        </p:txBody>
      </p:sp>
      <p:sp>
        <p:nvSpPr>
          <p:cNvPr id="24" name="TextBox 23"/>
          <p:cNvSpPr txBox="1"/>
          <p:nvPr/>
        </p:nvSpPr>
        <p:spPr>
          <a:xfrm>
            <a:off x="8362950" y="3714750"/>
            <a:ext cx="14382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1:18</a:t>
            </a:r>
            <a:endParaRPr lang="en-US" sz="1200" dirty="0"/>
          </a:p>
        </p:txBody>
      </p:sp>
      <p:sp>
        <p:nvSpPr>
          <p:cNvPr id="25" name="TextBox 24"/>
          <p:cNvSpPr txBox="1"/>
          <p:nvPr/>
        </p:nvSpPr>
        <p:spPr>
          <a:xfrm>
            <a:off x="8362950" y="4914900"/>
            <a:ext cx="16573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Colossians 1:12</a:t>
            </a:r>
          </a:p>
        </p:txBody>
      </p:sp>
      <p:sp>
        <p:nvSpPr>
          <p:cNvPr id="26" name="TextBox 25"/>
          <p:cNvSpPr txBox="1"/>
          <p:nvPr/>
        </p:nvSpPr>
        <p:spPr>
          <a:xfrm>
            <a:off x="8258175" y="6111300"/>
            <a:ext cx="176212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Colossians 3:24 </a:t>
            </a:r>
          </a:p>
        </p:txBody>
      </p:sp>
      <p:cxnSp>
        <p:nvCxnSpPr>
          <p:cNvPr id="28" name="Straight Connector 27"/>
          <p:cNvCxnSpPr/>
          <p:nvPr/>
        </p:nvCxnSpPr>
        <p:spPr>
          <a:xfrm>
            <a:off x="1381125" y="832366"/>
            <a:ext cx="356711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61975" y="2438400"/>
            <a:ext cx="53149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85925" y="3448050"/>
            <a:ext cx="13811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81113" y="3686175"/>
            <a:ext cx="92392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62950" y="752475"/>
            <a:ext cx="26860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534400" y="1914525"/>
            <a:ext cx="21907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48525" y="3733800"/>
            <a:ext cx="451775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38975" y="4914900"/>
            <a:ext cx="43529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48525" y="5887389"/>
            <a:ext cx="38004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31"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4485">
            <a:off x="8958105" y="381848"/>
            <a:ext cx="2000868" cy="1495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95053" y="545373"/>
            <a:ext cx="1266781" cy="830997"/>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Just the ‘earnest’ – I can’t wait to see the rest of the purchase!</a:t>
            </a:r>
          </a:p>
        </p:txBody>
      </p:sp>
    </p:spTree>
    <p:extLst>
      <p:ext uri="{BB962C8B-B14F-4D97-AF65-F5344CB8AC3E}">
        <p14:creationId xmlns:p14="http://schemas.microsoft.com/office/powerpoint/2010/main" val="64744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000"/>
                                        <p:tgtEl>
                                          <p:spTgt spid="28"/>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fltVal val="0"/>
                                          </p:val>
                                        </p:tav>
                                        <p:tav tm="100000">
                                          <p:val>
                                            <p:strVal val="#ppt_w"/>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Effect transition="in" filter="fade">
                                      <p:cBhvr>
                                        <p:cTn id="28" dur="2000"/>
                                        <p:tgtEl>
                                          <p:spTgt spid="1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2000"/>
                                        <p:tgtEl>
                                          <p:spTgt spid="30"/>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2000" fill="hold"/>
                                        <p:tgtEl>
                                          <p:spTgt spid="13"/>
                                        </p:tgtEl>
                                        <p:attrNameLst>
                                          <p:attrName>ppt_w</p:attrName>
                                        </p:attrNameLst>
                                      </p:cBhvr>
                                      <p:tavLst>
                                        <p:tav tm="0">
                                          <p:val>
                                            <p:fltVal val="0"/>
                                          </p:val>
                                        </p:tav>
                                        <p:tav tm="100000">
                                          <p:val>
                                            <p:strVal val="#ppt_w"/>
                                          </p:val>
                                        </p:tav>
                                      </p:tavLst>
                                    </p:anim>
                                    <p:anim calcmode="lin" valueType="num">
                                      <p:cBhvr>
                                        <p:cTn id="42" dur="2000" fill="hold"/>
                                        <p:tgtEl>
                                          <p:spTgt spid="13"/>
                                        </p:tgtEl>
                                        <p:attrNameLst>
                                          <p:attrName>ppt_h</p:attrName>
                                        </p:attrNameLst>
                                      </p:cBhvr>
                                      <p:tavLst>
                                        <p:tav tm="0">
                                          <p:val>
                                            <p:fltVal val="0"/>
                                          </p:val>
                                        </p:tav>
                                        <p:tav tm="100000">
                                          <p:val>
                                            <p:strVal val="#ppt_h"/>
                                          </p:val>
                                        </p:tav>
                                      </p:tavLst>
                                    </p:anim>
                                    <p:animEffect transition="in" filter="fade">
                                      <p:cBhvr>
                                        <p:cTn id="43" dur="2000"/>
                                        <p:tgtEl>
                                          <p:spTgt spid="13"/>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2000"/>
                                        <p:tgtEl>
                                          <p:spTgt spid="34"/>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2000" fill="hold"/>
                                        <p:tgtEl>
                                          <p:spTgt spid="15"/>
                                        </p:tgtEl>
                                        <p:attrNameLst>
                                          <p:attrName>ppt_w</p:attrName>
                                        </p:attrNameLst>
                                      </p:cBhvr>
                                      <p:tavLst>
                                        <p:tav tm="0">
                                          <p:val>
                                            <p:fltVal val="0"/>
                                          </p:val>
                                        </p:tav>
                                        <p:tav tm="100000">
                                          <p:val>
                                            <p:strVal val="#ppt_w"/>
                                          </p:val>
                                        </p:tav>
                                      </p:tavLst>
                                    </p:anim>
                                    <p:anim calcmode="lin" valueType="num">
                                      <p:cBhvr>
                                        <p:cTn id="61" dur="2000" fill="hold"/>
                                        <p:tgtEl>
                                          <p:spTgt spid="15"/>
                                        </p:tgtEl>
                                        <p:attrNameLst>
                                          <p:attrName>ppt_h</p:attrName>
                                        </p:attrNameLst>
                                      </p:cBhvr>
                                      <p:tavLst>
                                        <p:tav tm="0">
                                          <p:val>
                                            <p:fltVal val="0"/>
                                          </p:val>
                                        </p:tav>
                                        <p:tav tm="100000">
                                          <p:val>
                                            <p:strVal val="#ppt_h"/>
                                          </p:val>
                                        </p:tav>
                                      </p:tavLst>
                                    </p:anim>
                                    <p:animEffect transition="in" filter="fade">
                                      <p:cBhvr>
                                        <p:cTn id="62" dur="2000"/>
                                        <p:tgtEl>
                                          <p:spTgt spid="15"/>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2000"/>
                                        <p:tgtEl>
                                          <p:spTgt spid="36"/>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2000" fill="hold"/>
                                        <p:tgtEl>
                                          <p:spTgt spid="16"/>
                                        </p:tgtEl>
                                        <p:attrNameLst>
                                          <p:attrName>ppt_w</p:attrName>
                                        </p:attrNameLst>
                                      </p:cBhvr>
                                      <p:tavLst>
                                        <p:tav tm="0">
                                          <p:val>
                                            <p:fltVal val="0"/>
                                          </p:val>
                                        </p:tav>
                                        <p:tav tm="100000">
                                          <p:val>
                                            <p:strVal val="#ppt_w"/>
                                          </p:val>
                                        </p:tav>
                                      </p:tavLst>
                                    </p:anim>
                                    <p:anim calcmode="lin" valueType="num">
                                      <p:cBhvr>
                                        <p:cTn id="76" dur="2000" fill="hold"/>
                                        <p:tgtEl>
                                          <p:spTgt spid="16"/>
                                        </p:tgtEl>
                                        <p:attrNameLst>
                                          <p:attrName>ppt_h</p:attrName>
                                        </p:attrNameLst>
                                      </p:cBhvr>
                                      <p:tavLst>
                                        <p:tav tm="0">
                                          <p:val>
                                            <p:fltVal val="0"/>
                                          </p:val>
                                        </p:tav>
                                        <p:tav tm="100000">
                                          <p:val>
                                            <p:strVal val="#ppt_h"/>
                                          </p:val>
                                        </p:tav>
                                      </p:tavLst>
                                    </p:anim>
                                    <p:animEffect transition="in" filter="fade">
                                      <p:cBhvr>
                                        <p:cTn id="77" dur="2000"/>
                                        <p:tgtEl>
                                          <p:spTgt spid="16"/>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2000"/>
                                        <p:tgtEl>
                                          <p:spTgt spid="38"/>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2000" fill="hold"/>
                                        <p:tgtEl>
                                          <p:spTgt spid="17"/>
                                        </p:tgtEl>
                                        <p:attrNameLst>
                                          <p:attrName>ppt_w</p:attrName>
                                        </p:attrNameLst>
                                      </p:cBhvr>
                                      <p:tavLst>
                                        <p:tav tm="0">
                                          <p:val>
                                            <p:fltVal val="0"/>
                                          </p:val>
                                        </p:tav>
                                        <p:tav tm="100000">
                                          <p:val>
                                            <p:strVal val="#ppt_w"/>
                                          </p:val>
                                        </p:tav>
                                      </p:tavLst>
                                    </p:anim>
                                    <p:anim calcmode="lin" valueType="num">
                                      <p:cBhvr>
                                        <p:cTn id="91" dur="2000" fill="hold"/>
                                        <p:tgtEl>
                                          <p:spTgt spid="17"/>
                                        </p:tgtEl>
                                        <p:attrNameLst>
                                          <p:attrName>ppt_h</p:attrName>
                                        </p:attrNameLst>
                                      </p:cBhvr>
                                      <p:tavLst>
                                        <p:tav tm="0">
                                          <p:val>
                                            <p:fltVal val="0"/>
                                          </p:val>
                                        </p:tav>
                                        <p:tav tm="100000">
                                          <p:val>
                                            <p:strVal val="#ppt_h"/>
                                          </p:val>
                                        </p:tav>
                                      </p:tavLst>
                                    </p:anim>
                                    <p:animEffect transition="in" filter="fade">
                                      <p:cBhvr>
                                        <p:cTn id="92" dur="2000"/>
                                        <p:tgtEl>
                                          <p:spTgt spid="17"/>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left)">
                                      <p:cBhvr>
                                        <p:cTn id="96" dur="2000"/>
                                        <p:tgtEl>
                                          <p:spTgt spid="40"/>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p:cTn id="105" dur="2000" fill="hold"/>
                                        <p:tgtEl>
                                          <p:spTgt spid="3"/>
                                        </p:tgtEl>
                                        <p:attrNameLst>
                                          <p:attrName>ppt_w</p:attrName>
                                        </p:attrNameLst>
                                      </p:cBhvr>
                                      <p:tavLst>
                                        <p:tav tm="0">
                                          <p:val>
                                            <p:fltVal val="0"/>
                                          </p:val>
                                        </p:tav>
                                        <p:tav tm="100000">
                                          <p:val>
                                            <p:strVal val="#ppt_w"/>
                                          </p:val>
                                        </p:tav>
                                      </p:tavLst>
                                    </p:anim>
                                    <p:anim calcmode="lin" valueType="num">
                                      <p:cBhvr>
                                        <p:cTn id="106" dur="2000" fill="hold"/>
                                        <p:tgtEl>
                                          <p:spTgt spid="3"/>
                                        </p:tgtEl>
                                        <p:attrNameLst>
                                          <p:attrName>ppt_h</p:attrName>
                                        </p:attrNameLst>
                                      </p:cBhvr>
                                      <p:tavLst>
                                        <p:tav tm="0">
                                          <p:val>
                                            <p:fltVal val="0"/>
                                          </p:val>
                                        </p:tav>
                                        <p:tav tm="100000">
                                          <p:val>
                                            <p:strVal val="#ppt_h"/>
                                          </p:val>
                                        </p:tav>
                                      </p:tavLst>
                                    </p:anim>
                                    <p:animEffect transition="in" filter="fade">
                                      <p:cBhvr>
                                        <p:cTn id="107" dur="2000"/>
                                        <p:tgtEl>
                                          <p:spTgt spid="3"/>
                                        </p:tgtEl>
                                      </p:cBhvr>
                                    </p:animEffect>
                                  </p:childTnLst>
                                </p:cTn>
                              </p:par>
                            </p:childTnLst>
                          </p:cTn>
                        </p:par>
                        <p:par>
                          <p:cTn id="108" fill="hold">
                            <p:stCondLst>
                              <p:cond delay="2000"/>
                            </p:stCondLst>
                            <p:childTnLst>
                              <p:par>
                                <p:cTn id="109" presetID="22" presetClass="entr" presetSubtype="8"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left)">
                                      <p:cBhvr>
                                        <p:cTn id="111" dur="2000"/>
                                        <p:tgtEl>
                                          <p:spTgt spid="43"/>
                                        </p:tgtEl>
                                      </p:cBhvr>
                                    </p:animEffect>
                                  </p:childTnLst>
                                </p:cTn>
                              </p:par>
                            </p:childTnLst>
                          </p:cTn>
                        </p:par>
                        <p:par>
                          <p:cTn id="112" fill="hold">
                            <p:stCondLst>
                              <p:cond delay="4000"/>
                            </p:stCondLst>
                            <p:childTnLst>
                              <p:par>
                                <p:cTn id="113" presetID="10"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 calcmode="lin" valueType="num">
                                      <p:cBhvr>
                                        <p:cTn id="120" dur="2000" fill="hold"/>
                                        <p:tgtEl>
                                          <p:spTgt spid="18"/>
                                        </p:tgtEl>
                                        <p:attrNameLst>
                                          <p:attrName>ppt_w</p:attrName>
                                        </p:attrNameLst>
                                      </p:cBhvr>
                                      <p:tavLst>
                                        <p:tav tm="0">
                                          <p:val>
                                            <p:fltVal val="0"/>
                                          </p:val>
                                        </p:tav>
                                        <p:tav tm="100000">
                                          <p:val>
                                            <p:strVal val="#ppt_w"/>
                                          </p:val>
                                        </p:tav>
                                      </p:tavLst>
                                    </p:anim>
                                    <p:anim calcmode="lin" valueType="num">
                                      <p:cBhvr>
                                        <p:cTn id="121" dur="2000" fill="hold"/>
                                        <p:tgtEl>
                                          <p:spTgt spid="18"/>
                                        </p:tgtEl>
                                        <p:attrNameLst>
                                          <p:attrName>ppt_h</p:attrName>
                                        </p:attrNameLst>
                                      </p:cBhvr>
                                      <p:tavLst>
                                        <p:tav tm="0">
                                          <p:val>
                                            <p:fltVal val="0"/>
                                          </p:val>
                                        </p:tav>
                                        <p:tav tm="100000">
                                          <p:val>
                                            <p:strVal val="#ppt_h"/>
                                          </p:val>
                                        </p:tav>
                                      </p:tavLst>
                                    </p:anim>
                                    <p:animEffect transition="in" filter="fade">
                                      <p:cBhvr>
                                        <p:cTn id="122" dur="2000"/>
                                        <p:tgtEl>
                                          <p:spTgt spid="18"/>
                                        </p:tgtEl>
                                      </p:cBhvr>
                                    </p:animEffect>
                                  </p:childTnLst>
                                </p:cTn>
                              </p:par>
                            </p:childTnLst>
                          </p:cTn>
                        </p:par>
                        <p:par>
                          <p:cTn id="123" fill="hold">
                            <p:stCondLst>
                              <p:cond delay="2000"/>
                            </p:stCondLst>
                            <p:childTnLst>
                              <p:par>
                                <p:cTn id="124" presetID="22" presetClass="entr" presetSubtype="8" fill="hold"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left)">
                                      <p:cBhvr>
                                        <p:cTn id="126" dur="2000"/>
                                        <p:tgtEl>
                                          <p:spTgt spid="45"/>
                                        </p:tgtEl>
                                      </p:cBhvr>
                                    </p:animEffect>
                                  </p:childTnLst>
                                </p:cTn>
                              </p:par>
                            </p:childTnLst>
                          </p:cTn>
                        </p:par>
                        <p:par>
                          <p:cTn id="127" fill="hold">
                            <p:stCondLst>
                              <p:cond delay="4000"/>
                            </p:stCondLst>
                            <p:childTnLst>
                              <p:par>
                                <p:cTn id="128" presetID="10" presetClass="entr" presetSubtype="0"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10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1000" fill="hold"/>
                                        <p:tgtEl>
                                          <p:spTgt spid="31"/>
                                        </p:tgtEl>
                                        <p:attrNameLst>
                                          <p:attrName>ppt_w</p:attrName>
                                        </p:attrNameLst>
                                      </p:cBhvr>
                                      <p:tavLst>
                                        <p:tav tm="0">
                                          <p:val>
                                            <p:fltVal val="0"/>
                                          </p:val>
                                        </p:tav>
                                        <p:tav tm="100000">
                                          <p:val>
                                            <p:strVal val="#ppt_w"/>
                                          </p:val>
                                        </p:tav>
                                      </p:tavLst>
                                    </p:anim>
                                    <p:anim calcmode="lin" valueType="num">
                                      <p:cBhvr>
                                        <p:cTn id="136" dur="1000" fill="hold"/>
                                        <p:tgtEl>
                                          <p:spTgt spid="31"/>
                                        </p:tgtEl>
                                        <p:attrNameLst>
                                          <p:attrName>ppt_h</p:attrName>
                                        </p:attrNameLst>
                                      </p:cBhvr>
                                      <p:tavLst>
                                        <p:tav tm="0">
                                          <p:val>
                                            <p:fltVal val="0"/>
                                          </p:val>
                                        </p:tav>
                                        <p:tav tm="100000">
                                          <p:val>
                                            <p:strVal val="#ppt_h"/>
                                          </p:val>
                                        </p:tav>
                                      </p:tavLst>
                                    </p:anim>
                                    <p:animEffect transition="in" filter="fade">
                                      <p:cBhvr>
                                        <p:cTn id="137" dur="1000"/>
                                        <p:tgtEl>
                                          <p:spTgt spid="31"/>
                                        </p:tgtEl>
                                      </p:cBhvr>
                                    </p:animEffect>
                                  </p:childTnLst>
                                </p:cTn>
                              </p:par>
                            </p:childTnLst>
                          </p:cTn>
                        </p:par>
                        <p:par>
                          <p:cTn id="138" fill="hold">
                            <p:stCondLst>
                              <p:cond delay="1000"/>
                            </p:stCondLst>
                            <p:childTnLst>
                              <p:par>
                                <p:cTn id="139" presetID="10" presetClass="entr" presetSubtype="0" fill="hold" grpId="0" nodeType="afterEffect">
                                  <p:stCondLst>
                                    <p:cond delay="0"/>
                                  </p:stCondLst>
                                  <p:childTnLst>
                                    <p:set>
                                      <p:cBhvr>
                                        <p:cTn id="140" dur="1" fill="hold">
                                          <p:stCondLst>
                                            <p:cond delay="0"/>
                                          </p:stCondLst>
                                        </p:cTn>
                                        <p:tgtEl>
                                          <p:spTgt spid="5"/>
                                        </p:tgtEl>
                                        <p:attrNameLst>
                                          <p:attrName>style.visibility</p:attrName>
                                        </p:attrNameLst>
                                      </p:cBhvr>
                                      <p:to>
                                        <p:strVal val="visible"/>
                                      </p:to>
                                    </p:set>
                                    <p:animEffect transition="in" filter="fade">
                                      <p:cBhvr>
                                        <p:cTn id="1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11" grpId="0"/>
      <p:bldP spid="13" grpId="0"/>
      <p:bldP spid="15" grpId="0"/>
      <p:bldP spid="16" grpId="0"/>
      <p:bldP spid="17" grpId="0"/>
      <p:bldP spid="18" grpId="0"/>
      <p:bldP spid="19" grpId="0"/>
      <p:bldP spid="20" grpId="0"/>
      <p:bldP spid="21" grpId="0"/>
      <p:bldP spid="22" grpId="0"/>
      <p:bldP spid="23" grpId="0"/>
      <p:bldP spid="24" grpId="0"/>
      <p:bldP spid="25" grpId="0"/>
      <p:bldP spid="2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6" name="TextBox 5"/>
          <p:cNvSpPr txBox="1"/>
          <p:nvPr/>
        </p:nvSpPr>
        <p:spPr>
          <a:xfrm>
            <a:off x="1400175" y="342900"/>
            <a:ext cx="328612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VI.  His Calling</a:t>
            </a:r>
          </a:p>
        </p:txBody>
      </p:sp>
      <p:sp>
        <p:nvSpPr>
          <p:cNvPr id="8" name="TextBox 7"/>
          <p:cNvSpPr txBox="1"/>
          <p:nvPr/>
        </p:nvSpPr>
        <p:spPr>
          <a:xfrm>
            <a:off x="652462" y="702707"/>
            <a:ext cx="475297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The eyes of your understanding being enlightened; that ye may know what is the hope of his calling, </a:t>
            </a:r>
          </a:p>
          <a:p>
            <a:pPr algn="ctr"/>
            <a:r>
              <a:rPr lang="en-US" sz="1600" b="1" i="1" dirty="0">
                <a:solidFill>
                  <a:srgbClr val="CC6600"/>
                </a:solidFill>
                <a:latin typeface="Times New Roman" panose="02020603050405020304" pitchFamily="18" charset="0"/>
                <a:cs typeface="Times New Roman" panose="02020603050405020304" pitchFamily="18" charset="0"/>
              </a:rPr>
              <a:t>and what the riches of the glory </a:t>
            </a:r>
          </a:p>
          <a:p>
            <a:pPr algn="ctr"/>
            <a:r>
              <a:rPr lang="en-US" sz="1600" b="1" i="1" dirty="0">
                <a:solidFill>
                  <a:srgbClr val="CC6600"/>
                </a:solidFill>
                <a:latin typeface="Times New Roman" panose="02020603050405020304" pitchFamily="18" charset="0"/>
                <a:cs typeface="Times New Roman" panose="02020603050405020304" pitchFamily="18" charset="0"/>
              </a:rPr>
              <a:t>of his inheritance in the saints,</a:t>
            </a:r>
          </a:p>
        </p:txBody>
      </p:sp>
      <p:sp>
        <p:nvSpPr>
          <p:cNvPr id="3" name="TextBox 2"/>
          <p:cNvSpPr txBox="1"/>
          <p:nvPr/>
        </p:nvSpPr>
        <p:spPr>
          <a:xfrm>
            <a:off x="757237" y="1990725"/>
            <a:ext cx="4510088"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Again, going contrary to the preaching and teaching of today’s ‘guilt’ pastors who try to make you fit to a certain ‘calling’ that benefits his ministry or their own ego, we find from a ‘word study’ on ‘calling,’ ‘called,’ etc. that we do not have any special personally designed calling except one:</a:t>
            </a:r>
          </a:p>
        </p:txBody>
      </p:sp>
      <p:sp>
        <p:nvSpPr>
          <p:cNvPr id="9" name="Rectangle 8"/>
          <p:cNvSpPr/>
          <p:nvPr/>
        </p:nvSpPr>
        <p:spPr>
          <a:xfrm>
            <a:off x="1898100" y="3190607"/>
            <a:ext cx="2277162" cy="584775"/>
          </a:xfrm>
          <a:prstGeom prst="rect">
            <a:avLst/>
          </a:prstGeom>
        </p:spPr>
        <p:txBody>
          <a:bodyPr wrap="none">
            <a:spAutoFit/>
          </a:bodyPr>
          <a:lstStyle/>
          <a:p>
            <a:r>
              <a:rPr lang="en-US" sz="3200" b="1" dirty="0"/>
              <a:t>Follow Paul!</a:t>
            </a:r>
          </a:p>
        </p:txBody>
      </p:sp>
      <p:sp>
        <p:nvSpPr>
          <p:cNvPr id="10" name="TextBox 9"/>
          <p:cNvSpPr txBox="1"/>
          <p:nvPr/>
        </p:nvSpPr>
        <p:spPr>
          <a:xfrm>
            <a:off x="1946412" y="3796591"/>
            <a:ext cx="220027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That’s it?  Seriously?</a:t>
            </a:r>
          </a:p>
        </p:txBody>
      </p:sp>
      <p:sp>
        <p:nvSpPr>
          <p:cNvPr id="11" name="TextBox 10"/>
          <p:cNvSpPr txBox="1"/>
          <p:nvPr/>
        </p:nvSpPr>
        <p:spPr>
          <a:xfrm>
            <a:off x="6487973" y="219075"/>
            <a:ext cx="5161101" cy="1600438"/>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Well, that is the conclusion I came to after doing my own word study.  I chose to quit learning from other pastors studies; I discovered that so many teachings were from the wrong ‘dispensation’ – from the wrong part of the Bible – from a totally false teaching based on ‘corrected’ or ‘changed’ wording from the scriptures to their teachings.  Nowhere could I find that certain people are called to certain jobs, ministries, towns, schools,  pastoring, etc.</a:t>
            </a:r>
            <a:endParaRPr lang="en-US" sz="1400" dirty="0"/>
          </a:p>
        </p:txBody>
      </p:sp>
      <p:sp>
        <p:nvSpPr>
          <p:cNvPr id="12" name="TextBox 11"/>
          <p:cNvSpPr txBox="1"/>
          <p:nvPr/>
        </p:nvSpPr>
        <p:spPr>
          <a:xfrm>
            <a:off x="6120987" y="1814488"/>
            <a:ext cx="5928138" cy="138499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If we were to follow Paul as he followed Christ, which includes his manner of life, reading and studying his words, etc. and being willing to pass on to others what the risen Christ has taught you, everything will fall into place.  You might not like where it falls, but let it fall where it will and be willing and ready to take the risen Saviour to those who seek Him… but first YOU must be ready and it must be about Christ – to glorify Him, not yourself – not your own flesh!</a:t>
            </a:r>
            <a:endParaRPr lang="en-US" sz="1400" dirty="0"/>
          </a:p>
        </p:txBody>
      </p:sp>
      <p:sp>
        <p:nvSpPr>
          <p:cNvPr id="13" name="TextBox 12"/>
          <p:cNvSpPr txBox="1"/>
          <p:nvPr/>
        </p:nvSpPr>
        <p:spPr>
          <a:xfrm>
            <a:off x="6238875" y="3228975"/>
            <a:ext cx="5734050" cy="1815882"/>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For ye see your calling, brethren, how that not many wise men after the flesh, not many mighty, not many noble, are called:  But God hath chosen the foolish things of the world to confound the wise; and God hath chosen the weak things of the world to confound the things which are mighty; And base things of the world, and things which are despised, hath God chosen, yea, and things which are not, to bring to nought things that are:</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48375" y="5404872"/>
            <a:ext cx="6143625" cy="1323439"/>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Wherefore also we pray always for you, that our God would count you worthy of this calling, and fulfil all the good pleasure of his goodness, and the work of faith with power: That the name of our Lord Jesus Christ may be glorified in you, and ye in him, according to the grace of our God and the Lord Jesus Christ.  </a:t>
            </a:r>
            <a:r>
              <a:rPr lang="en-US" sz="1200" b="1" dirty="0">
                <a:solidFill>
                  <a:srgbClr val="FF0000"/>
                </a:solidFill>
                <a:latin typeface="Times New Roman" panose="02020603050405020304" pitchFamily="18" charset="0"/>
                <a:cs typeface="Times New Roman" panose="02020603050405020304" pitchFamily="18" charset="0"/>
              </a:rPr>
              <a:t>II Thessalonians 1:11,12</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57979" y="1700272"/>
            <a:ext cx="1170513" cy="276999"/>
          </a:xfrm>
          <a:prstGeom prst="rect">
            <a:avLst/>
          </a:prstGeom>
        </p:spPr>
        <p:txBody>
          <a:bodyPr wrap="non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1:18</a:t>
            </a:r>
            <a:endParaRPr 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124200" y="1222266"/>
            <a:ext cx="18669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5125" y="3505200"/>
            <a:ext cx="16954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53175" y="4001795"/>
            <a:ext cx="54578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4600" y="4231452"/>
            <a:ext cx="3905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77100" y="4231452"/>
            <a:ext cx="45910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34125" y="4488865"/>
            <a:ext cx="33147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267950" y="4476750"/>
            <a:ext cx="16573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34125" y="4724400"/>
            <a:ext cx="4762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77100" y="4724400"/>
            <a:ext cx="22193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077450" y="4724400"/>
            <a:ext cx="952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24600" y="4962525"/>
            <a:ext cx="46101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38925" y="4972050"/>
            <a:ext cx="5010149"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no flesh should glory in his presence.</a:t>
            </a:r>
            <a:endParaRPr lang="en-US" sz="1600" dirty="0"/>
          </a:p>
        </p:txBody>
      </p:sp>
      <p:sp>
        <p:nvSpPr>
          <p:cNvPr id="43" name="TextBox 42"/>
          <p:cNvSpPr txBox="1"/>
          <p:nvPr/>
        </p:nvSpPr>
        <p:spPr>
          <a:xfrm>
            <a:off x="8210549" y="5229225"/>
            <a:ext cx="18192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1:26-29</a:t>
            </a:r>
            <a:endParaRPr lang="en-US" sz="1200" dirty="0"/>
          </a:p>
        </p:txBody>
      </p:sp>
      <p:cxnSp>
        <p:nvCxnSpPr>
          <p:cNvPr id="46" name="Straight Connector 45"/>
          <p:cNvCxnSpPr/>
          <p:nvPr/>
        </p:nvCxnSpPr>
        <p:spPr>
          <a:xfrm>
            <a:off x="10267950" y="5686425"/>
            <a:ext cx="17811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34100" y="5924550"/>
            <a:ext cx="179428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137379" y="6172200"/>
            <a:ext cx="291174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72200" y="6410325"/>
            <a:ext cx="2476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077324" y="6410325"/>
            <a:ext cx="80962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32"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7651">
            <a:off x="484682" y="1104680"/>
            <a:ext cx="2000868" cy="1495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0948" y="1641296"/>
            <a:ext cx="1189175" cy="83099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KNOW! </a:t>
            </a:r>
            <a:r>
              <a:rPr lang="en-US" sz="1200" dirty="0">
                <a:latin typeface="Times New Roman" panose="02020603050405020304" pitchFamily="18" charset="0"/>
                <a:cs typeface="Times New Roman" panose="02020603050405020304" pitchFamily="18" charset="0"/>
              </a:rPr>
              <a:t>Not just hope for, not just think, wonder, etc.</a:t>
            </a:r>
          </a:p>
        </p:txBody>
      </p:sp>
      <p:pic>
        <p:nvPicPr>
          <p:cNvPr id="34"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29222">
            <a:off x="3183951" y="3032218"/>
            <a:ext cx="3310703" cy="28559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02345" y="4105473"/>
            <a:ext cx="2082493" cy="156966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This sure does help us </a:t>
            </a:r>
          </a:p>
          <a:p>
            <a:pPr algn="r"/>
            <a:r>
              <a:rPr lang="en-US" sz="1200" b="1" dirty="0">
                <a:latin typeface="Times New Roman" panose="02020603050405020304" pitchFamily="18" charset="0"/>
                <a:cs typeface="Times New Roman" panose="02020603050405020304" pitchFamily="18" charset="0"/>
              </a:rPr>
              <a:t>reject even more all those educated, “called to the ministry”, </a:t>
            </a:r>
            <a:r>
              <a:rPr lang="en-US" sz="1200" b="1" dirty="0" err="1">
                <a:latin typeface="Times New Roman" panose="02020603050405020304" pitchFamily="18" charset="0"/>
                <a:cs typeface="Times New Roman" panose="02020603050405020304" pitchFamily="18" charset="0"/>
              </a:rPr>
              <a:t>degree’d</a:t>
            </a:r>
            <a:r>
              <a:rPr lang="en-US" sz="1200" b="1" dirty="0">
                <a:latin typeface="Times New Roman" panose="02020603050405020304" pitchFamily="18" charset="0"/>
                <a:cs typeface="Times New Roman" panose="02020603050405020304" pitchFamily="18" charset="0"/>
              </a:rPr>
              <a:t> pastors and professors who change the words of God into a lie </a:t>
            </a:r>
          </a:p>
          <a:p>
            <a:pPr algn="r"/>
            <a:r>
              <a:rPr lang="en-US" sz="1200" b="1" dirty="0">
                <a:latin typeface="Times New Roman" panose="02020603050405020304" pitchFamily="18" charset="0"/>
                <a:cs typeface="Times New Roman" panose="02020603050405020304" pitchFamily="18" charset="0"/>
              </a:rPr>
              <a:t>and preach the Great Commission, etc., eh!</a:t>
            </a:r>
          </a:p>
        </p:txBody>
      </p:sp>
    </p:spTree>
    <p:extLst>
      <p:ext uri="{BB962C8B-B14F-4D97-AF65-F5344CB8AC3E}">
        <p14:creationId xmlns:p14="http://schemas.microsoft.com/office/powerpoint/2010/main" val="12635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par>
                          <p:cTn id="14" fill="hold">
                            <p:stCondLst>
                              <p:cond delay="3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2000"/>
                                        <p:tgtEl>
                                          <p:spTgt spid="17"/>
                                        </p:tgtEl>
                                      </p:cBhvr>
                                    </p:animEffect>
                                  </p:childTnLst>
                                </p:cTn>
                              </p:par>
                            </p:childTnLst>
                          </p:cTn>
                        </p:par>
                        <p:par>
                          <p:cTn id="18" fill="hold">
                            <p:stCondLst>
                              <p:cond delay="5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3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style.rotation</p:attrName>
                                        </p:attrNameLst>
                                      </p:cBhvr>
                                      <p:tavLst>
                                        <p:tav tm="0">
                                          <p:val>
                                            <p:fltVal val="90"/>
                                          </p:val>
                                        </p:tav>
                                        <p:tav tm="100000">
                                          <p:val>
                                            <p:fltVal val="0"/>
                                          </p:val>
                                        </p:tav>
                                      </p:tavLst>
                                    </p:anim>
                                    <p:animEffect transition="in" filter="fade">
                                      <p:cBhvr>
                                        <p:cTn id="34" dur="2000"/>
                                        <p:tgtEl>
                                          <p:spTgt spid="9"/>
                                        </p:tgtEl>
                                      </p:cBhvr>
                                    </p:animEffect>
                                  </p:childTnLst>
                                </p:cTn>
                              </p:par>
                            </p:childTnLst>
                          </p:cTn>
                        </p:par>
                        <p:par>
                          <p:cTn id="35" fill="hold">
                            <p:stCondLst>
                              <p:cond delay="2000"/>
                            </p:stCondLst>
                            <p:childTnLst>
                              <p:par>
                                <p:cTn id="36" presetID="10" presetClass="entr" presetSubtype="0" fill="hold" grpId="0" nodeType="after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4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4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2000" fill="hold"/>
                                        <p:tgtEl>
                                          <p:spTgt spid="13"/>
                                        </p:tgtEl>
                                        <p:attrNameLst>
                                          <p:attrName>ppt_w</p:attrName>
                                        </p:attrNameLst>
                                      </p:cBhvr>
                                      <p:tavLst>
                                        <p:tav tm="0">
                                          <p:val>
                                            <p:fltVal val="0"/>
                                          </p:val>
                                        </p:tav>
                                        <p:tav tm="100000">
                                          <p:val>
                                            <p:strVal val="#ppt_w"/>
                                          </p:val>
                                        </p:tav>
                                      </p:tavLst>
                                    </p:anim>
                                    <p:anim calcmode="lin" valueType="num">
                                      <p:cBhvr>
                                        <p:cTn id="54" dur="2000" fill="hold"/>
                                        <p:tgtEl>
                                          <p:spTgt spid="13"/>
                                        </p:tgtEl>
                                        <p:attrNameLst>
                                          <p:attrName>ppt_h</p:attrName>
                                        </p:attrNameLst>
                                      </p:cBhvr>
                                      <p:tavLst>
                                        <p:tav tm="0">
                                          <p:val>
                                            <p:fltVal val="0"/>
                                          </p:val>
                                        </p:tav>
                                        <p:tav tm="100000">
                                          <p:val>
                                            <p:strVal val="#ppt_h"/>
                                          </p:val>
                                        </p:tav>
                                      </p:tavLst>
                                    </p:anim>
                                    <p:animEffect transition="in" filter="fade">
                                      <p:cBhvr>
                                        <p:cTn id="55" dur="2000"/>
                                        <p:tgtEl>
                                          <p:spTgt spid="13"/>
                                        </p:tgtEl>
                                      </p:cBhvr>
                                    </p:animEffect>
                                  </p:childTnLst>
                                </p:cTn>
                              </p:par>
                            </p:childTnLst>
                          </p:cTn>
                        </p:par>
                        <p:par>
                          <p:cTn id="56" fill="hold">
                            <p:stCondLst>
                              <p:cond delay="2000"/>
                            </p:stCondLst>
                            <p:childTnLst>
                              <p:par>
                                <p:cTn id="57" presetID="22" presetClass="entr" presetSubtype="8" fill="hold" nodeType="afterEffect">
                                  <p:stCondLst>
                                    <p:cond delay="75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500"/>
                                        <p:tgtEl>
                                          <p:spTgt spid="19"/>
                                        </p:tgtEl>
                                      </p:cBhvr>
                                    </p:animEffect>
                                  </p:childTnLst>
                                </p:cTn>
                              </p:par>
                            </p:childTnLst>
                          </p:cTn>
                        </p:par>
                        <p:par>
                          <p:cTn id="60" fill="hold">
                            <p:stCondLst>
                              <p:cond delay="4250"/>
                            </p:stCondLst>
                            <p:childTnLst>
                              <p:par>
                                <p:cTn id="61" presetID="22" presetClass="entr" presetSubtype="8" fill="hold" nodeType="afterEffect">
                                  <p:stCondLst>
                                    <p:cond delay="50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2000"/>
                                        <p:tgtEl>
                                          <p:spTgt spid="21"/>
                                        </p:tgtEl>
                                      </p:cBhvr>
                                    </p:animEffect>
                                  </p:childTnLst>
                                </p:cTn>
                              </p:par>
                            </p:childTnLst>
                          </p:cTn>
                        </p:par>
                        <p:par>
                          <p:cTn id="64" fill="hold">
                            <p:stCondLst>
                              <p:cond delay="6750"/>
                            </p:stCondLst>
                            <p:childTnLst>
                              <p:par>
                                <p:cTn id="65" presetID="22" presetClass="entr" presetSubtype="8"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7500"/>
                            </p:stCondLst>
                            <p:childTnLst>
                              <p:par>
                                <p:cTn id="69" presetID="22" presetClass="entr" presetSubtype="8" fill="hold" nodeType="afterEffect">
                                  <p:stCondLst>
                                    <p:cond delay="50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1750"/>
                                        <p:tgtEl>
                                          <p:spTgt spid="27"/>
                                        </p:tgtEl>
                                      </p:cBhvr>
                                    </p:animEffect>
                                  </p:childTnLst>
                                </p:cTn>
                              </p:par>
                            </p:childTnLst>
                          </p:cTn>
                        </p:par>
                        <p:par>
                          <p:cTn id="72" fill="hold">
                            <p:stCondLst>
                              <p:cond delay="975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1750"/>
                                        <p:tgtEl>
                                          <p:spTgt spid="29"/>
                                        </p:tgtEl>
                                      </p:cBhvr>
                                    </p:animEffect>
                                  </p:childTnLst>
                                </p:cTn>
                              </p:par>
                            </p:childTnLst>
                          </p:cTn>
                        </p:par>
                        <p:par>
                          <p:cTn id="76" fill="hold">
                            <p:stCondLst>
                              <p:cond delay="11500"/>
                            </p:stCondLst>
                            <p:childTnLst>
                              <p:par>
                                <p:cTn id="77" presetID="22" presetClass="entr" presetSubtype="8" fill="hold" nodeType="afterEffect">
                                  <p:stCondLst>
                                    <p:cond delay="50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1500"/>
                                        <p:tgtEl>
                                          <p:spTgt spid="31"/>
                                        </p:tgtEl>
                                      </p:cBhvr>
                                    </p:animEffect>
                                  </p:childTnLst>
                                </p:cTn>
                              </p:par>
                            </p:childTnLst>
                          </p:cTn>
                        </p:par>
                        <p:par>
                          <p:cTn id="80" fill="hold">
                            <p:stCondLst>
                              <p:cond delay="13500"/>
                            </p:stCondLst>
                            <p:childTnLst>
                              <p:par>
                                <p:cTn id="81" presetID="22" presetClass="entr" presetSubtype="8"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750"/>
                                        <p:tgtEl>
                                          <p:spTgt spid="35"/>
                                        </p:tgtEl>
                                      </p:cBhvr>
                                    </p:animEffect>
                                  </p:childTnLst>
                                </p:cTn>
                              </p:par>
                            </p:childTnLst>
                          </p:cTn>
                        </p:par>
                        <p:par>
                          <p:cTn id="84" fill="hold">
                            <p:stCondLst>
                              <p:cond delay="14250"/>
                            </p:stCondLst>
                            <p:childTnLst>
                              <p:par>
                                <p:cTn id="85" presetID="22" presetClass="entr" presetSubtype="8" fill="hold" nodeType="afterEffect">
                                  <p:stCondLst>
                                    <p:cond delay="5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1500"/>
                                        <p:tgtEl>
                                          <p:spTgt spid="37"/>
                                        </p:tgtEl>
                                      </p:cBhvr>
                                    </p:animEffect>
                                  </p:childTnLst>
                                </p:cTn>
                              </p:par>
                            </p:childTnLst>
                          </p:cTn>
                        </p:par>
                        <p:par>
                          <p:cTn id="88" fill="hold">
                            <p:stCondLst>
                              <p:cond delay="16250"/>
                            </p:stCondLst>
                            <p:childTnLst>
                              <p:par>
                                <p:cTn id="89" presetID="22" presetClass="entr" presetSubtype="8" fill="hold" nodeType="afterEffect">
                                  <p:stCondLst>
                                    <p:cond delay="50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1000"/>
                                        <p:tgtEl>
                                          <p:spTgt spid="39"/>
                                        </p:tgtEl>
                                      </p:cBhvr>
                                    </p:animEffect>
                                  </p:childTnLst>
                                </p:cTn>
                              </p:par>
                            </p:childTnLst>
                          </p:cTn>
                        </p:par>
                        <p:par>
                          <p:cTn id="92" fill="hold">
                            <p:stCondLst>
                              <p:cond delay="17750"/>
                            </p:stCondLst>
                            <p:childTnLst>
                              <p:par>
                                <p:cTn id="93" presetID="22" presetClass="entr" presetSubtype="8" fill="hold" nodeType="afterEffect">
                                  <p:stCondLst>
                                    <p:cond delay="500"/>
                                  </p:stCondLst>
                                  <p:childTnLst>
                                    <p:set>
                                      <p:cBhvr>
                                        <p:cTn id="94" dur="1" fill="hold">
                                          <p:stCondLst>
                                            <p:cond delay="0"/>
                                          </p:stCondLst>
                                        </p:cTn>
                                        <p:tgtEl>
                                          <p:spTgt spid="41"/>
                                        </p:tgtEl>
                                        <p:attrNameLst>
                                          <p:attrName>style.visibility</p:attrName>
                                        </p:attrNameLst>
                                      </p:cBhvr>
                                      <p:to>
                                        <p:strVal val="visible"/>
                                      </p:to>
                                    </p:set>
                                    <p:animEffect transition="in" filter="wipe(left)">
                                      <p:cBhvr>
                                        <p:cTn id="95" dur="2000"/>
                                        <p:tgtEl>
                                          <p:spTgt spid="41"/>
                                        </p:tgtEl>
                                      </p:cBhvr>
                                    </p:animEffect>
                                  </p:childTnLst>
                                </p:cTn>
                              </p:par>
                            </p:childTnLst>
                          </p:cTn>
                        </p:par>
                        <p:par>
                          <p:cTn id="96" fill="hold">
                            <p:stCondLst>
                              <p:cond delay="20250"/>
                            </p:stCondLst>
                            <p:childTnLst>
                              <p:par>
                                <p:cTn id="97" presetID="53" presetClass="entr" presetSubtype="16"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2000" fill="hold"/>
                                        <p:tgtEl>
                                          <p:spTgt spid="42"/>
                                        </p:tgtEl>
                                        <p:attrNameLst>
                                          <p:attrName>ppt_w</p:attrName>
                                        </p:attrNameLst>
                                      </p:cBhvr>
                                      <p:tavLst>
                                        <p:tav tm="0">
                                          <p:val>
                                            <p:fltVal val="0"/>
                                          </p:val>
                                        </p:tav>
                                        <p:tav tm="100000">
                                          <p:val>
                                            <p:strVal val="#ppt_w"/>
                                          </p:val>
                                        </p:tav>
                                      </p:tavLst>
                                    </p:anim>
                                    <p:anim calcmode="lin" valueType="num">
                                      <p:cBhvr>
                                        <p:cTn id="100" dur="2000" fill="hold"/>
                                        <p:tgtEl>
                                          <p:spTgt spid="42"/>
                                        </p:tgtEl>
                                        <p:attrNameLst>
                                          <p:attrName>ppt_h</p:attrName>
                                        </p:attrNameLst>
                                      </p:cBhvr>
                                      <p:tavLst>
                                        <p:tav tm="0">
                                          <p:val>
                                            <p:fltVal val="0"/>
                                          </p:val>
                                        </p:tav>
                                        <p:tav tm="100000">
                                          <p:val>
                                            <p:strVal val="#ppt_h"/>
                                          </p:val>
                                        </p:tav>
                                      </p:tavLst>
                                    </p:anim>
                                    <p:animEffect transition="in" filter="fade">
                                      <p:cBhvr>
                                        <p:cTn id="101" dur="2000"/>
                                        <p:tgtEl>
                                          <p:spTgt spid="42"/>
                                        </p:tgtEl>
                                      </p:cBhvr>
                                    </p:animEffect>
                                  </p:childTnLst>
                                </p:cTn>
                              </p:par>
                            </p:childTnLst>
                          </p:cTn>
                        </p:par>
                        <p:par>
                          <p:cTn id="102" fill="hold">
                            <p:stCondLst>
                              <p:cond delay="22250"/>
                            </p:stCondLst>
                            <p:childTnLst>
                              <p:par>
                                <p:cTn id="103" presetID="10"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75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2000" fill="hold"/>
                                        <p:tgtEl>
                                          <p:spTgt spid="14"/>
                                        </p:tgtEl>
                                        <p:attrNameLst>
                                          <p:attrName>ppt_w</p:attrName>
                                        </p:attrNameLst>
                                      </p:cBhvr>
                                      <p:tavLst>
                                        <p:tav tm="0">
                                          <p:val>
                                            <p:fltVal val="0"/>
                                          </p:val>
                                        </p:tav>
                                        <p:tav tm="100000">
                                          <p:val>
                                            <p:strVal val="#ppt_w"/>
                                          </p:val>
                                        </p:tav>
                                      </p:tavLst>
                                    </p:anim>
                                    <p:anim calcmode="lin" valueType="num">
                                      <p:cBhvr>
                                        <p:cTn id="111" dur="2000" fill="hold"/>
                                        <p:tgtEl>
                                          <p:spTgt spid="14"/>
                                        </p:tgtEl>
                                        <p:attrNameLst>
                                          <p:attrName>ppt_h</p:attrName>
                                        </p:attrNameLst>
                                      </p:cBhvr>
                                      <p:tavLst>
                                        <p:tav tm="0">
                                          <p:val>
                                            <p:fltVal val="0"/>
                                          </p:val>
                                        </p:tav>
                                        <p:tav tm="100000">
                                          <p:val>
                                            <p:strVal val="#ppt_h"/>
                                          </p:val>
                                        </p:tav>
                                      </p:tavLst>
                                    </p:anim>
                                    <p:animEffect transition="in" filter="fade">
                                      <p:cBhvr>
                                        <p:cTn id="112" dur="2000"/>
                                        <p:tgtEl>
                                          <p:spTgt spid="14"/>
                                        </p:tgtEl>
                                      </p:cBhvr>
                                    </p:animEffect>
                                  </p:childTnLst>
                                </p:cTn>
                              </p:par>
                            </p:childTnLst>
                          </p:cTn>
                        </p:par>
                        <p:par>
                          <p:cTn id="113" fill="hold">
                            <p:stCondLst>
                              <p:cond delay="2750"/>
                            </p:stCondLst>
                            <p:childTnLst>
                              <p:par>
                                <p:cTn id="114" presetID="22" presetClass="entr" presetSubtype="8"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left)">
                                      <p:cBhvr>
                                        <p:cTn id="116" dur="2000"/>
                                        <p:tgtEl>
                                          <p:spTgt spid="46"/>
                                        </p:tgtEl>
                                      </p:cBhvr>
                                    </p:animEffect>
                                  </p:childTnLst>
                                </p:cTn>
                              </p:par>
                            </p:childTnLst>
                          </p:cTn>
                        </p:par>
                        <p:par>
                          <p:cTn id="117" fill="hold">
                            <p:stCondLst>
                              <p:cond delay="4750"/>
                            </p:stCondLst>
                            <p:childTnLst>
                              <p:par>
                                <p:cTn id="118" presetID="22" presetClass="entr" presetSubtype="8" fill="hold"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500"/>
                                        <p:tgtEl>
                                          <p:spTgt spid="48"/>
                                        </p:tgtEl>
                                      </p:cBhvr>
                                    </p:animEffect>
                                  </p:childTnLst>
                                </p:cTn>
                              </p:par>
                            </p:childTnLst>
                          </p:cTn>
                        </p:par>
                        <p:par>
                          <p:cTn id="121" fill="hold">
                            <p:stCondLst>
                              <p:cond delay="6250"/>
                            </p:stCondLst>
                            <p:childTnLst>
                              <p:par>
                                <p:cTn id="122" presetID="22" presetClass="entr" presetSubtype="8" fill="hold" nodeType="afterEffect">
                                  <p:stCondLst>
                                    <p:cond delay="750"/>
                                  </p:stCondLst>
                                  <p:childTnLst>
                                    <p:set>
                                      <p:cBhvr>
                                        <p:cTn id="123" dur="1" fill="hold">
                                          <p:stCondLst>
                                            <p:cond delay="0"/>
                                          </p:stCondLst>
                                        </p:cTn>
                                        <p:tgtEl>
                                          <p:spTgt spid="50"/>
                                        </p:tgtEl>
                                        <p:attrNameLst>
                                          <p:attrName>style.visibility</p:attrName>
                                        </p:attrNameLst>
                                      </p:cBhvr>
                                      <p:to>
                                        <p:strVal val="visible"/>
                                      </p:to>
                                    </p:set>
                                    <p:animEffect transition="in" filter="wipe(left)">
                                      <p:cBhvr>
                                        <p:cTn id="124" dur="1750"/>
                                        <p:tgtEl>
                                          <p:spTgt spid="50"/>
                                        </p:tgtEl>
                                      </p:cBhvr>
                                    </p:animEffect>
                                  </p:childTnLst>
                                </p:cTn>
                              </p:par>
                            </p:childTnLst>
                          </p:cTn>
                        </p:par>
                        <p:par>
                          <p:cTn id="125" fill="hold">
                            <p:stCondLst>
                              <p:cond delay="8750"/>
                            </p:stCondLst>
                            <p:childTnLst>
                              <p:par>
                                <p:cTn id="126" presetID="22" presetClass="entr" presetSubtype="8" fill="hold" nodeType="after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left)">
                                      <p:cBhvr>
                                        <p:cTn id="128" dur="1750"/>
                                        <p:tgtEl>
                                          <p:spTgt spid="52"/>
                                        </p:tgtEl>
                                      </p:cBhvr>
                                    </p:animEffect>
                                  </p:childTnLst>
                                </p:cTn>
                              </p:par>
                            </p:childTnLst>
                          </p:cTn>
                        </p:par>
                        <p:par>
                          <p:cTn id="129" fill="hold">
                            <p:stCondLst>
                              <p:cond delay="10500"/>
                            </p:stCondLst>
                            <p:childTnLst>
                              <p:par>
                                <p:cTn id="130" presetID="22" presetClass="entr" presetSubtype="8" fill="hold" nodeType="afterEffect">
                                  <p:stCondLst>
                                    <p:cond delay="500"/>
                                  </p:stCondLst>
                                  <p:childTnLst>
                                    <p:set>
                                      <p:cBhvr>
                                        <p:cTn id="131" dur="1" fill="hold">
                                          <p:stCondLst>
                                            <p:cond delay="0"/>
                                          </p:stCondLst>
                                        </p:cTn>
                                        <p:tgtEl>
                                          <p:spTgt spid="54"/>
                                        </p:tgtEl>
                                        <p:attrNameLst>
                                          <p:attrName>style.visibility</p:attrName>
                                        </p:attrNameLst>
                                      </p:cBhvr>
                                      <p:to>
                                        <p:strVal val="visible"/>
                                      </p:to>
                                    </p:set>
                                    <p:animEffect transition="in" filter="wipe(left)">
                                      <p:cBhvr>
                                        <p:cTn id="132" dur="10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p:cTn id="137" dur="1000" fill="hold"/>
                                        <p:tgtEl>
                                          <p:spTgt spid="32"/>
                                        </p:tgtEl>
                                        <p:attrNameLst>
                                          <p:attrName>ppt_w</p:attrName>
                                        </p:attrNameLst>
                                      </p:cBhvr>
                                      <p:tavLst>
                                        <p:tav tm="0">
                                          <p:val>
                                            <p:fltVal val="0"/>
                                          </p:val>
                                        </p:tav>
                                        <p:tav tm="100000">
                                          <p:val>
                                            <p:strVal val="#ppt_w"/>
                                          </p:val>
                                        </p:tav>
                                      </p:tavLst>
                                    </p:anim>
                                    <p:anim calcmode="lin" valueType="num">
                                      <p:cBhvr>
                                        <p:cTn id="138" dur="1000" fill="hold"/>
                                        <p:tgtEl>
                                          <p:spTgt spid="32"/>
                                        </p:tgtEl>
                                        <p:attrNameLst>
                                          <p:attrName>ppt_h</p:attrName>
                                        </p:attrNameLst>
                                      </p:cBhvr>
                                      <p:tavLst>
                                        <p:tav tm="0">
                                          <p:val>
                                            <p:fltVal val="0"/>
                                          </p:val>
                                        </p:tav>
                                        <p:tav tm="100000">
                                          <p:val>
                                            <p:strVal val="#ppt_h"/>
                                          </p:val>
                                        </p:tav>
                                      </p:tavLst>
                                    </p:anim>
                                    <p:animEffect transition="in" filter="fade">
                                      <p:cBhvr>
                                        <p:cTn id="139" dur="1000"/>
                                        <p:tgtEl>
                                          <p:spTgt spid="32"/>
                                        </p:tgtEl>
                                      </p:cBhvr>
                                    </p:animEffect>
                                  </p:childTnLst>
                                </p:cTn>
                              </p:par>
                            </p:childTnLst>
                          </p:cTn>
                        </p:par>
                        <p:par>
                          <p:cTn id="140" fill="hold">
                            <p:stCondLst>
                              <p:cond delay="1000"/>
                            </p:stCondLst>
                            <p:childTnLst>
                              <p:par>
                                <p:cTn id="141" presetID="10" presetClass="entr" presetSubtype="0" fill="hold" grpId="0" nodeType="after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fade">
                                      <p:cBhvr>
                                        <p:cTn id="143" dur="2000"/>
                                        <p:tgtEl>
                                          <p:spTgt spid="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34"/>
                                        </p:tgtEl>
                                        <p:attrNameLst>
                                          <p:attrName>style.visibility</p:attrName>
                                        </p:attrNameLst>
                                      </p:cBhvr>
                                      <p:to>
                                        <p:strVal val="visible"/>
                                      </p:to>
                                    </p:set>
                                    <p:anim calcmode="lin" valueType="num">
                                      <p:cBhvr>
                                        <p:cTn id="148" dur="1000" fill="hold"/>
                                        <p:tgtEl>
                                          <p:spTgt spid="34"/>
                                        </p:tgtEl>
                                        <p:attrNameLst>
                                          <p:attrName>ppt_w</p:attrName>
                                        </p:attrNameLst>
                                      </p:cBhvr>
                                      <p:tavLst>
                                        <p:tav tm="0">
                                          <p:val>
                                            <p:fltVal val="0"/>
                                          </p:val>
                                        </p:tav>
                                        <p:tav tm="100000">
                                          <p:val>
                                            <p:strVal val="#ppt_w"/>
                                          </p:val>
                                        </p:tav>
                                      </p:tavLst>
                                    </p:anim>
                                    <p:anim calcmode="lin" valueType="num">
                                      <p:cBhvr>
                                        <p:cTn id="149" dur="1000" fill="hold"/>
                                        <p:tgtEl>
                                          <p:spTgt spid="34"/>
                                        </p:tgtEl>
                                        <p:attrNameLst>
                                          <p:attrName>ppt_h</p:attrName>
                                        </p:attrNameLst>
                                      </p:cBhvr>
                                      <p:tavLst>
                                        <p:tav tm="0">
                                          <p:val>
                                            <p:fltVal val="0"/>
                                          </p:val>
                                        </p:tav>
                                        <p:tav tm="100000">
                                          <p:val>
                                            <p:strVal val="#ppt_h"/>
                                          </p:val>
                                        </p:tav>
                                      </p:tavLst>
                                    </p:anim>
                                    <p:animEffect transition="in" filter="fade">
                                      <p:cBhvr>
                                        <p:cTn id="150" dur="1000"/>
                                        <p:tgtEl>
                                          <p:spTgt spid="34"/>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7"/>
                                        </p:tgtEl>
                                        <p:attrNameLst>
                                          <p:attrName>style.visibility</p:attrName>
                                        </p:attrNameLst>
                                      </p:cBhvr>
                                      <p:to>
                                        <p:strVal val="visible"/>
                                      </p:to>
                                    </p:set>
                                    <p:animEffect transition="in" filter="fade">
                                      <p:cBhvr>
                                        <p:cTn id="1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9" grpId="0"/>
      <p:bldP spid="10" grpId="0"/>
      <p:bldP spid="11" grpId="0"/>
      <p:bldP spid="12" grpId="0"/>
      <p:bldP spid="13" grpId="0"/>
      <p:bldP spid="14" grpId="0"/>
      <p:bldP spid="15" grpId="0"/>
      <p:bldP spid="42" grpId="0"/>
      <p:bldP spid="43"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8" name="TextBox 7"/>
          <p:cNvSpPr txBox="1"/>
          <p:nvPr/>
        </p:nvSpPr>
        <p:spPr>
          <a:xfrm>
            <a:off x="2110312" y="273516"/>
            <a:ext cx="184785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VII.  Salvation</a:t>
            </a:r>
          </a:p>
        </p:txBody>
      </p:sp>
      <p:sp>
        <p:nvSpPr>
          <p:cNvPr id="11" name="TextBox 10"/>
          <p:cNvSpPr txBox="1"/>
          <p:nvPr/>
        </p:nvSpPr>
        <p:spPr>
          <a:xfrm>
            <a:off x="1019697" y="692616"/>
            <a:ext cx="4043364"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But let us, who are of the day, be sober, putting on the breastplate of faith and love;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52475" y="1762571"/>
            <a:ext cx="4555854"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What a great hope! – and folks, it is NOT just ‘hoping’ we are saved!  We ‘know’ we are saved based on the Scriptures and Paul’s teachings to us; thus the security an assurance of our salvation is our ‘hope’ because we know it is coming someday!</a:t>
            </a:r>
          </a:p>
        </p:txBody>
      </p:sp>
      <p:sp>
        <p:nvSpPr>
          <p:cNvPr id="17" name="Rectangle 16"/>
          <p:cNvSpPr/>
          <p:nvPr/>
        </p:nvSpPr>
        <p:spPr>
          <a:xfrm>
            <a:off x="6215846" y="2126069"/>
            <a:ext cx="5766864" cy="2554545"/>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we should be to the praise of his glory,</a:t>
            </a:r>
          </a:p>
          <a:p>
            <a:pPr algn="ctr"/>
            <a:r>
              <a:rPr lang="en-US" sz="1600" b="1" i="1" dirty="0">
                <a:solidFill>
                  <a:srgbClr val="CC6600"/>
                </a:solidFill>
                <a:latin typeface="Times New Roman" panose="02020603050405020304" pitchFamily="18" charset="0"/>
                <a:cs typeface="Times New Roman" panose="02020603050405020304" pitchFamily="18" charset="0"/>
              </a:rPr>
              <a:t>who first trusted in Christ.</a:t>
            </a:r>
          </a:p>
          <a:p>
            <a:pPr algn="ctr"/>
            <a:r>
              <a:rPr lang="en-US" sz="1600" b="1" i="1" dirty="0">
                <a:solidFill>
                  <a:srgbClr val="CC6600"/>
                </a:solidFill>
                <a:latin typeface="Times New Roman" panose="02020603050405020304" pitchFamily="18" charset="0"/>
                <a:cs typeface="Times New Roman" panose="02020603050405020304" pitchFamily="18" charset="0"/>
              </a:rPr>
              <a:t>In whom ye also trusted,</a:t>
            </a:r>
          </a:p>
          <a:p>
            <a:pPr algn="ctr"/>
            <a:r>
              <a:rPr lang="en-US" sz="1600" b="1" i="1" dirty="0">
                <a:solidFill>
                  <a:srgbClr val="CC6600"/>
                </a:solidFill>
                <a:latin typeface="Times New Roman" panose="02020603050405020304" pitchFamily="18" charset="0"/>
                <a:cs typeface="Times New Roman" panose="02020603050405020304" pitchFamily="18" charset="0"/>
              </a:rPr>
              <a:t>after that ye heard the word of truth,</a:t>
            </a:r>
          </a:p>
          <a:p>
            <a:pPr algn="ctr"/>
            <a:r>
              <a:rPr lang="en-US" sz="1600" b="1" i="1" dirty="0">
                <a:solidFill>
                  <a:srgbClr val="CC6600"/>
                </a:solidFill>
                <a:latin typeface="Times New Roman" panose="02020603050405020304" pitchFamily="18" charset="0"/>
                <a:cs typeface="Times New Roman" panose="02020603050405020304" pitchFamily="18" charset="0"/>
              </a:rPr>
              <a:t>the gospel of your salvation:</a:t>
            </a:r>
          </a:p>
          <a:p>
            <a:pPr algn="ctr"/>
            <a:r>
              <a:rPr lang="en-US" sz="1600" b="1" i="1" dirty="0">
                <a:solidFill>
                  <a:srgbClr val="CC6600"/>
                </a:solidFill>
                <a:latin typeface="Times New Roman" panose="02020603050405020304" pitchFamily="18" charset="0"/>
                <a:cs typeface="Times New Roman" panose="02020603050405020304" pitchFamily="18" charset="0"/>
              </a:rPr>
              <a:t>in whom also after that ye believed,</a:t>
            </a:r>
          </a:p>
          <a:p>
            <a:pPr algn="ctr"/>
            <a:r>
              <a:rPr lang="en-US" sz="1600" b="1" i="1" dirty="0">
                <a:solidFill>
                  <a:srgbClr val="CC6600"/>
                </a:solidFill>
                <a:latin typeface="Times New Roman" panose="02020603050405020304" pitchFamily="18" charset="0"/>
                <a:cs typeface="Times New Roman" panose="02020603050405020304" pitchFamily="18" charset="0"/>
              </a:rPr>
              <a:t>ye were sealed with that holy Spirit of promise,</a:t>
            </a:r>
          </a:p>
          <a:p>
            <a:pPr algn="ctr"/>
            <a:r>
              <a:rPr lang="en-US" sz="1600" b="1" i="1" dirty="0">
                <a:solidFill>
                  <a:srgbClr val="CC6600"/>
                </a:solidFill>
                <a:latin typeface="Times New Roman" panose="02020603050405020304" pitchFamily="18" charset="0"/>
                <a:cs typeface="Times New Roman" panose="02020603050405020304" pitchFamily="18" charset="0"/>
              </a:rPr>
              <a:t>Which is the earnest of our inheritance </a:t>
            </a:r>
          </a:p>
          <a:p>
            <a:pPr algn="ctr"/>
            <a:r>
              <a:rPr lang="en-US" sz="1600" b="1" i="1" dirty="0">
                <a:solidFill>
                  <a:srgbClr val="CC6600"/>
                </a:solidFill>
                <a:latin typeface="Times New Roman" panose="02020603050405020304" pitchFamily="18" charset="0"/>
                <a:cs typeface="Times New Roman" panose="02020603050405020304" pitchFamily="18" charset="0"/>
              </a:rPr>
              <a:t>until the redemption of the purchased possession, </a:t>
            </a:r>
          </a:p>
          <a:p>
            <a:pPr algn="ctr"/>
            <a:r>
              <a:rPr lang="en-US" sz="1600" b="1" i="1" dirty="0">
                <a:solidFill>
                  <a:srgbClr val="CC6600"/>
                </a:solidFill>
                <a:latin typeface="Times New Roman" panose="02020603050405020304" pitchFamily="18" charset="0"/>
                <a:cs typeface="Times New Roman" panose="02020603050405020304" pitchFamily="18" charset="0"/>
              </a:rPr>
              <a:t>unto the praise of his glory.</a:t>
            </a:r>
          </a:p>
        </p:txBody>
      </p:sp>
      <p:sp>
        <p:nvSpPr>
          <p:cNvPr id="18" name="Rectangle 17"/>
          <p:cNvSpPr/>
          <p:nvPr/>
        </p:nvSpPr>
        <p:spPr>
          <a:xfrm>
            <a:off x="1340496" y="3086100"/>
            <a:ext cx="3407047" cy="338554"/>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take the helmet of salvation …</a:t>
            </a:r>
          </a:p>
        </p:txBody>
      </p:sp>
      <p:sp>
        <p:nvSpPr>
          <p:cNvPr id="19" name="TextBox 18"/>
          <p:cNvSpPr txBox="1"/>
          <p:nvPr/>
        </p:nvSpPr>
        <p:spPr>
          <a:xfrm>
            <a:off x="1228726" y="3624679"/>
            <a:ext cx="359383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That hope of salvation is our helmet!</a:t>
            </a:r>
          </a:p>
          <a:p>
            <a:pPr algn="ctr"/>
            <a:r>
              <a:rPr lang="en-US" sz="1600" dirty="0">
                <a:latin typeface="Times New Roman" panose="02020603050405020304" pitchFamily="18" charset="0"/>
                <a:cs typeface="Times New Roman" panose="02020603050405020304" pitchFamily="18" charset="0"/>
              </a:rPr>
              <a:t>It is part of the armour of God</a:t>
            </a:r>
          </a:p>
        </p:txBody>
      </p:sp>
      <p:sp>
        <p:nvSpPr>
          <p:cNvPr id="21" name="TextBox 20"/>
          <p:cNvSpPr txBox="1"/>
          <p:nvPr/>
        </p:nvSpPr>
        <p:spPr>
          <a:xfrm>
            <a:off x="6565628" y="4829175"/>
            <a:ext cx="5143501" cy="1569660"/>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if thou shalt confess with thy mouth the Lord Jesus, and shalt believe in thine heart</a:t>
            </a:r>
          </a:p>
          <a:p>
            <a:pPr algn="ctr"/>
            <a:r>
              <a:rPr lang="en-US" sz="1600" b="1" i="1" dirty="0">
                <a:solidFill>
                  <a:srgbClr val="CC6600"/>
                </a:solidFill>
                <a:latin typeface="Times New Roman" panose="02020603050405020304" pitchFamily="18" charset="0"/>
                <a:cs typeface="Times New Roman" panose="02020603050405020304" pitchFamily="18" charset="0"/>
              </a:rPr>
              <a:t>that God hath raised him from the dead,</a:t>
            </a:r>
          </a:p>
          <a:p>
            <a:pPr algn="ctr"/>
            <a:r>
              <a:rPr lang="en-US" sz="1600" b="1" i="1" dirty="0">
                <a:solidFill>
                  <a:srgbClr val="CC6600"/>
                </a:solidFill>
                <a:latin typeface="Times New Roman" panose="02020603050405020304" pitchFamily="18" charset="0"/>
                <a:cs typeface="Times New Roman" panose="02020603050405020304" pitchFamily="18" charset="0"/>
              </a:rPr>
              <a:t>thou shalt be saved. </a:t>
            </a:r>
          </a:p>
          <a:p>
            <a:pPr algn="ctr"/>
            <a:r>
              <a:rPr lang="en-US" sz="1600" b="1" i="1" dirty="0">
                <a:solidFill>
                  <a:srgbClr val="CC6600"/>
                </a:solidFill>
                <a:latin typeface="Times New Roman" panose="02020603050405020304" pitchFamily="18" charset="0"/>
                <a:cs typeface="Times New Roman" panose="02020603050405020304" pitchFamily="18" charset="0"/>
              </a:rPr>
              <a:t>    For with the heart man believeth unto righteousness; and with the mouth confession is made unto salvation. </a:t>
            </a:r>
          </a:p>
        </p:txBody>
      </p:sp>
      <p:sp>
        <p:nvSpPr>
          <p:cNvPr id="22" name="Rectangle 21"/>
          <p:cNvSpPr/>
          <p:nvPr/>
        </p:nvSpPr>
        <p:spPr>
          <a:xfrm>
            <a:off x="6029325" y="137933"/>
            <a:ext cx="6096000" cy="830997"/>
          </a:xfrm>
          <a:prstGeom prst="rect">
            <a:avLst/>
          </a:prstGeom>
        </p:spPr>
        <p:txBody>
          <a:bodyPr>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so hath the Lord commanded us, saying, </a:t>
            </a:r>
          </a:p>
          <a:p>
            <a:pPr algn="ctr"/>
            <a:r>
              <a:rPr lang="en-US" sz="1600" b="1" i="1" dirty="0">
                <a:solidFill>
                  <a:srgbClr val="CC6600"/>
                </a:solidFill>
                <a:latin typeface="Times New Roman" panose="02020603050405020304" pitchFamily="18" charset="0"/>
                <a:cs typeface="Times New Roman" panose="02020603050405020304" pitchFamily="18" charset="0"/>
              </a:rPr>
              <a:t>I have set thee to be a light of the Gentiles,</a:t>
            </a:r>
          </a:p>
          <a:p>
            <a:pPr algn="ctr"/>
            <a:r>
              <a:rPr lang="en-US" sz="1600" b="1" i="1" dirty="0">
                <a:solidFill>
                  <a:srgbClr val="CC6600"/>
                </a:solidFill>
                <a:latin typeface="Times New Roman" panose="02020603050405020304" pitchFamily="18" charset="0"/>
                <a:cs typeface="Times New Roman" panose="02020603050405020304" pitchFamily="18" charset="0"/>
              </a:rPr>
              <a:t>that thou shouldest be for salvation unto the ends of the earth.</a:t>
            </a:r>
          </a:p>
        </p:txBody>
      </p:sp>
      <p:sp>
        <p:nvSpPr>
          <p:cNvPr id="23" name="TextBox 22"/>
          <p:cNvSpPr txBox="1"/>
          <p:nvPr/>
        </p:nvSpPr>
        <p:spPr>
          <a:xfrm>
            <a:off x="6238875" y="1118582"/>
            <a:ext cx="569595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Be it known therefore unto you,</a:t>
            </a:r>
          </a:p>
          <a:p>
            <a:pPr algn="ctr"/>
            <a:r>
              <a:rPr lang="en-US" sz="1600" b="1" i="1" dirty="0">
                <a:solidFill>
                  <a:srgbClr val="CC6600"/>
                </a:solidFill>
                <a:latin typeface="Times New Roman" panose="02020603050405020304" pitchFamily="18" charset="0"/>
                <a:cs typeface="Times New Roman" panose="02020603050405020304" pitchFamily="18" charset="0"/>
              </a:rPr>
              <a:t> that the salvation of God is sent unto the Gentiles, </a:t>
            </a:r>
          </a:p>
          <a:p>
            <a:pPr algn="ctr"/>
            <a:r>
              <a:rPr lang="en-US" sz="1600" b="1" i="1" dirty="0">
                <a:solidFill>
                  <a:srgbClr val="CC6600"/>
                </a:solidFill>
                <a:latin typeface="Times New Roman" panose="02020603050405020304" pitchFamily="18" charset="0"/>
                <a:cs typeface="Times New Roman" panose="02020603050405020304" pitchFamily="18" charset="0"/>
              </a:rPr>
              <a:t>and that they will hear it.</a:t>
            </a:r>
          </a:p>
        </p:txBody>
      </p:sp>
      <p:sp>
        <p:nvSpPr>
          <p:cNvPr id="24" name="TextBox 23"/>
          <p:cNvSpPr txBox="1"/>
          <p:nvPr/>
        </p:nvSpPr>
        <p:spPr>
          <a:xfrm>
            <a:off x="985838" y="1191666"/>
            <a:ext cx="4119562"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for an helmet, the hope of salvation.</a:t>
            </a:r>
          </a:p>
        </p:txBody>
      </p:sp>
      <p:sp>
        <p:nvSpPr>
          <p:cNvPr id="25" name="TextBox 24"/>
          <p:cNvSpPr txBox="1"/>
          <p:nvPr/>
        </p:nvSpPr>
        <p:spPr>
          <a:xfrm>
            <a:off x="2219325" y="1476375"/>
            <a:ext cx="16192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Thessalonians 5:8</a:t>
            </a:r>
          </a:p>
        </p:txBody>
      </p:sp>
      <p:sp>
        <p:nvSpPr>
          <p:cNvPr id="26" name="TextBox 25"/>
          <p:cNvSpPr txBox="1"/>
          <p:nvPr/>
        </p:nvSpPr>
        <p:spPr>
          <a:xfrm>
            <a:off x="1933575" y="3357979"/>
            <a:ext cx="21907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6:17a</a:t>
            </a:r>
          </a:p>
        </p:txBody>
      </p:sp>
      <p:cxnSp>
        <p:nvCxnSpPr>
          <p:cNvPr id="28" name="Straight Connector 27"/>
          <p:cNvCxnSpPr/>
          <p:nvPr/>
        </p:nvCxnSpPr>
        <p:spPr>
          <a:xfrm>
            <a:off x="2990850" y="1476375"/>
            <a:ext cx="171859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48475" y="914400"/>
            <a:ext cx="3333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24725" y="914400"/>
            <a:ext cx="438440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00925" y="1647825"/>
            <a:ext cx="38195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72475" y="2647950"/>
            <a:ext cx="18288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7675" y="2905125"/>
            <a:ext cx="20859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372475" y="3133635"/>
            <a:ext cx="22764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86700" y="3377029"/>
            <a:ext cx="23145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67625" y="3624679"/>
            <a:ext cx="29813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820025" y="3857625"/>
            <a:ext cx="4857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15325" y="5838825"/>
            <a:ext cx="16287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24725" y="6334125"/>
            <a:ext cx="4057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372475" y="892730"/>
            <a:ext cx="14382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Acts 18:37</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8582025" y="1857375"/>
            <a:ext cx="10572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Act 28:28 </a:t>
            </a:r>
          </a:p>
        </p:txBody>
      </p:sp>
      <p:sp>
        <p:nvSpPr>
          <p:cNvPr id="53" name="TextBox 52"/>
          <p:cNvSpPr txBox="1"/>
          <p:nvPr/>
        </p:nvSpPr>
        <p:spPr>
          <a:xfrm>
            <a:off x="8401050" y="4581525"/>
            <a:ext cx="14382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Ephesians 1:12,13</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8410575" y="6334125"/>
            <a:ext cx="14097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10:9,10</a:t>
            </a:r>
            <a:endParaRPr lang="en-US" sz="1100" b="1" dirty="0">
              <a:solidFill>
                <a:srgbClr val="FF0000"/>
              </a:solidFill>
              <a:latin typeface="Times New Roman" panose="02020603050405020304" pitchFamily="18" charset="0"/>
              <a:cs typeface="Times New Roman" panose="02020603050405020304" pitchFamily="18" charset="0"/>
            </a:endParaRPr>
          </a:p>
        </p:txBody>
      </p:sp>
      <p:cxnSp>
        <p:nvCxnSpPr>
          <p:cNvPr id="56" name="Straight Connector 55"/>
          <p:cNvCxnSpPr/>
          <p:nvPr/>
        </p:nvCxnSpPr>
        <p:spPr>
          <a:xfrm>
            <a:off x="8248650" y="5124450"/>
            <a:ext cx="32480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696325" y="5353050"/>
            <a:ext cx="16954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35"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7651">
            <a:off x="3780353" y="707744"/>
            <a:ext cx="3587833" cy="29581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63357" y="1982972"/>
            <a:ext cx="2621139" cy="1384995"/>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This is what I call Paul’s ‘Greater Commission.”  THIS is the ‘commission’ for which we should be witnessing…</a:t>
            </a:r>
          </a:p>
          <a:p>
            <a:r>
              <a:rPr lang="en-US" sz="1400" b="1" dirty="0">
                <a:latin typeface="Times New Roman" panose="02020603050405020304" pitchFamily="18" charset="0"/>
                <a:cs typeface="Times New Roman" panose="02020603050405020304" pitchFamily="18" charset="0"/>
              </a:rPr>
              <a:t>not the ‘Great Commission’</a:t>
            </a:r>
          </a:p>
          <a:p>
            <a:r>
              <a:rPr lang="en-US" sz="1400" b="1" dirty="0">
                <a:latin typeface="Times New Roman" panose="02020603050405020304" pitchFamily="18" charset="0"/>
                <a:cs typeface="Times New Roman" panose="02020603050405020304" pitchFamily="18" charset="0"/>
              </a:rPr>
              <a:t>in Matthew and Mark!</a:t>
            </a:r>
          </a:p>
        </p:txBody>
      </p:sp>
      <p:pic>
        <p:nvPicPr>
          <p:cNvPr id="37"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7651">
            <a:off x="3103205" y="3156161"/>
            <a:ext cx="4821648" cy="26383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0987" y="4209454"/>
            <a:ext cx="2862266" cy="138499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Note the order here; </a:t>
            </a:r>
          </a:p>
          <a:p>
            <a:pPr algn="ctr"/>
            <a:r>
              <a:rPr lang="en-US" sz="1200" b="1" dirty="0">
                <a:latin typeface="Times New Roman" panose="02020603050405020304" pitchFamily="18" charset="0"/>
                <a:cs typeface="Times New Roman" panose="02020603050405020304" pitchFamily="18" charset="0"/>
              </a:rPr>
              <a:t>it is actually stated in reverse order.</a:t>
            </a:r>
          </a:p>
          <a:p>
            <a:pPr marL="228600" indent="-228600">
              <a:buAutoNum type="arabicPeriod"/>
            </a:pPr>
            <a:r>
              <a:rPr lang="en-US" sz="1200" b="1" dirty="0">
                <a:latin typeface="Times New Roman" panose="02020603050405020304" pitchFamily="18" charset="0"/>
                <a:cs typeface="Times New Roman" panose="02020603050405020304" pitchFamily="18" charset="0"/>
              </a:rPr>
              <a:t>Hear the word of truth, the gospel of your salvation –  the 1611 KJB</a:t>
            </a:r>
          </a:p>
          <a:p>
            <a:pPr marL="228600" indent="-228600">
              <a:buAutoNum type="arabicPeriod"/>
            </a:pPr>
            <a:r>
              <a:rPr lang="en-US" sz="1200" b="1" dirty="0">
                <a:latin typeface="Times New Roman" panose="02020603050405020304" pitchFamily="18" charset="0"/>
                <a:cs typeface="Times New Roman" panose="02020603050405020304" pitchFamily="18" charset="0"/>
              </a:rPr>
              <a:t>Believed what you heard about Him.</a:t>
            </a:r>
          </a:p>
          <a:p>
            <a:pPr marL="228600" indent="-228600">
              <a:buAutoNum type="arabicPeriod"/>
            </a:pPr>
            <a:r>
              <a:rPr lang="en-US" sz="1200" b="1" dirty="0">
                <a:latin typeface="Times New Roman" panose="02020603050405020304" pitchFamily="18" charset="0"/>
                <a:cs typeface="Times New Roman" panose="02020603050405020304" pitchFamily="18" charset="0"/>
              </a:rPr>
              <a:t>Trusted in Him</a:t>
            </a:r>
          </a:p>
          <a:p>
            <a:pPr marL="228600" indent="-228600">
              <a:buAutoNum type="arabicPeriod"/>
            </a:pPr>
            <a:r>
              <a:rPr lang="en-US" sz="1200" b="1" dirty="0">
                <a:latin typeface="Times New Roman" panose="02020603050405020304" pitchFamily="18" charset="0"/>
                <a:cs typeface="Times New Roman" panose="02020603050405020304" pitchFamily="18" charset="0"/>
              </a:rPr>
              <a:t>Sealed!</a:t>
            </a:r>
          </a:p>
        </p:txBody>
      </p:sp>
      <p:pic>
        <p:nvPicPr>
          <p:cNvPr id="39"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94110">
            <a:off x="8719875" y="2388003"/>
            <a:ext cx="3165409" cy="2609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06726" y="2676530"/>
            <a:ext cx="161540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NOT meaning confess your sins, by the way!</a:t>
            </a:r>
          </a:p>
        </p:txBody>
      </p:sp>
      <p:sp>
        <p:nvSpPr>
          <p:cNvPr id="7" name="TextBox 6"/>
          <p:cNvSpPr txBox="1"/>
          <p:nvPr/>
        </p:nvSpPr>
        <p:spPr>
          <a:xfrm>
            <a:off x="9058270" y="3239224"/>
            <a:ext cx="2125967"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This is not the same ‘salvation’ as offered in the gospels nor is it the same ‘procedure!’</a:t>
            </a:r>
          </a:p>
        </p:txBody>
      </p:sp>
    </p:spTree>
    <p:extLst>
      <p:ext uri="{BB962C8B-B14F-4D97-AF65-F5344CB8AC3E}">
        <p14:creationId xmlns:p14="http://schemas.microsoft.com/office/powerpoint/2010/main" val="38482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childTnLst>
                          </p:cTn>
                        </p:par>
                        <p:par>
                          <p:cTn id="14" fill="hold">
                            <p:stCondLst>
                              <p:cond delay="350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2000" fill="hold"/>
                                        <p:tgtEl>
                                          <p:spTgt spid="24"/>
                                        </p:tgtEl>
                                        <p:attrNameLst>
                                          <p:attrName>ppt_w</p:attrName>
                                        </p:attrNameLst>
                                      </p:cBhvr>
                                      <p:tavLst>
                                        <p:tav tm="0">
                                          <p:val>
                                            <p:fltVal val="0"/>
                                          </p:val>
                                        </p:tav>
                                        <p:tav tm="100000">
                                          <p:val>
                                            <p:strVal val="#ppt_w"/>
                                          </p:val>
                                        </p:tav>
                                      </p:tavLst>
                                    </p:anim>
                                    <p:anim calcmode="lin" valueType="num">
                                      <p:cBhvr>
                                        <p:cTn id="18" dur="2000" fill="hold"/>
                                        <p:tgtEl>
                                          <p:spTgt spid="24"/>
                                        </p:tgtEl>
                                        <p:attrNameLst>
                                          <p:attrName>ppt_h</p:attrName>
                                        </p:attrNameLst>
                                      </p:cBhvr>
                                      <p:tavLst>
                                        <p:tav tm="0">
                                          <p:val>
                                            <p:fltVal val="0"/>
                                          </p:val>
                                        </p:tav>
                                        <p:tav tm="100000">
                                          <p:val>
                                            <p:strVal val="#ppt_h"/>
                                          </p:val>
                                        </p:tav>
                                      </p:tavLst>
                                    </p:anim>
                                    <p:animEffect transition="in" filter="fade">
                                      <p:cBhvr>
                                        <p:cTn id="19" dur="2000"/>
                                        <p:tgtEl>
                                          <p:spTgt spid="24"/>
                                        </p:tgtEl>
                                      </p:cBhvr>
                                    </p:animEffect>
                                  </p:childTnLst>
                                </p:cTn>
                              </p:par>
                            </p:childTnLst>
                          </p:cTn>
                        </p:par>
                        <p:par>
                          <p:cTn id="20" fill="hold">
                            <p:stCondLst>
                              <p:cond delay="5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2000"/>
                                        <p:tgtEl>
                                          <p:spTgt spid="28"/>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fltVal val="0"/>
                                          </p:val>
                                        </p:tav>
                                        <p:tav tm="100000">
                                          <p:val>
                                            <p:strVal val="#ppt_w"/>
                                          </p:val>
                                        </p:tav>
                                      </p:tavLst>
                                    </p:anim>
                                    <p:anim calcmode="lin" valueType="num">
                                      <p:cBhvr>
                                        <p:cTn id="38" dur="2000" fill="hold"/>
                                        <p:tgtEl>
                                          <p:spTgt spid="18"/>
                                        </p:tgtEl>
                                        <p:attrNameLst>
                                          <p:attrName>ppt_h</p:attrName>
                                        </p:attrNameLst>
                                      </p:cBhvr>
                                      <p:tavLst>
                                        <p:tav tm="0">
                                          <p:val>
                                            <p:fltVal val="0"/>
                                          </p:val>
                                        </p:tav>
                                        <p:tav tm="100000">
                                          <p:val>
                                            <p:strVal val="#ppt_h"/>
                                          </p:val>
                                        </p:tav>
                                      </p:tavLst>
                                    </p:anim>
                                    <p:animEffect transition="in" filter="fade">
                                      <p:cBhvr>
                                        <p:cTn id="39" dur="2000"/>
                                        <p:tgtEl>
                                          <p:spTgt spid="18"/>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000" fill="hold"/>
                                        <p:tgtEl>
                                          <p:spTgt spid="22"/>
                                        </p:tgtEl>
                                        <p:attrNameLst>
                                          <p:attrName>ppt_w</p:attrName>
                                        </p:attrNameLst>
                                      </p:cBhvr>
                                      <p:tavLst>
                                        <p:tav tm="0">
                                          <p:val>
                                            <p:fltVal val="0"/>
                                          </p:val>
                                        </p:tav>
                                        <p:tav tm="100000">
                                          <p:val>
                                            <p:strVal val="#ppt_w"/>
                                          </p:val>
                                        </p:tav>
                                      </p:tavLst>
                                    </p:anim>
                                    <p:anim calcmode="lin" valueType="num">
                                      <p:cBhvr>
                                        <p:cTn id="53" dur="2000" fill="hold"/>
                                        <p:tgtEl>
                                          <p:spTgt spid="22"/>
                                        </p:tgtEl>
                                        <p:attrNameLst>
                                          <p:attrName>ppt_h</p:attrName>
                                        </p:attrNameLst>
                                      </p:cBhvr>
                                      <p:tavLst>
                                        <p:tav tm="0">
                                          <p:val>
                                            <p:fltVal val="0"/>
                                          </p:val>
                                        </p:tav>
                                        <p:tav tm="100000">
                                          <p:val>
                                            <p:strVal val="#ppt_h"/>
                                          </p:val>
                                        </p:tav>
                                      </p:tavLst>
                                    </p:anim>
                                    <p:animEffect transition="in" filter="fade">
                                      <p:cBhvr>
                                        <p:cTn id="54" dur="2000"/>
                                        <p:tgtEl>
                                          <p:spTgt spid="22"/>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2000"/>
                                        <p:tgtEl>
                                          <p:spTgt spid="32"/>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10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2000" fill="hold"/>
                                        <p:tgtEl>
                                          <p:spTgt spid="23"/>
                                        </p:tgtEl>
                                        <p:attrNameLst>
                                          <p:attrName>ppt_w</p:attrName>
                                        </p:attrNameLst>
                                      </p:cBhvr>
                                      <p:tavLst>
                                        <p:tav tm="0">
                                          <p:val>
                                            <p:fltVal val="0"/>
                                          </p:val>
                                        </p:tav>
                                        <p:tav tm="100000">
                                          <p:val>
                                            <p:strVal val="#ppt_w"/>
                                          </p:val>
                                        </p:tav>
                                      </p:tavLst>
                                    </p:anim>
                                    <p:anim calcmode="lin" valueType="num">
                                      <p:cBhvr>
                                        <p:cTn id="72" dur="2000" fill="hold"/>
                                        <p:tgtEl>
                                          <p:spTgt spid="23"/>
                                        </p:tgtEl>
                                        <p:attrNameLst>
                                          <p:attrName>ppt_h</p:attrName>
                                        </p:attrNameLst>
                                      </p:cBhvr>
                                      <p:tavLst>
                                        <p:tav tm="0">
                                          <p:val>
                                            <p:fltVal val="0"/>
                                          </p:val>
                                        </p:tav>
                                        <p:tav tm="100000">
                                          <p:val>
                                            <p:strVal val="#ppt_h"/>
                                          </p:val>
                                        </p:tav>
                                      </p:tavLst>
                                    </p:anim>
                                    <p:animEffect transition="in" filter="fade">
                                      <p:cBhvr>
                                        <p:cTn id="73" dur="2000"/>
                                        <p:tgtEl>
                                          <p:spTgt spid="23"/>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2000"/>
                                        <p:tgtEl>
                                          <p:spTgt spid="34"/>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10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2500" fill="hold"/>
                                        <p:tgtEl>
                                          <p:spTgt spid="17"/>
                                        </p:tgtEl>
                                        <p:attrNameLst>
                                          <p:attrName>ppt_w</p:attrName>
                                        </p:attrNameLst>
                                      </p:cBhvr>
                                      <p:tavLst>
                                        <p:tav tm="0">
                                          <p:val>
                                            <p:fltVal val="0"/>
                                          </p:val>
                                        </p:tav>
                                        <p:tav tm="100000">
                                          <p:val>
                                            <p:strVal val="#ppt_w"/>
                                          </p:val>
                                        </p:tav>
                                      </p:tavLst>
                                    </p:anim>
                                    <p:anim calcmode="lin" valueType="num">
                                      <p:cBhvr>
                                        <p:cTn id="87" dur="2500" fill="hold"/>
                                        <p:tgtEl>
                                          <p:spTgt spid="17"/>
                                        </p:tgtEl>
                                        <p:attrNameLst>
                                          <p:attrName>ppt_h</p:attrName>
                                        </p:attrNameLst>
                                      </p:cBhvr>
                                      <p:tavLst>
                                        <p:tav tm="0">
                                          <p:val>
                                            <p:fltVal val="0"/>
                                          </p:val>
                                        </p:tav>
                                        <p:tav tm="100000">
                                          <p:val>
                                            <p:strVal val="#ppt_h"/>
                                          </p:val>
                                        </p:tav>
                                      </p:tavLst>
                                    </p:anim>
                                    <p:animEffect transition="in" filter="fade">
                                      <p:cBhvr>
                                        <p:cTn id="88" dur="2500"/>
                                        <p:tgtEl>
                                          <p:spTgt spid="17"/>
                                        </p:tgtEl>
                                      </p:cBhvr>
                                    </p:animEffect>
                                  </p:childTnLst>
                                </p:cTn>
                              </p:par>
                            </p:childTnLst>
                          </p:cTn>
                        </p:par>
                        <p:par>
                          <p:cTn id="89" fill="hold">
                            <p:stCondLst>
                              <p:cond delay="2500"/>
                            </p:stCondLst>
                            <p:childTnLst>
                              <p:par>
                                <p:cTn id="90" presetID="22" presetClass="entr" presetSubtype="8" fill="hold"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2000"/>
                                        <p:tgtEl>
                                          <p:spTgt spid="36"/>
                                        </p:tgtEl>
                                      </p:cBhvr>
                                    </p:animEffect>
                                  </p:childTnLst>
                                </p:cTn>
                              </p:par>
                            </p:childTnLst>
                          </p:cTn>
                        </p:par>
                        <p:par>
                          <p:cTn id="93" fill="hold">
                            <p:stCondLst>
                              <p:cond delay="4500"/>
                            </p:stCondLst>
                            <p:childTnLst>
                              <p:par>
                                <p:cTn id="94" presetID="22" presetClass="entr" presetSubtype="8"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2000"/>
                                        <p:tgtEl>
                                          <p:spTgt spid="38"/>
                                        </p:tgtEl>
                                      </p:cBhvr>
                                    </p:animEffect>
                                  </p:childTnLst>
                                </p:cTn>
                              </p:par>
                            </p:childTnLst>
                          </p:cTn>
                        </p:par>
                        <p:par>
                          <p:cTn id="97" fill="hold">
                            <p:stCondLst>
                              <p:cond delay="6500"/>
                            </p:stCondLst>
                            <p:childTnLst>
                              <p:par>
                                <p:cTn id="98" presetID="22" presetClass="entr" presetSubtype="8"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2000"/>
                                        <p:tgtEl>
                                          <p:spTgt spid="40"/>
                                        </p:tgtEl>
                                      </p:cBhvr>
                                    </p:animEffect>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left)">
                                      <p:cBhvr>
                                        <p:cTn id="104" dur="2000"/>
                                        <p:tgtEl>
                                          <p:spTgt spid="42"/>
                                        </p:tgtEl>
                                      </p:cBhvr>
                                    </p:animEffect>
                                  </p:childTnLst>
                                </p:cTn>
                              </p:par>
                            </p:childTnLst>
                          </p:cTn>
                        </p:par>
                        <p:par>
                          <p:cTn id="105" fill="hold">
                            <p:stCondLst>
                              <p:cond delay="10500"/>
                            </p:stCondLst>
                            <p:childTnLst>
                              <p:par>
                                <p:cTn id="106" presetID="22" presetClass="entr" presetSubtype="8" fill="hold"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left)">
                                      <p:cBhvr>
                                        <p:cTn id="108" dur="2000"/>
                                        <p:tgtEl>
                                          <p:spTgt spid="44"/>
                                        </p:tgtEl>
                                      </p:cBhvr>
                                    </p:animEffect>
                                  </p:childTnLst>
                                </p:cTn>
                              </p:par>
                            </p:childTnLst>
                          </p:cTn>
                        </p:par>
                        <p:par>
                          <p:cTn id="109" fill="hold">
                            <p:stCondLst>
                              <p:cond delay="12500"/>
                            </p:stCondLst>
                            <p:childTnLst>
                              <p:par>
                                <p:cTn id="110" presetID="22" presetClass="entr" presetSubtype="8"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left)">
                                      <p:cBhvr>
                                        <p:cTn id="112" dur="1250"/>
                                        <p:tgtEl>
                                          <p:spTgt spid="46"/>
                                        </p:tgtEl>
                                      </p:cBhvr>
                                    </p:animEffect>
                                  </p:childTnLst>
                                </p:cTn>
                              </p:par>
                            </p:childTnLst>
                          </p:cTn>
                        </p:par>
                        <p:par>
                          <p:cTn id="113" fill="hold">
                            <p:stCondLst>
                              <p:cond delay="13750"/>
                            </p:stCondLst>
                            <p:childTnLst>
                              <p:par>
                                <p:cTn id="114" presetID="10" presetClass="entr" presetSubtype="0"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10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2000" fill="hold"/>
                                        <p:tgtEl>
                                          <p:spTgt spid="21"/>
                                        </p:tgtEl>
                                        <p:attrNameLst>
                                          <p:attrName>ppt_w</p:attrName>
                                        </p:attrNameLst>
                                      </p:cBhvr>
                                      <p:tavLst>
                                        <p:tav tm="0">
                                          <p:val>
                                            <p:fltVal val="0"/>
                                          </p:val>
                                        </p:tav>
                                        <p:tav tm="100000">
                                          <p:val>
                                            <p:strVal val="#ppt_w"/>
                                          </p:val>
                                        </p:tav>
                                      </p:tavLst>
                                    </p:anim>
                                    <p:anim calcmode="lin" valueType="num">
                                      <p:cBhvr>
                                        <p:cTn id="122" dur="2000" fill="hold"/>
                                        <p:tgtEl>
                                          <p:spTgt spid="21"/>
                                        </p:tgtEl>
                                        <p:attrNameLst>
                                          <p:attrName>ppt_h</p:attrName>
                                        </p:attrNameLst>
                                      </p:cBhvr>
                                      <p:tavLst>
                                        <p:tav tm="0">
                                          <p:val>
                                            <p:fltVal val="0"/>
                                          </p:val>
                                        </p:tav>
                                        <p:tav tm="100000">
                                          <p:val>
                                            <p:strVal val="#ppt_h"/>
                                          </p:val>
                                        </p:tav>
                                      </p:tavLst>
                                    </p:anim>
                                    <p:animEffect transition="in" filter="fade">
                                      <p:cBhvr>
                                        <p:cTn id="123" dur="2000"/>
                                        <p:tgtEl>
                                          <p:spTgt spid="21"/>
                                        </p:tgtEl>
                                      </p:cBhvr>
                                    </p:animEffect>
                                  </p:childTnLst>
                                </p:cTn>
                              </p:par>
                            </p:childTnLst>
                          </p:cTn>
                        </p:par>
                        <p:par>
                          <p:cTn id="124" fill="hold">
                            <p:stCondLst>
                              <p:cond delay="2000"/>
                            </p:stCondLst>
                            <p:childTnLst>
                              <p:par>
                                <p:cTn id="125" presetID="22" presetClass="entr" presetSubtype="8"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left)">
                                      <p:cBhvr>
                                        <p:cTn id="127" dur="2000"/>
                                        <p:tgtEl>
                                          <p:spTgt spid="56"/>
                                        </p:tgtEl>
                                      </p:cBhvr>
                                    </p:animEffect>
                                  </p:childTnLst>
                                </p:cTn>
                              </p:par>
                            </p:childTnLst>
                          </p:cTn>
                        </p:par>
                        <p:par>
                          <p:cTn id="128" fill="hold">
                            <p:stCondLst>
                              <p:cond delay="4000"/>
                            </p:stCondLst>
                            <p:childTnLst>
                              <p:par>
                                <p:cTn id="129" presetID="22" presetClass="entr" presetSubtype="8"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wipe(left)">
                                      <p:cBhvr>
                                        <p:cTn id="131" dur="2000"/>
                                        <p:tgtEl>
                                          <p:spTgt spid="58"/>
                                        </p:tgtEl>
                                      </p:cBhvr>
                                    </p:animEffect>
                                  </p:childTnLst>
                                </p:cTn>
                              </p:par>
                            </p:childTnLst>
                          </p:cTn>
                        </p:par>
                        <p:par>
                          <p:cTn id="132" fill="hold">
                            <p:stCondLst>
                              <p:cond delay="6000"/>
                            </p:stCondLst>
                            <p:childTnLst>
                              <p:par>
                                <p:cTn id="133" presetID="22" presetClass="entr" presetSubtype="8" fill="hold"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left)">
                                      <p:cBhvr>
                                        <p:cTn id="135" dur="2000"/>
                                        <p:tgtEl>
                                          <p:spTgt spid="48"/>
                                        </p:tgtEl>
                                      </p:cBhvr>
                                    </p:animEffect>
                                  </p:childTnLst>
                                </p:cTn>
                              </p:par>
                            </p:childTnLst>
                          </p:cTn>
                        </p:par>
                        <p:par>
                          <p:cTn id="136" fill="hold">
                            <p:stCondLst>
                              <p:cond delay="8000"/>
                            </p:stCondLst>
                            <p:childTnLst>
                              <p:par>
                                <p:cTn id="137" presetID="22" presetClass="entr" presetSubtype="8" fill="hold"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left)">
                                      <p:cBhvr>
                                        <p:cTn id="139" dur="2000"/>
                                        <p:tgtEl>
                                          <p:spTgt spid="50"/>
                                        </p:tgtEl>
                                      </p:cBhvr>
                                    </p:animEffect>
                                  </p:childTnLst>
                                </p:cTn>
                              </p:par>
                            </p:childTnLst>
                          </p:cTn>
                        </p:par>
                        <p:par>
                          <p:cTn id="140" fill="hold">
                            <p:stCondLst>
                              <p:cond delay="10000"/>
                            </p:stCondLst>
                            <p:childTnLst>
                              <p:par>
                                <p:cTn id="141" presetID="10" presetClass="entr" presetSubtype="0" fill="hold" grpId="0" nodeType="after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1000"/>
                                        <p:tgtEl>
                                          <p:spTgt spid="54"/>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p:cTn id="148" dur="1000" fill="hold"/>
                                        <p:tgtEl>
                                          <p:spTgt spid="35"/>
                                        </p:tgtEl>
                                        <p:attrNameLst>
                                          <p:attrName>ppt_w</p:attrName>
                                        </p:attrNameLst>
                                      </p:cBhvr>
                                      <p:tavLst>
                                        <p:tav tm="0">
                                          <p:val>
                                            <p:fltVal val="0"/>
                                          </p:val>
                                        </p:tav>
                                        <p:tav tm="100000">
                                          <p:val>
                                            <p:strVal val="#ppt_w"/>
                                          </p:val>
                                        </p:tav>
                                      </p:tavLst>
                                    </p:anim>
                                    <p:anim calcmode="lin" valueType="num">
                                      <p:cBhvr>
                                        <p:cTn id="149" dur="1000" fill="hold"/>
                                        <p:tgtEl>
                                          <p:spTgt spid="35"/>
                                        </p:tgtEl>
                                        <p:attrNameLst>
                                          <p:attrName>ppt_h</p:attrName>
                                        </p:attrNameLst>
                                      </p:cBhvr>
                                      <p:tavLst>
                                        <p:tav tm="0">
                                          <p:val>
                                            <p:fltVal val="0"/>
                                          </p:val>
                                        </p:tav>
                                        <p:tav tm="100000">
                                          <p:val>
                                            <p:strVal val="#ppt_h"/>
                                          </p:val>
                                        </p:tav>
                                      </p:tavLst>
                                    </p:anim>
                                    <p:animEffect transition="in" filter="fade">
                                      <p:cBhvr>
                                        <p:cTn id="150" dur="1000"/>
                                        <p:tgtEl>
                                          <p:spTgt spid="35"/>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fade">
                                      <p:cBhvr>
                                        <p:cTn id="154" dur="2000"/>
                                        <p:tgtEl>
                                          <p:spTgt spid="3"/>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nodeType="click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p:cTn id="159" dur="1000" fill="hold"/>
                                        <p:tgtEl>
                                          <p:spTgt spid="37"/>
                                        </p:tgtEl>
                                        <p:attrNameLst>
                                          <p:attrName>ppt_w</p:attrName>
                                        </p:attrNameLst>
                                      </p:cBhvr>
                                      <p:tavLst>
                                        <p:tav tm="0">
                                          <p:val>
                                            <p:fltVal val="0"/>
                                          </p:val>
                                        </p:tav>
                                        <p:tav tm="100000">
                                          <p:val>
                                            <p:strVal val="#ppt_w"/>
                                          </p:val>
                                        </p:tav>
                                      </p:tavLst>
                                    </p:anim>
                                    <p:anim calcmode="lin" valueType="num">
                                      <p:cBhvr>
                                        <p:cTn id="160" dur="1000" fill="hold"/>
                                        <p:tgtEl>
                                          <p:spTgt spid="37"/>
                                        </p:tgtEl>
                                        <p:attrNameLst>
                                          <p:attrName>ppt_h</p:attrName>
                                        </p:attrNameLst>
                                      </p:cBhvr>
                                      <p:tavLst>
                                        <p:tav tm="0">
                                          <p:val>
                                            <p:fltVal val="0"/>
                                          </p:val>
                                        </p:tav>
                                        <p:tav tm="100000">
                                          <p:val>
                                            <p:strVal val="#ppt_h"/>
                                          </p:val>
                                        </p:tav>
                                      </p:tavLst>
                                    </p:anim>
                                    <p:animEffect transition="in" filter="fade">
                                      <p:cBhvr>
                                        <p:cTn id="161" dur="1000"/>
                                        <p:tgtEl>
                                          <p:spTgt spid="37"/>
                                        </p:tgtEl>
                                      </p:cBhvr>
                                    </p:animEffect>
                                  </p:childTnLst>
                                </p:cTn>
                              </p:par>
                            </p:childTnLst>
                          </p:cTn>
                        </p:par>
                        <p:par>
                          <p:cTn id="162" fill="hold">
                            <p:stCondLst>
                              <p:cond delay="1000"/>
                            </p:stCondLst>
                            <p:childTnLst>
                              <p:par>
                                <p:cTn id="163" presetID="10" presetClass="entr" presetSubtype="0" fill="hold" grpId="0" nodeType="after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2000"/>
                                        <p:tgtEl>
                                          <p:spTgt spid="5"/>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nodeType="click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Effect transition="in" filter="fade">
                                      <p:cBhvr>
                                        <p:cTn id="172" dur="1000"/>
                                        <p:tgtEl>
                                          <p:spTgt spid="39"/>
                                        </p:tgtEl>
                                      </p:cBhvr>
                                    </p:animEffect>
                                  </p:childTnLst>
                                </p:cTn>
                              </p:par>
                            </p:childTnLst>
                          </p:cTn>
                        </p:par>
                        <p:par>
                          <p:cTn id="173" fill="hold">
                            <p:stCondLst>
                              <p:cond delay="1000"/>
                            </p:stCondLst>
                            <p:childTnLst>
                              <p:par>
                                <p:cTn id="174" presetID="10" presetClass="entr" presetSubtype="0" fill="hold" grpId="0" nodeType="after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fade">
                                      <p:cBhvr>
                                        <p:cTn id="176" dur="2000"/>
                                        <p:tgtEl>
                                          <p:spTgt spid="6"/>
                                        </p:tgtEl>
                                      </p:cBhvr>
                                    </p:animEffect>
                                  </p:childTnLst>
                                </p:cTn>
                              </p:par>
                            </p:childTnLst>
                          </p:cTn>
                        </p:par>
                        <p:par>
                          <p:cTn id="177" fill="hold">
                            <p:stCondLst>
                              <p:cond delay="3000"/>
                            </p:stCondLst>
                            <p:childTnLst>
                              <p:par>
                                <p:cTn id="178" presetID="10" presetClass="entr" presetSubtype="0" fill="hold" grpId="0" nodeType="afterEffect">
                                  <p:stCondLst>
                                    <p:cond delay="500"/>
                                  </p:stCondLst>
                                  <p:childTnLst>
                                    <p:set>
                                      <p:cBhvr>
                                        <p:cTn id="179" dur="1" fill="hold">
                                          <p:stCondLst>
                                            <p:cond delay="0"/>
                                          </p:stCondLst>
                                        </p:cTn>
                                        <p:tgtEl>
                                          <p:spTgt spid="7"/>
                                        </p:tgtEl>
                                        <p:attrNameLst>
                                          <p:attrName>style.visibility</p:attrName>
                                        </p:attrNameLst>
                                      </p:cBhvr>
                                      <p:to>
                                        <p:strVal val="visible"/>
                                      </p:to>
                                    </p:set>
                                    <p:animEffect transition="in" filter="fade">
                                      <p:cBhvr>
                                        <p:cTn id="18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7" grpId="0"/>
      <p:bldP spid="18" grpId="0"/>
      <p:bldP spid="19" grpId="0"/>
      <p:bldP spid="21" grpId="0"/>
      <p:bldP spid="22" grpId="0"/>
      <p:bldP spid="23" grpId="0"/>
      <p:bldP spid="24" grpId="0"/>
      <p:bldP spid="25" grpId="0"/>
      <p:bldP spid="26" grpId="0"/>
      <p:bldP spid="51" grpId="0"/>
      <p:bldP spid="52" grpId="0"/>
      <p:bldP spid="53" grpId="0"/>
      <p:bldP spid="54" grpId="0"/>
      <p:bldP spid="3"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6" name="TextBox 5"/>
          <p:cNvSpPr txBox="1"/>
          <p:nvPr/>
        </p:nvSpPr>
        <p:spPr>
          <a:xfrm>
            <a:off x="7896224" y="3964737"/>
            <a:ext cx="244792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VIII.  Eternal Life</a:t>
            </a:r>
          </a:p>
        </p:txBody>
      </p:sp>
      <p:sp>
        <p:nvSpPr>
          <p:cNvPr id="8" name="TextBox 7"/>
          <p:cNvSpPr txBox="1"/>
          <p:nvPr/>
        </p:nvSpPr>
        <p:spPr>
          <a:xfrm>
            <a:off x="6426731" y="4310731"/>
            <a:ext cx="541020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Paul, a servant of God, and an apostle of Jesus Christ, according to the faith of God's elect, </a:t>
            </a:r>
          </a:p>
          <a:p>
            <a:pPr algn="ctr"/>
            <a:r>
              <a:rPr lang="en-US" sz="1600" b="1" i="1" dirty="0">
                <a:solidFill>
                  <a:srgbClr val="CC6600"/>
                </a:solidFill>
                <a:latin typeface="Times New Roman" panose="02020603050405020304" pitchFamily="18" charset="0"/>
                <a:cs typeface="Times New Roman" panose="02020603050405020304" pitchFamily="18" charset="0"/>
              </a:rPr>
              <a:t>and the acknowledging of the truth which is after godliness;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572248" y="5765393"/>
            <a:ext cx="5133974"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being justified by his grace,</a:t>
            </a:r>
          </a:p>
          <a:p>
            <a:pPr algn="ctr"/>
            <a:r>
              <a:rPr lang="en-US" sz="1600" b="1" i="1" dirty="0">
                <a:solidFill>
                  <a:srgbClr val="CC6600"/>
                </a:solidFill>
                <a:latin typeface="Times New Roman" panose="02020603050405020304" pitchFamily="18" charset="0"/>
                <a:cs typeface="Times New Roman" panose="02020603050405020304" pitchFamily="18" charset="0"/>
              </a:rPr>
              <a:t>we should be made heirs according to</a:t>
            </a:r>
          </a:p>
        </p:txBody>
      </p:sp>
      <p:sp>
        <p:nvSpPr>
          <p:cNvPr id="3" name="TextBox 2"/>
          <p:cNvSpPr txBox="1"/>
          <p:nvPr/>
        </p:nvSpPr>
        <p:spPr>
          <a:xfrm>
            <a:off x="331519" y="268507"/>
            <a:ext cx="538348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I am not ashamed of the gospel of Christ: </a:t>
            </a:r>
          </a:p>
          <a:p>
            <a:pPr algn="ctr"/>
            <a:r>
              <a:rPr lang="en-US" sz="1600" b="1" i="1" dirty="0">
                <a:solidFill>
                  <a:srgbClr val="CC6600"/>
                </a:solidFill>
                <a:latin typeface="Times New Roman" panose="02020603050405020304" pitchFamily="18" charset="0"/>
                <a:cs typeface="Times New Roman" panose="02020603050405020304" pitchFamily="18" charset="0"/>
              </a:rPr>
              <a:t>for it is the power of God unto salvation </a:t>
            </a:r>
          </a:p>
        </p:txBody>
      </p:sp>
      <p:sp>
        <p:nvSpPr>
          <p:cNvPr id="10" name="Rectangle 9"/>
          <p:cNvSpPr/>
          <p:nvPr/>
        </p:nvSpPr>
        <p:spPr>
          <a:xfrm>
            <a:off x="798243" y="1552848"/>
            <a:ext cx="4459557" cy="338554"/>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God hath not appointed us to wrath,</a:t>
            </a:r>
          </a:p>
        </p:txBody>
      </p:sp>
      <p:sp>
        <p:nvSpPr>
          <p:cNvPr id="11" name="Rectangle 10"/>
          <p:cNvSpPr/>
          <p:nvPr/>
        </p:nvSpPr>
        <p:spPr>
          <a:xfrm>
            <a:off x="200025" y="2395077"/>
            <a:ext cx="5514976" cy="830997"/>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we are bound to give thanks alway to God for you,</a:t>
            </a:r>
          </a:p>
          <a:p>
            <a:pPr algn="ctr"/>
            <a:r>
              <a:rPr lang="en-US" sz="1600" b="1" i="1" dirty="0">
                <a:solidFill>
                  <a:srgbClr val="CC6600"/>
                </a:solidFill>
                <a:latin typeface="Times New Roman" panose="02020603050405020304" pitchFamily="18" charset="0"/>
                <a:cs typeface="Times New Roman" panose="02020603050405020304" pitchFamily="18" charset="0"/>
              </a:rPr>
              <a:t> brethren beloved of the Lord, </a:t>
            </a:r>
          </a:p>
          <a:p>
            <a:pPr algn="ctr"/>
            <a:r>
              <a:rPr lang="en-US" sz="1600" b="1" i="1" dirty="0">
                <a:solidFill>
                  <a:srgbClr val="CC6600"/>
                </a:solidFill>
                <a:latin typeface="Times New Roman" panose="02020603050405020304" pitchFamily="18" charset="0"/>
                <a:cs typeface="Times New Roman" panose="02020603050405020304" pitchFamily="18" charset="0"/>
              </a:rPr>
              <a:t>because God hath from the beginning chosen you to salvation</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92134" y="97027"/>
            <a:ext cx="4384144" cy="584775"/>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the grace of God that bringeth salvation </a:t>
            </a:r>
          </a:p>
          <a:p>
            <a:pPr algn="ctr"/>
            <a:r>
              <a:rPr lang="en-US" sz="1600" b="1" i="1" dirty="0">
                <a:solidFill>
                  <a:srgbClr val="CC6600"/>
                </a:solidFill>
                <a:latin typeface="Times New Roman" panose="02020603050405020304" pitchFamily="18" charset="0"/>
                <a:cs typeface="Times New Roman" panose="02020603050405020304" pitchFamily="18" charset="0"/>
              </a:rPr>
              <a:t>hath appeared to all men, </a:t>
            </a:r>
          </a:p>
        </p:txBody>
      </p:sp>
      <p:sp>
        <p:nvSpPr>
          <p:cNvPr id="13" name="Rectangle 12"/>
          <p:cNvSpPr/>
          <p:nvPr/>
        </p:nvSpPr>
        <p:spPr>
          <a:xfrm>
            <a:off x="6471184" y="870874"/>
            <a:ext cx="5245093" cy="584775"/>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after that the kindness </a:t>
            </a:r>
          </a:p>
          <a:p>
            <a:pPr algn="ctr"/>
            <a:r>
              <a:rPr lang="en-US" sz="1600" b="1" i="1" dirty="0">
                <a:solidFill>
                  <a:srgbClr val="CC6600"/>
                </a:solidFill>
                <a:latin typeface="Times New Roman" panose="02020603050405020304" pitchFamily="18" charset="0"/>
                <a:cs typeface="Times New Roman" panose="02020603050405020304" pitchFamily="18" charset="0"/>
              </a:rPr>
              <a:t>and love of God our Saviour toward man appeared, </a:t>
            </a:r>
          </a:p>
        </p:txBody>
      </p:sp>
      <p:sp>
        <p:nvSpPr>
          <p:cNvPr id="14" name="TextBox 13"/>
          <p:cNvSpPr txBox="1"/>
          <p:nvPr/>
        </p:nvSpPr>
        <p:spPr>
          <a:xfrm>
            <a:off x="1243013" y="766099"/>
            <a:ext cx="358616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to every one that believeth; </a:t>
            </a:r>
          </a:p>
          <a:p>
            <a:pPr algn="ctr"/>
            <a:r>
              <a:rPr lang="en-US" sz="1600" b="1" i="1" dirty="0">
                <a:solidFill>
                  <a:srgbClr val="CC6600"/>
                </a:solidFill>
                <a:latin typeface="Times New Roman" panose="02020603050405020304" pitchFamily="18" charset="0"/>
                <a:cs typeface="Times New Roman" panose="02020603050405020304" pitchFamily="18" charset="0"/>
              </a:rPr>
              <a:t>to the Jew first, and also to the Greek.</a:t>
            </a:r>
          </a:p>
        </p:txBody>
      </p:sp>
      <p:sp>
        <p:nvSpPr>
          <p:cNvPr id="15" name="TextBox 14"/>
          <p:cNvSpPr txBox="1"/>
          <p:nvPr/>
        </p:nvSpPr>
        <p:spPr>
          <a:xfrm>
            <a:off x="2476500" y="1213119"/>
            <a:ext cx="11049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1:16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2950" y="1819275"/>
            <a:ext cx="45815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to obtain salvation by our Lord Jesus Christ,</a:t>
            </a:r>
            <a:endParaRPr lang="en-US" sz="1600" b="1" i="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28850" y="2091154"/>
            <a:ext cx="1609457"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Thessalonians 5:9</a:t>
            </a:r>
            <a:endParaRPr lang="en-US" sz="1200" dirty="0"/>
          </a:p>
        </p:txBody>
      </p:sp>
      <p:sp>
        <p:nvSpPr>
          <p:cNvPr id="18" name="TextBox 17"/>
          <p:cNvSpPr txBox="1"/>
          <p:nvPr/>
        </p:nvSpPr>
        <p:spPr>
          <a:xfrm>
            <a:off x="302945" y="3143250"/>
            <a:ext cx="5469206"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through sanctification of the Spirit and belief of the truth:</a:t>
            </a:r>
          </a:p>
        </p:txBody>
      </p:sp>
      <p:sp>
        <p:nvSpPr>
          <p:cNvPr id="19" name="TextBox 18"/>
          <p:cNvSpPr txBox="1"/>
          <p:nvPr/>
        </p:nvSpPr>
        <p:spPr>
          <a:xfrm>
            <a:off x="2228850" y="3419475"/>
            <a:ext cx="1609457"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II Thessalonians 2:13</a:t>
            </a:r>
          </a:p>
        </p:txBody>
      </p:sp>
      <p:sp>
        <p:nvSpPr>
          <p:cNvPr id="20" name="TextBox 19"/>
          <p:cNvSpPr txBox="1"/>
          <p:nvPr/>
        </p:nvSpPr>
        <p:spPr>
          <a:xfrm>
            <a:off x="8515350" y="613699"/>
            <a:ext cx="11430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Titus 2:11 </a:t>
            </a:r>
          </a:p>
        </p:txBody>
      </p:sp>
      <p:sp>
        <p:nvSpPr>
          <p:cNvPr id="21" name="TextBox 20"/>
          <p:cNvSpPr txBox="1"/>
          <p:nvPr/>
        </p:nvSpPr>
        <p:spPr>
          <a:xfrm>
            <a:off x="6591300" y="1362348"/>
            <a:ext cx="500062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Not by works of righteousness which we have done, </a:t>
            </a:r>
          </a:p>
          <a:p>
            <a:pPr algn="ctr"/>
            <a:r>
              <a:rPr lang="en-US" sz="1600" b="1" i="1" dirty="0">
                <a:solidFill>
                  <a:srgbClr val="CC6600"/>
                </a:solidFill>
                <a:latin typeface="Times New Roman" panose="02020603050405020304" pitchFamily="18" charset="0"/>
                <a:cs typeface="Times New Roman" panose="02020603050405020304" pitchFamily="18" charset="0"/>
              </a:rPr>
              <a:t>but according to his mercy he saved us, </a:t>
            </a:r>
          </a:p>
        </p:txBody>
      </p:sp>
      <p:sp>
        <p:nvSpPr>
          <p:cNvPr id="22" name="TextBox 21"/>
          <p:cNvSpPr txBox="1"/>
          <p:nvPr/>
        </p:nvSpPr>
        <p:spPr>
          <a:xfrm>
            <a:off x="6833134" y="1853029"/>
            <a:ext cx="4530191"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by the washing of regeneration, </a:t>
            </a:r>
          </a:p>
          <a:p>
            <a:pPr algn="ctr"/>
            <a:r>
              <a:rPr lang="en-US" sz="1600" b="1" i="1" dirty="0">
                <a:solidFill>
                  <a:srgbClr val="CC6600"/>
                </a:solidFill>
                <a:latin typeface="Times New Roman" panose="02020603050405020304" pitchFamily="18" charset="0"/>
                <a:cs typeface="Times New Roman" panose="02020603050405020304" pitchFamily="18" charset="0"/>
              </a:rPr>
              <a:t>and renewing of the Holy Ghost; </a:t>
            </a:r>
          </a:p>
        </p:txBody>
      </p:sp>
      <p:sp>
        <p:nvSpPr>
          <p:cNvPr id="23" name="TextBox 22"/>
          <p:cNvSpPr txBox="1"/>
          <p:nvPr/>
        </p:nvSpPr>
        <p:spPr>
          <a:xfrm>
            <a:off x="7048500" y="2352079"/>
            <a:ext cx="4132528" cy="1323439"/>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Which he shed on us abundantly </a:t>
            </a:r>
          </a:p>
          <a:p>
            <a:pPr algn="ctr"/>
            <a:r>
              <a:rPr lang="en-US" sz="1600" b="1" i="1" dirty="0">
                <a:solidFill>
                  <a:srgbClr val="CC6600"/>
                </a:solidFill>
                <a:latin typeface="Times New Roman" panose="02020603050405020304" pitchFamily="18" charset="0"/>
                <a:cs typeface="Times New Roman" panose="02020603050405020304" pitchFamily="18" charset="0"/>
              </a:rPr>
              <a:t>through Jesus Christ our Saviour; </a:t>
            </a:r>
          </a:p>
          <a:p>
            <a:pPr algn="ctr"/>
            <a:r>
              <a:rPr lang="en-US" sz="1600" b="1" i="1" dirty="0">
                <a:solidFill>
                  <a:srgbClr val="CC6600"/>
                </a:solidFill>
                <a:latin typeface="Times New Roman" panose="02020603050405020304" pitchFamily="18" charset="0"/>
                <a:cs typeface="Times New Roman" panose="02020603050405020304" pitchFamily="18" charset="0"/>
              </a:rPr>
              <a:t>That being justified by his grace, </a:t>
            </a:r>
          </a:p>
          <a:p>
            <a:pPr algn="ctr"/>
            <a:r>
              <a:rPr lang="en-US" sz="1600" b="1" i="1" dirty="0">
                <a:solidFill>
                  <a:srgbClr val="CC6600"/>
                </a:solidFill>
                <a:latin typeface="Times New Roman" panose="02020603050405020304" pitchFamily="18" charset="0"/>
                <a:cs typeface="Times New Roman" panose="02020603050405020304" pitchFamily="18" charset="0"/>
              </a:rPr>
              <a:t>we should be made heirs</a:t>
            </a:r>
          </a:p>
          <a:p>
            <a:pPr algn="ctr"/>
            <a:r>
              <a:rPr lang="en-US" sz="1600" b="1" i="1" dirty="0">
                <a:solidFill>
                  <a:srgbClr val="CC6600"/>
                </a:solidFill>
                <a:latin typeface="Times New Roman" panose="02020603050405020304" pitchFamily="18" charset="0"/>
                <a:cs typeface="Times New Roman" panose="02020603050405020304" pitchFamily="18" charset="0"/>
              </a:rPr>
              <a:t>according to the hope of eternal life. </a:t>
            </a:r>
          </a:p>
        </p:txBody>
      </p:sp>
      <p:sp>
        <p:nvSpPr>
          <p:cNvPr id="24" name="TextBox 23"/>
          <p:cNvSpPr txBox="1"/>
          <p:nvPr/>
        </p:nvSpPr>
        <p:spPr>
          <a:xfrm>
            <a:off x="8610600" y="3591699"/>
            <a:ext cx="9906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Titus 3:4-7</a:t>
            </a:r>
          </a:p>
        </p:txBody>
      </p:sp>
      <p:sp>
        <p:nvSpPr>
          <p:cNvPr id="27" name="TextBox 26"/>
          <p:cNvSpPr txBox="1"/>
          <p:nvPr/>
        </p:nvSpPr>
        <p:spPr>
          <a:xfrm>
            <a:off x="6623584" y="5067300"/>
            <a:ext cx="5003797"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In hope of eternal life, which God, that cannot lie,</a:t>
            </a:r>
          </a:p>
          <a:p>
            <a:pPr algn="ctr"/>
            <a:r>
              <a:rPr lang="en-US" sz="1600" b="1" i="1" dirty="0">
                <a:solidFill>
                  <a:srgbClr val="CC6600"/>
                </a:solidFill>
                <a:latin typeface="Times New Roman" panose="02020603050405020304" pitchFamily="18" charset="0"/>
                <a:cs typeface="Times New Roman" panose="02020603050405020304" pitchFamily="18" charset="0"/>
              </a:rPr>
              <a:t>promised before the world began;</a:t>
            </a:r>
          </a:p>
        </p:txBody>
      </p:sp>
      <p:sp>
        <p:nvSpPr>
          <p:cNvPr id="28" name="TextBox 27"/>
          <p:cNvSpPr txBox="1"/>
          <p:nvPr/>
        </p:nvSpPr>
        <p:spPr>
          <a:xfrm>
            <a:off x="8467725" y="5575875"/>
            <a:ext cx="13144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Titus 1:1,2</a:t>
            </a:r>
          </a:p>
        </p:txBody>
      </p:sp>
      <p:sp>
        <p:nvSpPr>
          <p:cNvPr id="29" name="TextBox 28"/>
          <p:cNvSpPr txBox="1"/>
          <p:nvPr/>
        </p:nvSpPr>
        <p:spPr>
          <a:xfrm>
            <a:off x="7724775" y="6248400"/>
            <a:ext cx="284797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the hope of eternal life.</a:t>
            </a:r>
          </a:p>
        </p:txBody>
      </p:sp>
      <p:sp>
        <p:nvSpPr>
          <p:cNvPr id="30" name="TextBox 29"/>
          <p:cNvSpPr txBox="1"/>
          <p:nvPr/>
        </p:nvSpPr>
        <p:spPr>
          <a:xfrm>
            <a:off x="8439150" y="6501229"/>
            <a:ext cx="139065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Titus 3:7</a:t>
            </a:r>
          </a:p>
        </p:txBody>
      </p:sp>
      <p:cxnSp>
        <p:nvCxnSpPr>
          <p:cNvPr id="32" name="Straight Connector 31"/>
          <p:cNvCxnSpPr/>
          <p:nvPr/>
        </p:nvCxnSpPr>
        <p:spPr>
          <a:xfrm>
            <a:off x="3467100" y="785149"/>
            <a:ext cx="11811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24075" y="1047750"/>
            <a:ext cx="20002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1600" y="2091154"/>
            <a:ext cx="36576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581400" y="3161356"/>
            <a:ext cx="19621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9125" y="3419475"/>
            <a:ext cx="48006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39100" y="623224"/>
            <a:ext cx="2019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344025" y="1381398"/>
            <a:ext cx="190367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791450" y="1872079"/>
            <a:ext cx="28289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4375" y="2129254"/>
            <a:ext cx="200977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5775" y="2377678"/>
            <a:ext cx="223837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610600" y="2638425"/>
            <a:ext cx="18764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724775" y="2867025"/>
            <a:ext cx="27622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458325" y="3124200"/>
            <a:ext cx="885824"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991600" y="3591699"/>
            <a:ext cx="16287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48500" y="5343525"/>
            <a:ext cx="18192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20075" y="6529804"/>
            <a:ext cx="18383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43"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7651" flipH="1">
            <a:off x="4299653" y="1306405"/>
            <a:ext cx="2706028" cy="22311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32211" y="2229653"/>
            <a:ext cx="1848118" cy="923330"/>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So why do people think they will go through the Tribulation?  </a:t>
            </a:r>
          </a:p>
          <a:p>
            <a:pPr algn="ctr"/>
            <a:endParaRPr lang="en-US" sz="6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That also is God’s wrath!</a:t>
            </a:r>
          </a:p>
        </p:txBody>
      </p:sp>
      <p:pic>
        <p:nvPicPr>
          <p:cNvPr id="45"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06207">
            <a:off x="2711305" y="3252744"/>
            <a:ext cx="3587833" cy="3330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53098" y="3916842"/>
            <a:ext cx="1619053" cy="2308324"/>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We are not the ‘chosen ones’ – nor were we individually picked before time, etc.</a:t>
            </a:r>
          </a:p>
          <a:p>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This tells us that from the beginning, sanctification of the Spirit and belief of the truth was how salvation could be obtained!</a:t>
            </a:r>
          </a:p>
        </p:txBody>
      </p:sp>
      <p:pic>
        <p:nvPicPr>
          <p:cNvPr id="47"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58096">
            <a:off x="9622131" y="100690"/>
            <a:ext cx="2097406" cy="223236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338808" y="474769"/>
            <a:ext cx="1213384" cy="138499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They are all without excuse. See Romans 1 – However, they all will certainly have their excuses!</a:t>
            </a:r>
          </a:p>
        </p:txBody>
      </p:sp>
      <p:pic>
        <p:nvPicPr>
          <p:cNvPr id="49"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91816" flipH="1">
            <a:off x="10501556" y="1940067"/>
            <a:ext cx="1566980" cy="255423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0640206" y="2812184"/>
            <a:ext cx="1500171" cy="830997"/>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No need for </a:t>
            </a:r>
          </a:p>
          <a:p>
            <a:pPr algn="ctr"/>
            <a:r>
              <a:rPr lang="en-US" sz="1200" dirty="0">
                <a:latin typeface="Times New Roman" panose="02020603050405020304" pitchFamily="18" charset="0"/>
                <a:cs typeface="Times New Roman" panose="02020603050405020304" pitchFamily="18" charset="0"/>
              </a:rPr>
              <a:t>speaking in </a:t>
            </a:r>
          </a:p>
          <a:p>
            <a:pPr algn="ctr"/>
            <a:r>
              <a:rPr lang="en-US" sz="1200" dirty="0">
                <a:latin typeface="Times New Roman" panose="02020603050405020304" pitchFamily="18" charset="0"/>
                <a:cs typeface="Times New Roman" panose="02020603050405020304" pitchFamily="18" charset="0"/>
              </a:rPr>
              <a:t>tongues to prove having Holy Ghost.</a:t>
            </a:r>
          </a:p>
        </p:txBody>
      </p:sp>
      <p:sp>
        <p:nvSpPr>
          <p:cNvPr id="33" name="TextBox 32"/>
          <p:cNvSpPr txBox="1"/>
          <p:nvPr/>
        </p:nvSpPr>
        <p:spPr>
          <a:xfrm>
            <a:off x="10840317" y="3578529"/>
            <a:ext cx="1346057"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We can have the </a:t>
            </a:r>
          </a:p>
          <a:p>
            <a:pPr algn="ctr"/>
            <a:r>
              <a:rPr lang="en-US" sz="1200" dirty="0">
                <a:latin typeface="Times New Roman" panose="02020603050405020304" pitchFamily="18" charset="0"/>
                <a:cs typeface="Times New Roman" panose="02020603050405020304" pitchFamily="18" charset="0"/>
              </a:rPr>
              <a:t>Holy Ghost </a:t>
            </a:r>
          </a:p>
          <a:p>
            <a:pPr algn="ctr"/>
            <a:r>
              <a:rPr lang="en-US" sz="1200" dirty="0">
                <a:latin typeface="Times New Roman" panose="02020603050405020304" pitchFamily="18" charset="0"/>
                <a:cs typeface="Times New Roman" panose="02020603050405020304" pitchFamily="18" charset="0"/>
              </a:rPr>
              <a:t>abundantly!</a:t>
            </a:r>
          </a:p>
        </p:txBody>
      </p:sp>
    </p:spTree>
    <p:extLst>
      <p:ext uri="{BB962C8B-B14F-4D97-AF65-F5344CB8AC3E}">
        <p14:creationId xmlns:p14="http://schemas.microsoft.com/office/powerpoint/2010/main" val="22877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2000"/>
                                        <p:tgtEl>
                                          <p:spTgt spid="32"/>
                                        </p:tgtEl>
                                      </p:cBhvr>
                                    </p:animEffect>
                                  </p:childTnLst>
                                </p:cTn>
                              </p:par>
                            </p:childTnLst>
                          </p:cTn>
                        </p:par>
                        <p:par>
                          <p:cTn id="14" fill="hold">
                            <p:stCondLst>
                              <p:cond delay="4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fltVal val="0"/>
                                          </p:val>
                                        </p:tav>
                                        <p:tav tm="100000">
                                          <p:val>
                                            <p:strVal val="#ppt_w"/>
                                          </p:val>
                                        </p:tav>
                                      </p:tavLst>
                                    </p:anim>
                                    <p:anim calcmode="lin" valueType="num">
                                      <p:cBhvr>
                                        <p:cTn id="18" dur="2000" fill="hold"/>
                                        <p:tgtEl>
                                          <p:spTgt spid="14"/>
                                        </p:tgtEl>
                                        <p:attrNameLst>
                                          <p:attrName>ppt_h</p:attrName>
                                        </p:attrNameLst>
                                      </p:cBhvr>
                                      <p:tavLst>
                                        <p:tav tm="0">
                                          <p:val>
                                            <p:fltVal val="0"/>
                                          </p:val>
                                        </p:tav>
                                        <p:tav tm="100000">
                                          <p:val>
                                            <p:strVal val="#ppt_h"/>
                                          </p:val>
                                        </p:tav>
                                      </p:tavLst>
                                    </p:anim>
                                    <p:animEffect transition="in" filter="fade">
                                      <p:cBhvr>
                                        <p:cTn id="19" dur="2000"/>
                                        <p:tgtEl>
                                          <p:spTgt spid="14"/>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000"/>
                                        <p:tgtEl>
                                          <p:spTgt spid="34"/>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2000" fill="hold"/>
                                        <p:tgtEl>
                                          <p:spTgt spid="10"/>
                                        </p:tgtEl>
                                        <p:attrNameLst>
                                          <p:attrName>ppt_w</p:attrName>
                                        </p:attrNameLst>
                                      </p:cBhvr>
                                      <p:tavLst>
                                        <p:tav tm="0">
                                          <p:val>
                                            <p:fltVal val="0"/>
                                          </p:val>
                                        </p:tav>
                                        <p:tav tm="100000">
                                          <p:val>
                                            <p:strVal val="#ppt_w"/>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Effect transition="in" filter="fade">
                                      <p:cBhvr>
                                        <p:cTn id="34" dur="2000"/>
                                        <p:tgtEl>
                                          <p:spTgt spid="10"/>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2000" fill="hold"/>
                                        <p:tgtEl>
                                          <p:spTgt spid="16"/>
                                        </p:tgtEl>
                                        <p:attrNameLst>
                                          <p:attrName>ppt_w</p:attrName>
                                        </p:attrNameLst>
                                      </p:cBhvr>
                                      <p:tavLst>
                                        <p:tav tm="0">
                                          <p:val>
                                            <p:fltVal val="0"/>
                                          </p:val>
                                        </p:tav>
                                        <p:tav tm="100000">
                                          <p:val>
                                            <p:strVal val="#ppt_w"/>
                                          </p:val>
                                        </p:tav>
                                      </p:tavLst>
                                    </p:anim>
                                    <p:anim calcmode="lin" valueType="num">
                                      <p:cBhvr>
                                        <p:cTn id="39" dur="2000" fill="hold"/>
                                        <p:tgtEl>
                                          <p:spTgt spid="16"/>
                                        </p:tgtEl>
                                        <p:attrNameLst>
                                          <p:attrName>ppt_h</p:attrName>
                                        </p:attrNameLst>
                                      </p:cBhvr>
                                      <p:tavLst>
                                        <p:tav tm="0">
                                          <p:val>
                                            <p:fltVal val="0"/>
                                          </p:val>
                                        </p:tav>
                                        <p:tav tm="100000">
                                          <p:val>
                                            <p:strVal val="#ppt_h"/>
                                          </p:val>
                                        </p:tav>
                                      </p:tavLst>
                                    </p:anim>
                                    <p:animEffect transition="in" filter="fade">
                                      <p:cBhvr>
                                        <p:cTn id="40" dur="2000"/>
                                        <p:tgtEl>
                                          <p:spTgt spid="16"/>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000"/>
                                        <p:tgtEl>
                                          <p:spTgt spid="36"/>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000" fill="hold"/>
                                        <p:tgtEl>
                                          <p:spTgt spid="11"/>
                                        </p:tgtEl>
                                        <p:attrNameLst>
                                          <p:attrName>ppt_w</p:attrName>
                                        </p:attrNameLst>
                                      </p:cBhvr>
                                      <p:tavLst>
                                        <p:tav tm="0">
                                          <p:val>
                                            <p:fltVal val="0"/>
                                          </p:val>
                                        </p:tav>
                                        <p:tav tm="100000">
                                          <p:val>
                                            <p:strVal val="#ppt_w"/>
                                          </p:val>
                                        </p:tav>
                                      </p:tavLst>
                                    </p:anim>
                                    <p:anim calcmode="lin" valueType="num">
                                      <p:cBhvr>
                                        <p:cTn id="54" dur="2000" fill="hold"/>
                                        <p:tgtEl>
                                          <p:spTgt spid="11"/>
                                        </p:tgtEl>
                                        <p:attrNameLst>
                                          <p:attrName>ppt_h</p:attrName>
                                        </p:attrNameLst>
                                      </p:cBhvr>
                                      <p:tavLst>
                                        <p:tav tm="0">
                                          <p:val>
                                            <p:fltVal val="0"/>
                                          </p:val>
                                        </p:tav>
                                        <p:tav tm="100000">
                                          <p:val>
                                            <p:strVal val="#ppt_h"/>
                                          </p:val>
                                        </p:tav>
                                      </p:tavLst>
                                    </p:anim>
                                    <p:animEffect transition="in" filter="fade">
                                      <p:cBhvr>
                                        <p:cTn id="55" dur="2000"/>
                                        <p:tgtEl>
                                          <p:spTgt spid="11"/>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20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2000" fill="hold"/>
                                        <p:tgtEl>
                                          <p:spTgt spid="18"/>
                                        </p:tgtEl>
                                        <p:attrNameLst>
                                          <p:attrName>ppt_w</p:attrName>
                                        </p:attrNameLst>
                                      </p:cBhvr>
                                      <p:tavLst>
                                        <p:tav tm="0">
                                          <p:val>
                                            <p:fltVal val="0"/>
                                          </p:val>
                                        </p:tav>
                                        <p:tav tm="100000">
                                          <p:val>
                                            <p:strVal val="#ppt_w"/>
                                          </p:val>
                                        </p:tav>
                                      </p:tavLst>
                                    </p:anim>
                                    <p:anim calcmode="lin" valueType="num">
                                      <p:cBhvr>
                                        <p:cTn id="65" dur="2000" fill="hold"/>
                                        <p:tgtEl>
                                          <p:spTgt spid="18"/>
                                        </p:tgtEl>
                                        <p:attrNameLst>
                                          <p:attrName>ppt_h</p:attrName>
                                        </p:attrNameLst>
                                      </p:cBhvr>
                                      <p:tavLst>
                                        <p:tav tm="0">
                                          <p:val>
                                            <p:fltVal val="0"/>
                                          </p:val>
                                        </p:tav>
                                        <p:tav tm="100000">
                                          <p:val>
                                            <p:strVal val="#ppt_h"/>
                                          </p:val>
                                        </p:tav>
                                      </p:tavLst>
                                    </p:anim>
                                    <p:animEffect transition="in" filter="fade">
                                      <p:cBhvr>
                                        <p:cTn id="66" dur="2000"/>
                                        <p:tgtEl>
                                          <p:spTgt spid="18"/>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2000"/>
                                        <p:tgtEl>
                                          <p:spTgt spid="40"/>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000" fill="hold"/>
                                        <p:tgtEl>
                                          <p:spTgt spid="12"/>
                                        </p:tgtEl>
                                        <p:attrNameLst>
                                          <p:attrName>ppt_w</p:attrName>
                                        </p:attrNameLst>
                                      </p:cBhvr>
                                      <p:tavLst>
                                        <p:tav tm="0">
                                          <p:val>
                                            <p:fltVal val="0"/>
                                          </p:val>
                                        </p:tav>
                                        <p:tav tm="100000">
                                          <p:val>
                                            <p:strVal val="#ppt_w"/>
                                          </p:val>
                                        </p:tav>
                                      </p:tavLst>
                                    </p:anim>
                                    <p:anim calcmode="lin" valueType="num">
                                      <p:cBhvr>
                                        <p:cTn id="80" dur="2000" fill="hold"/>
                                        <p:tgtEl>
                                          <p:spTgt spid="12"/>
                                        </p:tgtEl>
                                        <p:attrNameLst>
                                          <p:attrName>ppt_h</p:attrName>
                                        </p:attrNameLst>
                                      </p:cBhvr>
                                      <p:tavLst>
                                        <p:tav tm="0">
                                          <p:val>
                                            <p:fltVal val="0"/>
                                          </p:val>
                                        </p:tav>
                                        <p:tav tm="100000">
                                          <p:val>
                                            <p:strVal val="#ppt_h"/>
                                          </p:val>
                                        </p:tav>
                                      </p:tavLst>
                                    </p:anim>
                                    <p:animEffect transition="in" filter="fade">
                                      <p:cBhvr>
                                        <p:cTn id="81" dur="2000"/>
                                        <p:tgtEl>
                                          <p:spTgt spid="12"/>
                                        </p:tgtEl>
                                      </p:cBhvr>
                                    </p:animEffect>
                                  </p:childTnLst>
                                </p:cTn>
                              </p:par>
                            </p:childTnLst>
                          </p:cTn>
                        </p:par>
                        <p:par>
                          <p:cTn id="82" fill="hold">
                            <p:stCondLst>
                              <p:cond delay="2000"/>
                            </p:stCondLst>
                            <p:childTnLst>
                              <p:par>
                                <p:cTn id="83" presetID="22" presetClass="entr" presetSubtype="8"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2000"/>
                                        <p:tgtEl>
                                          <p:spTgt spid="42"/>
                                        </p:tgtEl>
                                      </p:cBhvr>
                                    </p:animEffect>
                                  </p:childTnLst>
                                </p:cTn>
                              </p:par>
                            </p:childTnLst>
                          </p:cTn>
                        </p:par>
                        <p:par>
                          <p:cTn id="86" fill="hold">
                            <p:stCondLst>
                              <p:cond delay="4000"/>
                            </p:stCondLst>
                            <p:childTnLst>
                              <p:par>
                                <p:cTn id="87" presetID="10"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2000" fill="hold"/>
                                        <p:tgtEl>
                                          <p:spTgt spid="13"/>
                                        </p:tgtEl>
                                        <p:attrNameLst>
                                          <p:attrName>ppt_w</p:attrName>
                                        </p:attrNameLst>
                                      </p:cBhvr>
                                      <p:tavLst>
                                        <p:tav tm="0">
                                          <p:val>
                                            <p:fltVal val="0"/>
                                          </p:val>
                                        </p:tav>
                                        <p:tav tm="100000">
                                          <p:val>
                                            <p:strVal val="#ppt_w"/>
                                          </p:val>
                                        </p:tav>
                                      </p:tavLst>
                                    </p:anim>
                                    <p:anim calcmode="lin" valueType="num">
                                      <p:cBhvr>
                                        <p:cTn id="95" dur="2000" fill="hold"/>
                                        <p:tgtEl>
                                          <p:spTgt spid="13"/>
                                        </p:tgtEl>
                                        <p:attrNameLst>
                                          <p:attrName>ppt_h</p:attrName>
                                        </p:attrNameLst>
                                      </p:cBhvr>
                                      <p:tavLst>
                                        <p:tav tm="0">
                                          <p:val>
                                            <p:fltVal val="0"/>
                                          </p:val>
                                        </p:tav>
                                        <p:tav tm="100000">
                                          <p:val>
                                            <p:strVal val="#ppt_h"/>
                                          </p:val>
                                        </p:tav>
                                      </p:tavLst>
                                    </p:anim>
                                    <p:animEffect transition="in" filter="fade">
                                      <p:cBhvr>
                                        <p:cTn id="96" dur="2000"/>
                                        <p:tgtEl>
                                          <p:spTgt spid="13"/>
                                        </p:tgtEl>
                                      </p:cBhvr>
                                    </p:animEffect>
                                  </p:childTnLst>
                                </p:cTn>
                              </p:par>
                            </p:childTnLst>
                          </p:cTn>
                        </p:par>
                        <p:par>
                          <p:cTn id="97" fill="hold">
                            <p:stCondLst>
                              <p:cond delay="2000"/>
                            </p:stCondLst>
                            <p:childTnLst>
                              <p:par>
                                <p:cTn id="98" presetID="22" presetClass="entr" presetSubtype="8" fill="hold"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2000"/>
                                        <p:tgtEl>
                                          <p:spTgt spid="44"/>
                                        </p:tgtEl>
                                      </p:cBhvr>
                                    </p:animEffect>
                                  </p:childTnLst>
                                </p:cTn>
                              </p:par>
                            </p:childTnLst>
                          </p:cTn>
                        </p:par>
                        <p:par>
                          <p:cTn id="101" fill="hold">
                            <p:stCondLst>
                              <p:cond delay="4000"/>
                            </p:stCondLst>
                            <p:childTnLst>
                              <p:par>
                                <p:cTn id="102" presetID="53" presetClass="entr" presetSubtype="16"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2000" fill="hold"/>
                                        <p:tgtEl>
                                          <p:spTgt spid="21"/>
                                        </p:tgtEl>
                                        <p:attrNameLst>
                                          <p:attrName>ppt_w</p:attrName>
                                        </p:attrNameLst>
                                      </p:cBhvr>
                                      <p:tavLst>
                                        <p:tav tm="0">
                                          <p:val>
                                            <p:fltVal val="0"/>
                                          </p:val>
                                        </p:tav>
                                        <p:tav tm="100000">
                                          <p:val>
                                            <p:strVal val="#ppt_w"/>
                                          </p:val>
                                        </p:tav>
                                      </p:tavLst>
                                    </p:anim>
                                    <p:anim calcmode="lin" valueType="num">
                                      <p:cBhvr>
                                        <p:cTn id="105" dur="2000" fill="hold"/>
                                        <p:tgtEl>
                                          <p:spTgt spid="21"/>
                                        </p:tgtEl>
                                        <p:attrNameLst>
                                          <p:attrName>ppt_h</p:attrName>
                                        </p:attrNameLst>
                                      </p:cBhvr>
                                      <p:tavLst>
                                        <p:tav tm="0">
                                          <p:val>
                                            <p:fltVal val="0"/>
                                          </p:val>
                                        </p:tav>
                                        <p:tav tm="100000">
                                          <p:val>
                                            <p:strVal val="#ppt_h"/>
                                          </p:val>
                                        </p:tav>
                                      </p:tavLst>
                                    </p:anim>
                                    <p:animEffect transition="in" filter="fade">
                                      <p:cBhvr>
                                        <p:cTn id="106" dur="2000"/>
                                        <p:tgtEl>
                                          <p:spTgt spid="21"/>
                                        </p:tgtEl>
                                      </p:cBhvr>
                                    </p:animEffect>
                                  </p:childTnLst>
                                </p:cTn>
                              </p:par>
                            </p:childTnLst>
                          </p:cTn>
                        </p:par>
                        <p:par>
                          <p:cTn id="107" fill="hold">
                            <p:stCondLst>
                              <p:cond delay="6000"/>
                            </p:stCondLst>
                            <p:childTnLst>
                              <p:par>
                                <p:cTn id="108" presetID="22" presetClass="entr" presetSubtype="8"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2000"/>
                                        <p:tgtEl>
                                          <p:spTgt spid="46"/>
                                        </p:tgtEl>
                                      </p:cBhvr>
                                    </p:animEffect>
                                  </p:childTnLst>
                                </p:cTn>
                              </p:par>
                            </p:childTnLst>
                          </p:cTn>
                        </p:par>
                        <p:par>
                          <p:cTn id="111" fill="hold">
                            <p:stCondLst>
                              <p:cond delay="8000"/>
                            </p:stCondLst>
                            <p:childTnLst>
                              <p:par>
                                <p:cTn id="112" presetID="53" presetClass="entr" presetSubtype="16"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2000" fill="hold"/>
                                        <p:tgtEl>
                                          <p:spTgt spid="22"/>
                                        </p:tgtEl>
                                        <p:attrNameLst>
                                          <p:attrName>ppt_w</p:attrName>
                                        </p:attrNameLst>
                                      </p:cBhvr>
                                      <p:tavLst>
                                        <p:tav tm="0">
                                          <p:val>
                                            <p:fltVal val="0"/>
                                          </p:val>
                                        </p:tav>
                                        <p:tav tm="100000">
                                          <p:val>
                                            <p:strVal val="#ppt_w"/>
                                          </p:val>
                                        </p:tav>
                                      </p:tavLst>
                                    </p:anim>
                                    <p:anim calcmode="lin" valueType="num">
                                      <p:cBhvr>
                                        <p:cTn id="115" dur="2000" fill="hold"/>
                                        <p:tgtEl>
                                          <p:spTgt spid="22"/>
                                        </p:tgtEl>
                                        <p:attrNameLst>
                                          <p:attrName>ppt_h</p:attrName>
                                        </p:attrNameLst>
                                      </p:cBhvr>
                                      <p:tavLst>
                                        <p:tav tm="0">
                                          <p:val>
                                            <p:fltVal val="0"/>
                                          </p:val>
                                        </p:tav>
                                        <p:tav tm="100000">
                                          <p:val>
                                            <p:strVal val="#ppt_h"/>
                                          </p:val>
                                        </p:tav>
                                      </p:tavLst>
                                    </p:anim>
                                    <p:animEffect transition="in" filter="fade">
                                      <p:cBhvr>
                                        <p:cTn id="116" dur="2000"/>
                                        <p:tgtEl>
                                          <p:spTgt spid="22"/>
                                        </p:tgtEl>
                                      </p:cBhvr>
                                    </p:animEffect>
                                  </p:childTnLst>
                                </p:cTn>
                              </p:par>
                            </p:childTnLst>
                          </p:cTn>
                        </p:par>
                        <p:par>
                          <p:cTn id="117" fill="hold">
                            <p:stCondLst>
                              <p:cond delay="10000"/>
                            </p:stCondLst>
                            <p:childTnLst>
                              <p:par>
                                <p:cTn id="118" presetID="22" presetClass="entr" presetSubtype="8" fill="hold"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2000"/>
                                        <p:tgtEl>
                                          <p:spTgt spid="48"/>
                                        </p:tgtEl>
                                      </p:cBhvr>
                                    </p:animEffect>
                                  </p:childTnLst>
                                </p:cTn>
                              </p:par>
                            </p:childTnLst>
                          </p:cTn>
                        </p:par>
                        <p:par>
                          <p:cTn id="121" fill="hold">
                            <p:stCondLst>
                              <p:cond delay="12000"/>
                            </p:stCondLst>
                            <p:childTnLst>
                              <p:par>
                                <p:cTn id="122" presetID="22" presetClass="entr" presetSubtype="8"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left)">
                                      <p:cBhvr>
                                        <p:cTn id="124" dur="2000"/>
                                        <p:tgtEl>
                                          <p:spTgt spid="51"/>
                                        </p:tgtEl>
                                      </p:cBhvr>
                                    </p:animEffect>
                                  </p:childTnLst>
                                </p:cTn>
                              </p:par>
                            </p:childTnLst>
                          </p:cTn>
                        </p:par>
                        <p:par>
                          <p:cTn id="125" fill="hold">
                            <p:stCondLst>
                              <p:cond delay="14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2000" fill="hold"/>
                                        <p:tgtEl>
                                          <p:spTgt spid="23"/>
                                        </p:tgtEl>
                                        <p:attrNameLst>
                                          <p:attrName>ppt_w</p:attrName>
                                        </p:attrNameLst>
                                      </p:cBhvr>
                                      <p:tavLst>
                                        <p:tav tm="0">
                                          <p:val>
                                            <p:fltVal val="0"/>
                                          </p:val>
                                        </p:tav>
                                        <p:tav tm="100000">
                                          <p:val>
                                            <p:strVal val="#ppt_w"/>
                                          </p:val>
                                        </p:tav>
                                      </p:tavLst>
                                    </p:anim>
                                    <p:anim calcmode="lin" valueType="num">
                                      <p:cBhvr>
                                        <p:cTn id="129" dur="2000" fill="hold"/>
                                        <p:tgtEl>
                                          <p:spTgt spid="23"/>
                                        </p:tgtEl>
                                        <p:attrNameLst>
                                          <p:attrName>ppt_h</p:attrName>
                                        </p:attrNameLst>
                                      </p:cBhvr>
                                      <p:tavLst>
                                        <p:tav tm="0">
                                          <p:val>
                                            <p:fltVal val="0"/>
                                          </p:val>
                                        </p:tav>
                                        <p:tav tm="100000">
                                          <p:val>
                                            <p:strVal val="#ppt_h"/>
                                          </p:val>
                                        </p:tav>
                                      </p:tavLst>
                                    </p:anim>
                                    <p:animEffect transition="in" filter="fade">
                                      <p:cBhvr>
                                        <p:cTn id="130" dur="2000"/>
                                        <p:tgtEl>
                                          <p:spTgt spid="23"/>
                                        </p:tgtEl>
                                      </p:cBhvr>
                                    </p:animEffect>
                                  </p:childTnLst>
                                </p:cTn>
                              </p:par>
                            </p:childTnLst>
                          </p:cTn>
                        </p:par>
                        <p:par>
                          <p:cTn id="131" fill="hold">
                            <p:stCondLst>
                              <p:cond delay="16000"/>
                            </p:stCondLst>
                            <p:childTnLst>
                              <p:par>
                                <p:cTn id="132" presetID="22" presetClass="entr" presetSubtype="8" fill="hold"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2000"/>
                                        <p:tgtEl>
                                          <p:spTgt spid="53"/>
                                        </p:tgtEl>
                                      </p:cBhvr>
                                    </p:animEffect>
                                  </p:childTnLst>
                                </p:cTn>
                              </p:par>
                            </p:childTnLst>
                          </p:cTn>
                        </p:par>
                        <p:par>
                          <p:cTn id="135" fill="hold">
                            <p:stCondLst>
                              <p:cond delay="18000"/>
                            </p:stCondLst>
                            <p:childTnLst>
                              <p:par>
                                <p:cTn id="136" presetID="22" presetClass="entr" presetSubtype="8" fill="hold" nodeType="after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2000"/>
                                        <p:tgtEl>
                                          <p:spTgt spid="55"/>
                                        </p:tgtEl>
                                      </p:cBhvr>
                                    </p:animEffect>
                                  </p:childTnLst>
                                </p:cTn>
                              </p:par>
                            </p:childTnLst>
                          </p:cTn>
                        </p:par>
                        <p:par>
                          <p:cTn id="139" fill="hold">
                            <p:stCondLst>
                              <p:cond delay="20000"/>
                            </p:stCondLst>
                            <p:childTnLst>
                              <p:par>
                                <p:cTn id="140" presetID="22" presetClass="entr" presetSubtype="8" fill="hold" nodeType="after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wipe(left)">
                                      <p:cBhvr>
                                        <p:cTn id="142" dur="2000"/>
                                        <p:tgtEl>
                                          <p:spTgt spid="57"/>
                                        </p:tgtEl>
                                      </p:cBhvr>
                                    </p:animEffect>
                                  </p:childTnLst>
                                </p:cTn>
                              </p:par>
                            </p:childTnLst>
                          </p:cTn>
                        </p:par>
                        <p:par>
                          <p:cTn id="143" fill="hold">
                            <p:stCondLst>
                              <p:cond delay="22000"/>
                            </p:stCondLst>
                            <p:childTnLst>
                              <p:par>
                                <p:cTn id="144" presetID="22" presetClass="entr" presetSubtype="8" fill="hold"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wipe(left)">
                                      <p:cBhvr>
                                        <p:cTn id="146" dur="2000"/>
                                        <p:tgtEl>
                                          <p:spTgt spid="59"/>
                                        </p:tgtEl>
                                      </p:cBhvr>
                                    </p:animEffect>
                                  </p:childTnLst>
                                </p:cTn>
                              </p:par>
                            </p:childTnLst>
                          </p:cTn>
                        </p:par>
                        <p:par>
                          <p:cTn id="147" fill="hold">
                            <p:stCondLst>
                              <p:cond delay="24000"/>
                            </p:stCondLst>
                            <p:childTnLst>
                              <p:par>
                                <p:cTn id="148" presetID="10" presetClass="entr" presetSubtype="0" fill="hold" grpId="0" nodeType="after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fade">
                                      <p:cBhvr>
                                        <p:cTn id="150" dur="1000"/>
                                        <p:tgtEl>
                                          <p:spTgt spid="2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37" fill="hold" grpId="0" nodeType="click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barn(outVertical)">
                                      <p:cBhvr>
                                        <p:cTn id="155" dur="2000"/>
                                        <p:tgtEl>
                                          <p:spTgt spid="6"/>
                                        </p:tgtEl>
                                      </p:cBhvr>
                                    </p:animEffect>
                                  </p:childTnLst>
                                </p:cTn>
                              </p:par>
                            </p:childTnLst>
                          </p:cTn>
                        </p:par>
                        <p:par>
                          <p:cTn id="156" fill="hold">
                            <p:stCondLst>
                              <p:cond delay="2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2000" fill="hold"/>
                                        <p:tgtEl>
                                          <p:spTgt spid="8"/>
                                        </p:tgtEl>
                                        <p:attrNameLst>
                                          <p:attrName>ppt_w</p:attrName>
                                        </p:attrNameLst>
                                      </p:cBhvr>
                                      <p:tavLst>
                                        <p:tav tm="0">
                                          <p:val>
                                            <p:fltVal val="0"/>
                                          </p:val>
                                        </p:tav>
                                        <p:tav tm="100000">
                                          <p:val>
                                            <p:strVal val="#ppt_w"/>
                                          </p:val>
                                        </p:tav>
                                      </p:tavLst>
                                    </p:anim>
                                    <p:anim calcmode="lin" valueType="num">
                                      <p:cBhvr>
                                        <p:cTn id="160" dur="2000" fill="hold"/>
                                        <p:tgtEl>
                                          <p:spTgt spid="8"/>
                                        </p:tgtEl>
                                        <p:attrNameLst>
                                          <p:attrName>ppt_h</p:attrName>
                                        </p:attrNameLst>
                                      </p:cBhvr>
                                      <p:tavLst>
                                        <p:tav tm="0">
                                          <p:val>
                                            <p:fltVal val="0"/>
                                          </p:val>
                                        </p:tav>
                                        <p:tav tm="100000">
                                          <p:val>
                                            <p:strVal val="#ppt_h"/>
                                          </p:val>
                                        </p:tav>
                                      </p:tavLst>
                                    </p:anim>
                                    <p:animEffect transition="in" filter="fade">
                                      <p:cBhvr>
                                        <p:cTn id="161" dur="2000"/>
                                        <p:tgtEl>
                                          <p:spTgt spid="8"/>
                                        </p:tgtEl>
                                      </p:cBhvr>
                                    </p:animEffect>
                                  </p:childTnLst>
                                </p:cTn>
                              </p:par>
                            </p:childTnLst>
                          </p:cTn>
                        </p:par>
                        <p:par>
                          <p:cTn id="162" fill="hold">
                            <p:stCondLst>
                              <p:cond delay="4000"/>
                            </p:stCondLst>
                            <p:childTnLst>
                              <p:par>
                                <p:cTn id="163" presetID="53" presetClass="entr" presetSubtype="16" fill="hold" grpId="0" nodeType="afterEffect">
                                  <p:stCondLst>
                                    <p:cond delay="0"/>
                                  </p:stCondLst>
                                  <p:childTnLst>
                                    <p:set>
                                      <p:cBhvr>
                                        <p:cTn id="164" dur="1" fill="hold">
                                          <p:stCondLst>
                                            <p:cond delay="0"/>
                                          </p:stCondLst>
                                        </p:cTn>
                                        <p:tgtEl>
                                          <p:spTgt spid="27"/>
                                        </p:tgtEl>
                                        <p:attrNameLst>
                                          <p:attrName>style.visibility</p:attrName>
                                        </p:attrNameLst>
                                      </p:cBhvr>
                                      <p:to>
                                        <p:strVal val="visible"/>
                                      </p:to>
                                    </p:set>
                                    <p:anim calcmode="lin" valueType="num">
                                      <p:cBhvr>
                                        <p:cTn id="165" dur="2000" fill="hold"/>
                                        <p:tgtEl>
                                          <p:spTgt spid="27"/>
                                        </p:tgtEl>
                                        <p:attrNameLst>
                                          <p:attrName>ppt_w</p:attrName>
                                        </p:attrNameLst>
                                      </p:cBhvr>
                                      <p:tavLst>
                                        <p:tav tm="0">
                                          <p:val>
                                            <p:fltVal val="0"/>
                                          </p:val>
                                        </p:tav>
                                        <p:tav tm="100000">
                                          <p:val>
                                            <p:strVal val="#ppt_w"/>
                                          </p:val>
                                        </p:tav>
                                      </p:tavLst>
                                    </p:anim>
                                    <p:anim calcmode="lin" valueType="num">
                                      <p:cBhvr>
                                        <p:cTn id="166" dur="2000" fill="hold"/>
                                        <p:tgtEl>
                                          <p:spTgt spid="27"/>
                                        </p:tgtEl>
                                        <p:attrNameLst>
                                          <p:attrName>ppt_h</p:attrName>
                                        </p:attrNameLst>
                                      </p:cBhvr>
                                      <p:tavLst>
                                        <p:tav tm="0">
                                          <p:val>
                                            <p:fltVal val="0"/>
                                          </p:val>
                                        </p:tav>
                                        <p:tav tm="100000">
                                          <p:val>
                                            <p:strVal val="#ppt_h"/>
                                          </p:val>
                                        </p:tav>
                                      </p:tavLst>
                                    </p:anim>
                                    <p:animEffect transition="in" filter="fade">
                                      <p:cBhvr>
                                        <p:cTn id="167" dur="2000"/>
                                        <p:tgtEl>
                                          <p:spTgt spid="27"/>
                                        </p:tgtEl>
                                      </p:cBhvr>
                                    </p:animEffect>
                                  </p:childTnLst>
                                </p:cTn>
                              </p:par>
                            </p:childTnLst>
                          </p:cTn>
                        </p:par>
                        <p:par>
                          <p:cTn id="168" fill="hold">
                            <p:stCondLst>
                              <p:cond delay="6000"/>
                            </p:stCondLst>
                            <p:childTnLst>
                              <p:par>
                                <p:cTn id="169" presetID="22" presetClass="entr" presetSubtype="8" fill="hold" nodeType="after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wipe(left)">
                                      <p:cBhvr>
                                        <p:cTn id="171" dur="2000"/>
                                        <p:tgtEl>
                                          <p:spTgt spid="61"/>
                                        </p:tgtEl>
                                      </p:cBhvr>
                                    </p:animEffect>
                                  </p:childTnLst>
                                </p:cTn>
                              </p:par>
                            </p:childTnLst>
                          </p:cTn>
                        </p:par>
                        <p:par>
                          <p:cTn id="172" fill="hold">
                            <p:stCondLst>
                              <p:cond delay="8000"/>
                            </p:stCondLst>
                            <p:childTnLst>
                              <p:par>
                                <p:cTn id="173" presetID="10" presetClass="entr" presetSubtype="0" fill="hold" grpId="0" nodeType="after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fade">
                                      <p:cBhvr>
                                        <p:cTn id="175" dur="1000"/>
                                        <p:tgtEl>
                                          <p:spTgt spid="28"/>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0" nodeType="clickEffect">
                                  <p:stCondLst>
                                    <p:cond delay="0"/>
                                  </p:stCondLst>
                                  <p:childTnLst>
                                    <p:set>
                                      <p:cBhvr>
                                        <p:cTn id="179" dur="1" fill="hold">
                                          <p:stCondLst>
                                            <p:cond delay="0"/>
                                          </p:stCondLst>
                                        </p:cTn>
                                        <p:tgtEl>
                                          <p:spTgt spid="9"/>
                                        </p:tgtEl>
                                        <p:attrNameLst>
                                          <p:attrName>style.visibility</p:attrName>
                                        </p:attrNameLst>
                                      </p:cBhvr>
                                      <p:to>
                                        <p:strVal val="visible"/>
                                      </p:to>
                                    </p:set>
                                    <p:anim calcmode="lin" valueType="num">
                                      <p:cBhvr>
                                        <p:cTn id="180" dur="2000" fill="hold"/>
                                        <p:tgtEl>
                                          <p:spTgt spid="9"/>
                                        </p:tgtEl>
                                        <p:attrNameLst>
                                          <p:attrName>ppt_w</p:attrName>
                                        </p:attrNameLst>
                                      </p:cBhvr>
                                      <p:tavLst>
                                        <p:tav tm="0">
                                          <p:val>
                                            <p:fltVal val="0"/>
                                          </p:val>
                                        </p:tav>
                                        <p:tav tm="100000">
                                          <p:val>
                                            <p:strVal val="#ppt_w"/>
                                          </p:val>
                                        </p:tav>
                                      </p:tavLst>
                                    </p:anim>
                                    <p:anim calcmode="lin" valueType="num">
                                      <p:cBhvr>
                                        <p:cTn id="181" dur="2000" fill="hold"/>
                                        <p:tgtEl>
                                          <p:spTgt spid="9"/>
                                        </p:tgtEl>
                                        <p:attrNameLst>
                                          <p:attrName>ppt_h</p:attrName>
                                        </p:attrNameLst>
                                      </p:cBhvr>
                                      <p:tavLst>
                                        <p:tav tm="0">
                                          <p:val>
                                            <p:fltVal val="0"/>
                                          </p:val>
                                        </p:tav>
                                        <p:tav tm="100000">
                                          <p:val>
                                            <p:strVal val="#ppt_h"/>
                                          </p:val>
                                        </p:tav>
                                      </p:tavLst>
                                    </p:anim>
                                    <p:animEffect transition="in" filter="fade">
                                      <p:cBhvr>
                                        <p:cTn id="182" dur="2000"/>
                                        <p:tgtEl>
                                          <p:spTgt spid="9"/>
                                        </p:tgtEl>
                                      </p:cBhvr>
                                    </p:animEffect>
                                  </p:childTnLst>
                                </p:cTn>
                              </p:par>
                            </p:childTnLst>
                          </p:cTn>
                        </p:par>
                        <p:par>
                          <p:cTn id="183" fill="hold">
                            <p:stCondLst>
                              <p:cond delay="2000"/>
                            </p:stCondLst>
                            <p:childTnLst>
                              <p:par>
                                <p:cTn id="184" presetID="53" presetClass="entr" presetSubtype="16" fill="hold" grpId="0" nodeType="afterEffect">
                                  <p:stCondLst>
                                    <p:cond delay="0"/>
                                  </p:stCondLst>
                                  <p:childTnLst>
                                    <p:set>
                                      <p:cBhvr>
                                        <p:cTn id="185" dur="1" fill="hold">
                                          <p:stCondLst>
                                            <p:cond delay="0"/>
                                          </p:stCondLst>
                                        </p:cTn>
                                        <p:tgtEl>
                                          <p:spTgt spid="29"/>
                                        </p:tgtEl>
                                        <p:attrNameLst>
                                          <p:attrName>style.visibility</p:attrName>
                                        </p:attrNameLst>
                                      </p:cBhvr>
                                      <p:to>
                                        <p:strVal val="visible"/>
                                      </p:to>
                                    </p:set>
                                    <p:anim calcmode="lin" valueType="num">
                                      <p:cBhvr>
                                        <p:cTn id="186" dur="2000" fill="hold"/>
                                        <p:tgtEl>
                                          <p:spTgt spid="29"/>
                                        </p:tgtEl>
                                        <p:attrNameLst>
                                          <p:attrName>ppt_w</p:attrName>
                                        </p:attrNameLst>
                                      </p:cBhvr>
                                      <p:tavLst>
                                        <p:tav tm="0">
                                          <p:val>
                                            <p:fltVal val="0"/>
                                          </p:val>
                                        </p:tav>
                                        <p:tav tm="100000">
                                          <p:val>
                                            <p:strVal val="#ppt_w"/>
                                          </p:val>
                                        </p:tav>
                                      </p:tavLst>
                                    </p:anim>
                                    <p:anim calcmode="lin" valueType="num">
                                      <p:cBhvr>
                                        <p:cTn id="187" dur="2000" fill="hold"/>
                                        <p:tgtEl>
                                          <p:spTgt spid="29"/>
                                        </p:tgtEl>
                                        <p:attrNameLst>
                                          <p:attrName>ppt_h</p:attrName>
                                        </p:attrNameLst>
                                      </p:cBhvr>
                                      <p:tavLst>
                                        <p:tav tm="0">
                                          <p:val>
                                            <p:fltVal val="0"/>
                                          </p:val>
                                        </p:tav>
                                        <p:tav tm="100000">
                                          <p:val>
                                            <p:strVal val="#ppt_h"/>
                                          </p:val>
                                        </p:tav>
                                      </p:tavLst>
                                    </p:anim>
                                    <p:animEffect transition="in" filter="fade">
                                      <p:cBhvr>
                                        <p:cTn id="188" dur="2000"/>
                                        <p:tgtEl>
                                          <p:spTgt spid="29"/>
                                        </p:tgtEl>
                                      </p:cBhvr>
                                    </p:animEffect>
                                  </p:childTnLst>
                                </p:cTn>
                              </p:par>
                            </p:childTnLst>
                          </p:cTn>
                        </p:par>
                        <p:par>
                          <p:cTn id="189" fill="hold">
                            <p:stCondLst>
                              <p:cond delay="4000"/>
                            </p:stCondLst>
                            <p:childTnLst>
                              <p:par>
                                <p:cTn id="190" presetID="22" presetClass="entr" presetSubtype="8" fill="hold" nodeType="afterEffect">
                                  <p:stCondLst>
                                    <p:cond delay="0"/>
                                  </p:stCondLst>
                                  <p:childTnLst>
                                    <p:set>
                                      <p:cBhvr>
                                        <p:cTn id="191" dur="1" fill="hold">
                                          <p:stCondLst>
                                            <p:cond delay="0"/>
                                          </p:stCondLst>
                                        </p:cTn>
                                        <p:tgtEl>
                                          <p:spTgt spid="63"/>
                                        </p:tgtEl>
                                        <p:attrNameLst>
                                          <p:attrName>style.visibility</p:attrName>
                                        </p:attrNameLst>
                                      </p:cBhvr>
                                      <p:to>
                                        <p:strVal val="visible"/>
                                      </p:to>
                                    </p:set>
                                    <p:animEffect transition="in" filter="wipe(left)">
                                      <p:cBhvr>
                                        <p:cTn id="192" dur="2000"/>
                                        <p:tgtEl>
                                          <p:spTgt spid="63"/>
                                        </p:tgtEl>
                                      </p:cBhvr>
                                    </p:animEffect>
                                  </p:childTnLst>
                                </p:cTn>
                              </p:par>
                            </p:childTnLst>
                          </p:cTn>
                        </p:par>
                        <p:par>
                          <p:cTn id="193" fill="hold">
                            <p:stCondLst>
                              <p:cond delay="6000"/>
                            </p:stCondLst>
                            <p:childTnLst>
                              <p:par>
                                <p:cTn id="194" presetID="10" presetClass="entr" presetSubtype="0" fill="hold" grpId="0" nodeType="after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1000"/>
                                        <p:tgtEl>
                                          <p:spTgt spid="30"/>
                                        </p:tgtEl>
                                      </p:cBhvr>
                                    </p:animEffect>
                                  </p:childTnLst>
                                </p:cTn>
                              </p:par>
                            </p:childTnLst>
                          </p:cTn>
                        </p:par>
                      </p:childTnLst>
                    </p:cTn>
                  </p:par>
                  <p:par>
                    <p:cTn id="197" fill="hold">
                      <p:stCondLst>
                        <p:cond delay="indefinite"/>
                      </p:stCondLst>
                      <p:childTnLst>
                        <p:par>
                          <p:cTn id="198" fill="hold">
                            <p:stCondLst>
                              <p:cond delay="0"/>
                            </p:stCondLst>
                            <p:childTnLst>
                              <p:par>
                                <p:cTn id="199" presetID="53" presetClass="entr" presetSubtype="16" fill="hold" nodeType="clickEffect">
                                  <p:stCondLst>
                                    <p:cond delay="0"/>
                                  </p:stCondLst>
                                  <p:childTnLst>
                                    <p:set>
                                      <p:cBhvr>
                                        <p:cTn id="200" dur="1" fill="hold">
                                          <p:stCondLst>
                                            <p:cond delay="0"/>
                                          </p:stCondLst>
                                        </p:cTn>
                                        <p:tgtEl>
                                          <p:spTgt spid="43"/>
                                        </p:tgtEl>
                                        <p:attrNameLst>
                                          <p:attrName>style.visibility</p:attrName>
                                        </p:attrNameLst>
                                      </p:cBhvr>
                                      <p:to>
                                        <p:strVal val="visible"/>
                                      </p:to>
                                    </p:set>
                                    <p:anim calcmode="lin" valueType="num">
                                      <p:cBhvr>
                                        <p:cTn id="201" dur="1000" fill="hold"/>
                                        <p:tgtEl>
                                          <p:spTgt spid="43"/>
                                        </p:tgtEl>
                                        <p:attrNameLst>
                                          <p:attrName>ppt_w</p:attrName>
                                        </p:attrNameLst>
                                      </p:cBhvr>
                                      <p:tavLst>
                                        <p:tav tm="0">
                                          <p:val>
                                            <p:fltVal val="0"/>
                                          </p:val>
                                        </p:tav>
                                        <p:tav tm="100000">
                                          <p:val>
                                            <p:strVal val="#ppt_w"/>
                                          </p:val>
                                        </p:tav>
                                      </p:tavLst>
                                    </p:anim>
                                    <p:anim calcmode="lin" valueType="num">
                                      <p:cBhvr>
                                        <p:cTn id="202" dur="1000" fill="hold"/>
                                        <p:tgtEl>
                                          <p:spTgt spid="43"/>
                                        </p:tgtEl>
                                        <p:attrNameLst>
                                          <p:attrName>ppt_h</p:attrName>
                                        </p:attrNameLst>
                                      </p:cBhvr>
                                      <p:tavLst>
                                        <p:tav tm="0">
                                          <p:val>
                                            <p:fltVal val="0"/>
                                          </p:val>
                                        </p:tav>
                                        <p:tav tm="100000">
                                          <p:val>
                                            <p:strVal val="#ppt_h"/>
                                          </p:val>
                                        </p:tav>
                                      </p:tavLst>
                                    </p:anim>
                                    <p:animEffect transition="in" filter="fade">
                                      <p:cBhvr>
                                        <p:cTn id="203" dur="1000"/>
                                        <p:tgtEl>
                                          <p:spTgt spid="43"/>
                                        </p:tgtEl>
                                      </p:cBhvr>
                                    </p:animEffec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000"/>
                                        <p:tgtEl>
                                          <p:spTgt spid="5"/>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nodeType="click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p:cTn id="212" dur="1000" fill="hold"/>
                                        <p:tgtEl>
                                          <p:spTgt spid="45"/>
                                        </p:tgtEl>
                                        <p:attrNameLst>
                                          <p:attrName>ppt_w</p:attrName>
                                        </p:attrNameLst>
                                      </p:cBhvr>
                                      <p:tavLst>
                                        <p:tav tm="0">
                                          <p:val>
                                            <p:fltVal val="0"/>
                                          </p:val>
                                        </p:tav>
                                        <p:tav tm="100000">
                                          <p:val>
                                            <p:strVal val="#ppt_w"/>
                                          </p:val>
                                        </p:tav>
                                      </p:tavLst>
                                    </p:anim>
                                    <p:anim calcmode="lin" valueType="num">
                                      <p:cBhvr>
                                        <p:cTn id="213" dur="1000" fill="hold"/>
                                        <p:tgtEl>
                                          <p:spTgt spid="45"/>
                                        </p:tgtEl>
                                        <p:attrNameLst>
                                          <p:attrName>ppt_h</p:attrName>
                                        </p:attrNameLst>
                                      </p:cBhvr>
                                      <p:tavLst>
                                        <p:tav tm="0">
                                          <p:val>
                                            <p:fltVal val="0"/>
                                          </p:val>
                                        </p:tav>
                                        <p:tav tm="100000">
                                          <p:val>
                                            <p:strVal val="#ppt_h"/>
                                          </p:val>
                                        </p:tav>
                                      </p:tavLst>
                                    </p:anim>
                                    <p:animEffect transition="in" filter="fade">
                                      <p:cBhvr>
                                        <p:cTn id="214" dur="1000"/>
                                        <p:tgtEl>
                                          <p:spTgt spid="45"/>
                                        </p:tgtEl>
                                      </p:cBhvr>
                                    </p:animEffect>
                                  </p:childTnLst>
                                </p:cTn>
                              </p:par>
                            </p:childTnLst>
                          </p:cTn>
                        </p:par>
                        <p:par>
                          <p:cTn id="215" fill="hold">
                            <p:stCondLst>
                              <p:cond delay="1000"/>
                            </p:stCondLst>
                            <p:childTnLst>
                              <p:par>
                                <p:cTn id="216" presetID="10" presetClass="entr" presetSubtype="0" fill="hold" grpId="0" nodeType="afterEffect">
                                  <p:stCondLst>
                                    <p:cond delay="0"/>
                                  </p:stCondLst>
                                  <p:childTnLst>
                                    <p:set>
                                      <p:cBhvr>
                                        <p:cTn id="217" dur="1" fill="hold">
                                          <p:stCondLst>
                                            <p:cond delay="0"/>
                                          </p:stCondLst>
                                        </p:cTn>
                                        <p:tgtEl>
                                          <p:spTgt spid="7"/>
                                        </p:tgtEl>
                                        <p:attrNameLst>
                                          <p:attrName>style.visibility</p:attrName>
                                        </p:attrNameLst>
                                      </p:cBhvr>
                                      <p:to>
                                        <p:strVal val="visible"/>
                                      </p:to>
                                    </p:set>
                                    <p:animEffect transition="in" filter="fade">
                                      <p:cBhvr>
                                        <p:cTn id="218" dur="2000"/>
                                        <p:tgtEl>
                                          <p:spTgt spid="7"/>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nodeType="clickEffect">
                                  <p:stCondLst>
                                    <p:cond delay="0"/>
                                  </p:stCondLst>
                                  <p:childTnLst>
                                    <p:set>
                                      <p:cBhvr>
                                        <p:cTn id="222" dur="1" fill="hold">
                                          <p:stCondLst>
                                            <p:cond delay="0"/>
                                          </p:stCondLst>
                                        </p:cTn>
                                        <p:tgtEl>
                                          <p:spTgt spid="47"/>
                                        </p:tgtEl>
                                        <p:attrNameLst>
                                          <p:attrName>style.visibility</p:attrName>
                                        </p:attrNameLst>
                                      </p:cBhvr>
                                      <p:to>
                                        <p:strVal val="visible"/>
                                      </p:to>
                                    </p:set>
                                    <p:anim calcmode="lin" valueType="num">
                                      <p:cBhvr>
                                        <p:cTn id="223" dur="1000" fill="hold"/>
                                        <p:tgtEl>
                                          <p:spTgt spid="47"/>
                                        </p:tgtEl>
                                        <p:attrNameLst>
                                          <p:attrName>ppt_w</p:attrName>
                                        </p:attrNameLst>
                                      </p:cBhvr>
                                      <p:tavLst>
                                        <p:tav tm="0">
                                          <p:val>
                                            <p:fltVal val="0"/>
                                          </p:val>
                                        </p:tav>
                                        <p:tav tm="100000">
                                          <p:val>
                                            <p:strVal val="#ppt_w"/>
                                          </p:val>
                                        </p:tav>
                                      </p:tavLst>
                                    </p:anim>
                                    <p:anim calcmode="lin" valueType="num">
                                      <p:cBhvr>
                                        <p:cTn id="224" dur="1000" fill="hold"/>
                                        <p:tgtEl>
                                          <p:spTgt spid="47"/>
                                        </p:tgtEl>
                                        <p:attrNameLst>
                                          <p:attrName>ppt_h</p:attrName>
                                        </p:attrNameLst>
                                      </p:cBhvr>
                                      <p:tavLst>
                                        <p:tav tm="0">
                                          <p:val>
                                            <p:fltVal val="0"/>
                                          </p:val>
                                        </p:tav>
                                        <p:tav tm="100000">
                                          <p:val>
                                            <p:strVal val="#ppt_h"/>
                                          </p:val>
                                        </p:tav>
                                      </p:tavLst>
                                    </p:anim>
                                    <p:animEffect transition="in" filter="fade">
                                      <p:cBhvr>
                                        <p:cTn id="225" dur="1000"/>
                                        <p:tgtEl>
                                          <p:spTgt spid="47"/>
                                        </p:tgtEl>
                                      </p:cBhvr>
                                    </p:animEffect>
                                  </p:childTnLst>
                                </p:cTn>
                              </p:par>
                            </p:childTnLst>
                          </p:cTn>
                        </p:par>
                        <p:par>
                          <p:cTn id="226" fill="hold">
                            <p:stCondLst>
                              <p:cond delay="1000"/>
                            </p:stCondLst>
                            <p:childTnLst>
                              <p:par>
                                <p:cTn id="227" presetID="10" presetClass="entr" presetSubtype="0" fill="hold" grpId="0" nodeType="after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2000"/>
                                        <p:tgtEl>
                                          <p:spTgt spid="25"/>
                                        </p:tgtEl>
                                      </p:cBhvr>
                                    </p:animEffect>
                                  </p:childTnLst>
                                </p:cTn>
                              </p:par>
                            </p:childTnLst>
                          </p:cTn>
                        </p:par>
                      </p:childTnLst>
                    </p:cTn>
                  </p:par>
                  <p:par>
                    <p:cTn id="230" fill="hold">
                      <p:stCondLst>
                        <p:cond delay="indefinite"/>
                      </p:stCondLst>
                      <p:childTnLst>
                        <p:par>
                          <p:cTn id="231" fill="hold">
                            <p:stCondLst>
                              <p:cond delay="0"/>
                            </p:stCondLst>
                            <p:childTnLst>
                              <p:par>
                                <p:cTn id="232" presetID="53" presetClass="entr" presetSubtype="16" fill="hold" nodeType="clickEffect">
                                  <p:stCondLst>
                                    <p:cond delay="0"/>
                                  </p:stCondLst>
                                  <p:childTnLst>
                                    <p:set>
                                      <p:cBhvr>
                                        <p:cTn id="233" dur="1" fill="hold">
                                          <p:stCondLst>
                                            <p:cond delay="0"/>
                                          </p:stCondLst>
                                        </p:cTn>
                                        <p:tgtEl>
                                          <p:spTgt spid="49"/>
                                        </p:tgtEl>
                                        <p:attrNameLst>
                                          <p:attrName>style.visibility</p:attrName>
                                        </p:attrNameLst>
                                      </p:cBhvr>
                                      <p:to>
                                        <p:strVal val="visible"/>
                                      </p:to>
                                    </p:set>
                                    <p:anim calcmode="lin" valueType="num">
                                      <p:cBhvr>
                                        <p:cTn id="234" dur="1000" fill="hold"/>
                                        <p:tgtEl>
                                          <p:spTgt spid="49"/>
                                        </p:tgtEl>
                                        <p:attrNameLst>
                                          <p:attrName>ppt_w</p:attrName>
                                        </p:attrNameLst>
                                      </p:cBhvr>
                                      <p:tavLst>
                                        <p:tav tm="0">
                                          <p:val>
                                            <p:fltVal val="0"/>
                                          </p:val>
                                        </p:tav>
                                        <p:tav tm="100000">
                                          <p:val>
                                            <p:strVal val="#ppt_w"/>
                                          </p:val>
                                        </p:tav>
                                      </p:tavLst>
                                    </p:anim>
                                    <p:anim calcmode="lin" valueType="num">
                                      <p:cBhvr>
                                        <p:cTn id="235" dur="1000" fill="hold"/>
                                        <p:tgtEl>
                                          <p:spTgt spid="49"/>
                                        </p:tgtEl>
                                        <p:attrNameLst>
                                          <p:attrName>ppt_h</p:attrName>
                                        </p:attrNameLst>
                                      </p:cBhvr>
                                      <p:tavLst>
                                        <p:tav tm="0">
                                          <p:val>
                                            <p:fltVal val="0"/>
                                          </p:val>
                                        </p:tav>
                                        <p:tav tm="100000">
                                          <p:val>
                                            <p:strVal val="#ppt_h"/>
                                          </p:val>
                                        </p:tav>
                                      </p:tavLst>
                                    </p:anim>
                                    <p:animEffect transition="in" filter="fade">
                                      <p:cBhvr>
                                        <p:cTn id="236" dur="1000"/>
                                        <p:tgtEl>
                                          <p:spTgt spid="49"/>
                                        </p:tgtEl>
                                      </p:cBhvr>
                                    </p:animEffect>
                                  </p:childTnLst>
                                </p:cTn>
                              </p:par>
                            </p:childTnLst>
                          </p:cTn>
                        </p:par>
                        <p:par>
                          <p:cTn id="237" fill="hold">
                            <p:stCondLst>
                              <p:cond delay="1000"/>
                            </p:stCondLst>
                            <p:childTnLst>
                              <p:par>
                                <p:cTn id="238" presetID="10" presetClass="entr" presetSubtype="0" fill="hold" grpId="0" nodeType="afterEffect">
                                  <p:stCondLst>
                                    <p:cond delay="0"/>
                                  </p:stCondLst>
                                  <p:childTnLst>
                                    <p:set>
                                      <p:cBhvr>
                                        <p:cTn id="239" dur="1" fill="hold">
                                          <p:stCondLst>
                                            <p:cond delay="0"/>
                                          </p:stCondLst>
                                        </p:cTn>
                                        <p:tgtEl>
                                          <p:spTgt spid="31"/>
                                        </p:tgtEl>
                                        <p:attrNameLst>
                                          <p:attrName>style.visibility</p:attrName>
                                        </p:attrNameLst>
                                      </p:cBhvr>
                                      <p:to>
                                        <p:strVal val="visible"/>
                                      </p:to>
                                    </p:set>
                                    <p:animEffect transition="in" filter="fade">
                                      <p:cBhvr>
                                        <p:cTn id="240" dur="2000"/>
                                        <p:tgtEl>
                                          <p:spTgt spid="31"/>
                                        </p:tgtEl>
                                      </p:cBhvr>
                                    </p:animEffect>
                                  </p:childTnLst>
                                </p:cTn>
                              </p:par>
                            </p:childTnLst>
                          </p:cTn>
                        </p:par>
                        <p:par>
                          <p:cTn id="241" fill="hold">
                            <p:stCondLst>
                              <p:cond delay="3000"/>
                            </p:stCondLst>
                            <p:childTnLst>
                              <p:par>
                                <p:cTn id="242" presetID="10" presetClass="entr" presetSubtype="0" fill="hold" grpId="0" nodeType="afterEffect">
                                  <p:stCondLst>
                                    <p:cond delay="500"/>
                                  </p:stCondLst>
                                  <p:childTnLst>
                                    <p:set>
                                      <p:cBhvr>
                                        <p:cTn id="243" dur="1" fill="hold">
                                          <p:stCondLst>
                                            <p:cond delay="0"/>
                                          </p:stCondLst>
                                        </p:cTn>
                                        <p:tgtEl>
                                          <p:spTgt spid="33"/>
                                        </p:tgtEl>
                                        <p:attrNameLst>
                                          <p:attrName>style.visibility</p:attrName>
                                        </p:attrNameLst>
                                      </p:cBhvr>
                                      <p:to>
                                        <p:strVal val="visible"/>
                                      </p:to>
                                    </p:set>
                                    <p:animEffect transition="in" filter="fade">
                                      <p:cBhvr>
                                        <p:cTn id="24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3"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7" grpId="0"/>
      <p:bldP spid="28" grpId="0"/>
      <p:bldP spid="29" grpId="0"/>
      <p:bldP spid="30" grpId="0"/>
      <p:bldP spid="5" grpId="0"/>
      <p:bldP spid="7" grpId="0"/>
      <p:bldP spid="25" grpId="0"/>
      <p:bldP spid="31"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3" name="TextBox 2"/>
          <p:cNvSpPr txBox="1"/>
          <p:nvPr/>
        </p:nvSpPr>
        <p:spPr>
          <a:xfrm>
            <a:off x="1257298" y="232833"/>
            <a:ext cx="3562351"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IX.  From Each Other – You / Me</a:t>
            </a:r>
          </a:p>
        </p:txBody>
      </p:sp>
      <p:sp>
        <p:nvSpPr>
          <p:cNvPr id="8" name="TextBox 7"/>
          <p:cNvSpPr txBox="1"/>
          <p:nvPr/>
        </p:nvSpPr>
        <p:spPr>
          <a:xfrm>
            <a:off x="600074" y="642408"/>
            <a:ext cx="485775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Not boasting of things without our measure,</a:t>
            </a:r>
          </a:p>
          <a:p>
            <a:pPr algn="ctr"/>
            <a:r>
              <a:rPr lang="en-US" sz="1600" b="1" i="1" dirty="0">
                <a:solidFill>
                  <a:srgbClr val="CC6600"/>
                </a:solidFill>
                <a:latin typeface="Times New Roman" panose="02020603050405020304" pitchFamily="18" charset="0"/>
                <a:cs typeface="Times New Roman" panose="02020603050405020304" pitchFamily="18" charset="0"/>
              </a:rPr>
              <a:t>that is, of other men's labours; </a:t>
            </a:r>
          </a:p>
        </p:txBody>
      </p:sp>
      <p:sp>
        <p:nvSpPr>
          <p:cNvPr id="9" name="TextBox 8"/>
          <p:cNvSpPr txBox="1"/>
          <p:nvPr/>
        </p:nvSpPr>
        <p:spPr>
          <a:xfrm>
            <a:off x="6267450" y="85725"/>
            <a:ext cx="5610225" cy="1323439"/>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whether we be afflicted, </a:t>
            </a:r>
          </a:p>
          <a:p>
            <a:pPr algn="ctr"/>
            <a:r>
              <a:rPr lang="en-US" sz="1600" b="1" i="1" dirty="0">
                <a:solidFill>
                  <a:srgbClr val="CC6600"/>
                </a:solidFill>
                <a:latin typeface="Times New Roman" panose="02020603050405020304" pitchFamily="18" charset="0"/>
                <a:cs typeface="Times New Roman" panose="02020603050405020304" pitchFamily="18" charset="0"/>
              </a:rPr>
              <a:t>it is for your consolation and salvation, </a:t>
            </a:r>
          </a:p>
          <a:p>
            <a:pPr algn="ctr"/>
            <a:r>
              <a:rPr lang="en-US" sz="1600" b="1" i="1" dirty="0">
                <a:solidFill>
                  <a:srgbClr val="CC6600"/>
                </a:solidFill>
                <a:latin typeface="Times New Roman" panose="02020603050405020304" pitchFamily="18" charset="0"/>
                <a:cs typeface="Times New Roman" panose="02020603050405020304" pitchFamily="18" charset="0"/>
              </a:rPr>
              <a:t>which is effectual in the enduring </a:t>
            </a:r>
          </a:p>
          <a:p>
            <a:pPr algn="ctr"/>
            <a:r>
              <a:rPr lang="en-US" sz="1600" b="1" i="1" dirty="0">
                <a:solidFill>
                  <a:srgbClr val="CC6600"/>
                </a:solidFill>
                <a:latin typeface="Times New Roman" panose="02020603050405020304" pitchFamily="18" charset="0"/>
                <a:cs typeface="Times New Roman" panose="02020603050405020304" pitchFamily="18" charset="0"/>
              </a:rPr>
              <a:t>of the same sufferings which we also suffer: </a:t>
            </a:r>
          </a:p>
          <a:p>
            <a:pPr algn="ctr"/>
            <a:r>
              <a:rPr lang="en-US" sz="1600" b="1" i="1" dirty="0">
                <a:solidFill>
                  <a:srgbClr val="CC6600"/>
                </a:solidFill>
                <a:latin typeface="Times New Roman" panose="02020603050405020304" pitchFamily="18" charset="0"/>
                <a:cs typeface="Times New Roman" panose="02020603050405020304" pitchFamily="18" charset="0"/>
              </a:rPr>
              <a:t>or whether we be comforted, </a:t>
            </a:r>
          </a:p>
        </p:txBody>
      </p:sp>
      <p:sp>
        <p:nvSpPr>
          <p:cNvPr id="10" name="TextBox 9"/>
          <p:cNvSpPr txBox="1"/>
          <p:nvPr/>
        </p:nvSpPr>
        <p:spPr>
          <a:xfrm>
            <a:off x="323850" y="2160038"/>
            <a:ext cx="5419725"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Blessed be God, even the Father of our Lord Jesus Christ, </a:t>
            </a:r>
          </a:p>
          <a:p>
            <a:pPr algn="ctr"/>
            <a:r>
              <a:rPr lang="en-US" sz="1600" b="1" i="1" dirty="0">
                <a:solidFill>
                  <a:srgbClr val="CC6600"/>
                </a:solidFill>
                <a:latin typeface="Times New Roman" panose="02020603050405020304" pitchFamily="18" charset="0"/>
                <a:cs typeface="Times New Roman" panose="02020603050405020304" pitchFamily="18" charset="0"/>
              </a:rPr>
              <a:t>the Father of mercies, and the God of all comfort; </a:t>
            </a:r>
          </a:p>
          <a:p>
            <a:pPr algn="ctr"/>
            <a:r>
              <a:rPr lang="en-US" sz="1600" b="1" i="1" dirty="0">
                <a:solidFill>
                  <a:srgbClr val="CC6600"/>
                </a:solidFill>
                <a:latin typeface="Times New Roman" panose="02020603050405020304" pitchFamily="18" charset="0"/>
                <a:cs typeface="Times New Roman" panose="02020603050405020304" pitchFamily="18" charset="0"/>
              </a:rPr>
              <a:t>Who comforteth us in all our tribulation,</a:t>
            </a:r>
          </a:p>
        </p:txBody>
      </p:sp>
      <p:sp>
        <p:nvSpPr>
          <p:cNvPr id="11" name="TextBox 10"/>
          <p:cNvSpPr txBox="1"/>
          <p:nvPr/>
        </p:nvSpPr>
        <p:spPr>
          <a:xfrm>
            <a:off x="800100" y="1133475"/>
            <a:ext cx="444817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having hope, when your faith is increased,</a:t>
            </a:r>
          </a:p>
        </p:txBody>
      </p:sp>
      <p:sp>
        <p:nvSpPr>
          <p:cNvPr id="12" name="TextBox 11"/>
          <p:cNvSpPr txBox="1"/>
          <p:nvPr/>
        </p:nvSpPr>
        <p:spPr>
          <a:xfrm>
            <a:off x="1866900" y="1888272"/>
            <a:ext cx="23241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II Corinthians 10:15</a:t>
            </a:r>
          </a:p>
        </p:txBody>
      </p:sp>
      <p:sp>
        <p:nvSpPr>
          <p:cNvPr id="13" name="TextBox 12"/>
          <p:cNvSpPr txBox="1"/>
          <p:nvPr/>
        </p:nvSpPr>
        <p:spPr>
          <a:xfrm>
            <a:off x="600074" y="2914650"/>
            <a:ext cx="485775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we may be able to comfort them </a:t>
            </a:r>
          </a:p>
          <a:p>
            <a:pPr algn="ctr"/>
            <a:r>
              <a:rPr lang="en-US" sz="1600" b="1" i="1" dirty="0">
                <a:solidFill>
                  <a:srgbClr val="CC6600"/>
                </a:solidFill>
                <a:latin typeface="Times New Roman" panose="02020603050405020304" pitchFamily="18" charset="0"/>
                <a:cs typeface="Times New Roman" panose="02020603050405020304" pitchFamily="18" charset="0"/>
              </a:rPr>
              <a:t>which are in any trouble, </a:t>
            </a:r>
          </a:p>
        </p:txBody>
      </p:sp>
      <p:sp>
        <p:nvSpPr>
          <p:cNvPr id="14" name="TextBox 13"/>
          <p:cNvSpPr txBox="1"/>
          <p:nvPr/>
        </p:nvSpPr>
        <p:spPr>
          <a:xfrm>
            <a:off x="352425" y="3409950"/>
            <a:ext cx="5353050"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by the comfort wherewith we ourselves are comforted of God. </a:t>
            </a:r>
          </a:p>
        </p:txBody>
      </p:sp>
      <p:sp>
        <p:nvSpPr>
          <p:cNvPr id="15" name="TextBox 14"/>
          <p:cNvSpPr txBox="1"/>
          <p:nvPr/>
        </p:nvSpPr>
        <p:spPr>
          <a:xfrm>
            <a:off x="428625" y="3681829"/>
            <a:ext cx="516255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as the sufferings of Christ abound in us, </a:t>
            </a:r>
          </a:p>
          <a:p>
            <a:pPr algn="ctr"/>
            <a:r>
              <a:rPr lang="en-US" sz="1600" b="1" i="1" dirty="0">
                <a:solidFill>
                  <a:srgbClr val="CC6600"/>
                </a:solidFill>
                <a:latin typeface="Times New Roman" panose="02020603050405020304" pitchFamily="18" charset="0"/>
                <a:cs typeface="Times New Roman" panose="02020603050405020304" pitchFamily="18" charset="0"/>
              </a:rPr>
              <a:t>so our consolation also aboundeth by Christ. </a:t>
            </a:r>
          </a:p>
        </p:txBody>
      </p:sp>
      <p:sp>
        <p:nvSpPr>
          <p:cNvPr id="16" name="TextBox 15"/>
          <p:cNvSpPr txBox="1"/>
          <p:nvPr/>
        </p:nvSpPr>
        <p:spPr>
          <a:xfrm>
            <a:off x="7105648" y="1369635"/>
            <a:ext cx="39719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it is for your consolation and salvation. </a:t>
            </a:r>
          </a:p>
        </p:txBody>
      </p:sp>
      <p:sp>
        <p:nvSpPr>
          <p:cNvPr id="17" name="TextBox 16"/>
          <p:cNvSpPr txBox="1"/>
          <p:nvPr/>
        </p:nvSpPr>
        <p:spPr>
          <a:xfrm>
            <a:off x="6732315" y="5283859"/>
            <a:ext cx="479107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Ye also helping together by prayer for us, </a:t>
            </a:r>
          </a:p>
          <a:p>
            <a:pPr algn="ctr"/>
            <a:r>
              <a:rPr lang="en-US" sz="1600" b="1" i="1" dirty="0">
                <a:solidFill>
                  <a:srgbClr val="CC6600"/>
                </a:solidFill>
                <a:latin typeface="Times New Roman" panose="02020603050405020304" pitchFamily="18" charset="0"/>
                <a:cs typeface="Times New Roman" panose="02020603050405020304" pitchFamily="18" charset="0"/>
              </a:rPr>
              <a:t>that for the gift bestowed upon us </a:t>
            </a:r>
          </a:p>
          <a:p>
            <a:pPr algn="ctr"/>
            <a:r>
              <a:rPr lang="en-US" sz="1600" b="1" i="1" dirty="0">
                <a:solidFill>
                  <a:srgbClr val="CC6600"/>
                </a:solidFill>
                <a:latin typeface="Times New Roman" panose="02020603050405020304" pitchFamily="18" charset="0"/>
                <a:cs typeface="Times New Roman" panose="02020603050405020304" pitchFamily="18" charset="0"/>
              </a:rPr>
              <a:t>by the means of many persons </a:t>
            </a:r>
          </a:p>
          <a:p>
            <a:pPr algn="ctr"/>
            <a:r>
              <a:rPr lang="en-US" sz="1600" b="1" i="1" dirty="0">
                <a:solidFill>
                  <a:srgbClr val="CC6600"/>
                </a:solidFill>
                <a:latin typeface="Times New Roman" panose="02020603050405020304" pitchFamily="18" charset="0"/>
                <a:cs typeface="Times New Roman" panose="02020603050405020304" pitchFamily="18" charset="0"/>
              </a:rPr>
              <a:t>thanks may be given by many on our behalf.   </a:t>
            </a:r>
          </a:p>
        </p:txBody>
      </p:sp>
      <p:sp>
        <p:nvSpPr>
          <p:cNvPr id="18" name="TextBox 17"/>
          <p:cNvSpPr txBox="1"/>
          <p:nvPr/>
        </p:nvSpPr>
        <p:spPr>
          <a:xfrm>
            <a:off x="6562723" y="1800194"/>
            <a:ext cx="508635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our hope of you is stedfast, knowing, </a:t>
            </a:r>
          </a:p>
          <a:p>
            <a:pPr algn="ctr"/>
            <a:r>
              <a:rPr lang="en-US" sz="1600" b="1" i="1" dirty="0">
                <a:solidFill>
                  <a:srgbClr val="CC6600"/>
                </a:solidFill>
                <a:latin typeface="Times New Roman" panose="02020603050405020304" pitchFamily="18" charset="0"/>
                <a:cs typeface="Times New Roman" panose="02020603050405020304" pitchFamily="18" charset="0"/>
              </a:rPr>
              <a:t>that as ye are partakers of the sufferings, </a:t>
            </a:r>
          </a:p>
          <a:p>
            <a:pPr algn="ctr"/>
            <a:r>
              <a:rPr lang="en-US" sz="1600" b="1" i="1" dirty="0">
                <a:solidFill>
                  <a:srgbClr val="CC6600"/>
                </a:solidFill>
                <a:latin typeface="Times New Roman" panose="02020603050405020304" pitchFamily="18" charset="0"/>
                <a:cs typeface="Times New Roman" panose="02020603050405020304" pitchFamily="18" charset="0"/>
              </a:rPr>
              <a:t>so shall ye be also of the consolation. </a:t>
            </a:r>
          </a:p>
        </p:txBody>
      </p:sp>
      <p:sp>
        <p:nvSpPr>
          <p:cNvPr id="19" name="TextBox 18"/>
          <p:cNvSpPr txBox="1"/>
          <p:nvPr/>
        </p:nvSpPr>
        <p:spPr>
          <a:xfrm>
            <a:off x="6434136" y="2680811"/>
            <a:ext cx="5314950"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we would not, brethren, </a:t>
            </a:r>
          </a:p>
          <a:p>
            <a:pPr algn="ctr"/>
            <a:r>
              <a:rPr lang="en-US" sz="1600" b="1" i="1" dirty="0">
                <a:solidFill>
                  <a:srgbClr val="CC6600"/>
                </a:solidFill>
                <a:latin typeface="Times New Roman" panose="02020603050405020304" pitchFamily="18" charset="0"/>
                <a:cs typeface="Times New Roman" panose="02020603050405020304" pitchFamily="18" charset="0"/>
              </a:rPr>
              <a:t>have you ignorant of our trouble which came to us in Asia,</a:t>
            </a:r>
          </a:p>
          <a:p>
            <a:pPr algn="ctr"/>
            <a:r>
              <a:rPr lang="en-US" sz="1600" b="1" i="1" dirty="0">
                <a:solidFill>
                  <a:srgbClr val="CC6600"/>
                </a:solidFill>
                <a:latin typeface="Times New Roman" panose="02020603050405020304" pitchFamily="18" charset="0"/>
                <a:cs typeface="Times New Roman" panose="02020603050405020304" pitchFamily="18" charset="0"/>
              </a:rPr>
              <a:t> that we were pressed out of measure, above strength,</a:t>
            </a:r>
          </a:p>
          <a:p>
            <a:pPr algn="ctr"/>
            <a:r>
              <a:rPr lang="en-US" sz="1600" b="1" i="1" dirty="0">
                <a:solidFill>
                  <a:srgbClr val="CC6600"/>
                </a:solidFill>
                <a:latin typeface="Times New Roman" panose="02020603050405020304" pitchFamily="18" charset="0"/>
                <a:cs typeface="Times New Roman" panose="02020603050405020304" pitchFamily="18" charset="0"/>
              </a:rPr>
              <a:t> insomuch that we despaired even of life: </a:t>
            </a:r>
          </a:p>
        </p:txBody>
      </p:sp>
      <p:sp>
        <p:nvSpPr>
          <p:cNvPr id="20" name="TextBox 19"/>
          <p:cNvSpPr txBox="1"/>
          <p:nvPr/>
        </p:nvSpPr>
        <p:spPr>
          <a:xfrm>
            <a:off x="6924674" y="3824704"/>
            <a:ext cx="4333875" cy="86177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we had the sentence of death in ourselves, </a:t>
            </a:r>
          </a:p>
          <a:p>
            <a:pPr algn="ctr"/>
            <a:r>
              <a:rPr lang="en-US" sz="1600" b="1" i="1" dirty="0">
                <a:solidFill>
                  <a:srgbClr val="CC6600"/>
                </a:solidFill>
                <a:latin typeface="Times New Roman" panose="02020603050405020304" pitchFamily="18" charset="0"/>
                <a:cs typeface="Times New Roman" panose="02020603050405020304" pitchFamily="18" charset="0"/>
              </a:rPr>
              <a:t>that we should not trust in ourselves, </a:t>
            </a:r>
          </a:p>
          <a:p>
            <a:pPr algn="ctr"/>
            <a:r>
              <a:rPr lang="en-US" sz="1600" b="1" i="1" dirty="0">
                <a:solidFill>
                  <a:srgbClr val="CC6600"/>
                </a:solidFill>
                <a:latin typeface="Times New Roman" panose="02020603050405020304" pitchFamily="18" charset="0"/>
                <a:cs typeface="Times New Roman" panose="02020603050405020304" pitchFamily="18" charset="0"/>
              </a:rPr>
              <a:t>but in God which raiseth the dead: </a:t>
            </a:r>
          </a:p>
        </p:txBody>
      </p:sp>
      <p:sp>
        <p:nvSpPr>
          <p:cNvPr id="21" name="TextBox 20"/>
          <p:cNvSpPr txBox="1"/>
          <p:nvPr/>
        </p:nvSpPr>
        <p:spPr>
          <a:xfrm>
            <a:off x="6500811" y="4698712"/>
            <a:ext cx="5210174"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Who delivered us from so great a death, and doth deliver: </a:t>
            </a:r>
          </a:p>
          <a:p>
            <a:pPr algn="ctr"/>
            <a:r>
              <a:rPr lang="en-US" sz="1600" b="1" i="1" dirty="0">
                <a:solidFill>
                  <a:srgbClr val="CC6600"/>
                </a:solidFill>
                <a:latin typeface="Times New Roman" panose="02020603050405020304" pitchFamily="18" charset="0"/>
                <a:cs typeface="Times New Roman" panose="02020603050405020304" pitchFamily="18" charset="0"/>
              </a:rPr>
              <a:t>in whom we trust that he will yet deliver us; </a:t>
            </a:r>
          </a:p>
        </p:txBody>
      </p:sp>
      <p:sp>
        <p:nvSpPr>
          <p:cNvPr id="22" name="TextBox 21"/>
          <p:cNvSpPr txBox="1"/>
          <p:nvPr/>
        </p:nvSpPr>
        <p:spPr>
          <a:xfrm>
            <a:off x="8177211" y="6308407"/>
            <a:ext cx="18954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II Corinthians 1:3-11</a:t>
            </a:r>
          </a:p>
        </p:txBody>
      </p:sp>
      <p:sp>
        <p:nvSpPr>
          <p:cNvPr id="23" name="TextBox 22"/>
          <p:cNvSpPr txBox="1"/>
          <p:nvPr/>
        </p:nvSpPr>
        <p:spPr>
          <a:xfrm>
            <a:off x="1343023" y="1387227"/>
            <a:ext cx="338428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that we shall be enlarged by you </a:t>
            </a:r>
          </a:p>
          <a:p>
            <a:pPr algn="ctr"/>
            <a:r>
              <a:rPr lang="en-US" sz="1600" b="1" i="1" dirty="0">
                <a:solidFill>
                  <a:srgbClr val="CC6600"/>
                </a:solidFill>
                <a:latin typeface="Times New Roman" panose="02020603050405020304" pitchFamily="18" charset="0"/>
                <a:cs typeface="Times New Roman" panose="02020603050405020304" pitchFamily="18" charset="0"/>
              </a:rPr>
              <a:t>according to our rule abundantly,</a:t>
            </a:r>
          </a:p>
        </p:txBody>
      </p:sp>
      <p:cxnSp>
        <p:nvCxnSpPr>
          <p:cNvPr id="25" name="Straight Connector 24"/>
          <p:cNvCxnSpPr/>
          <p:nvPr/>
        </p:nvCxnSpPr>
        <p:spPr>
          <a:xfrm>
            <a:off x="2581275" y="1409164"/>
            <a:ext cx="2400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43023" y="2944237"/>
            <a:ext cx="338428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62100" y="3207037"/>
            <a:ext cx="29241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52625" y="3438525"/>
            <a:ext cx="213836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3875" y="3681829"/>
            <a:ext cx="50673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62073" y="4207966"/>
            <a:ext cx="123825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14675" y="4217491"/>
            <a:ext cx="8572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29575" y="602165"/>
            <a:ext cx="4191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58050" y="1095375"/>
            <a:ext cx="35909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77125" y="1651039"/>
            <a:ext cx="32289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62875" y="2083921"/>
            <a:ext cx="21621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10475" y="2574041"/>
            <a:ext cx="30003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334250" y="3438525"/>
            <a:ext cx="3924299" cy="9525"/>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905875" y="3672304"/>
            <a:ext cx="18954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962900" y="4343400"/>
            <a:ext cx="26479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10475" y="4591228"/>
            <a:ext cx="2914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143750" y="4972049"/>
            <a:ext cx="7905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429875" y="4981575"/>
            <a:ext cx="9810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448800" y="5217184"/>
            <a:ext cx="14001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10525" y="5557403"/>
            <a:ext cx="27717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58050" y="6298882"/>
            <a:ext cx="24574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42"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28187">
            <a:off x="4179711" y="591918"/>
            <a:ext cx="3587833" cy="2958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3763" y="831273"/>
            <a:ext cx="1828798" cy="1600438"/>
          </a:xfrm>
          <a:prstGeom prst="rect">
            <a:avLst/>
          </a:prstGeom>
          <a:noFill/>
        </p:spPr>
        <p:txBody>
          <a:bodyPr wrap="square" rtlCol="0">
            <a:spAutoFit/>
          </a:bodyPr>
          <a:lstStyle/>
          <a:p>
            <a:pPr algn="ctr"/>
            <a:r>
              <a:rPr lang="en-US" sz="1400" dirty="0"/>
              <a:t>I am so greatly encouraged when I hear from you and how you have grown in faith through my website and studies, sermons, etc.!</a:t>
            </a:r>
          </a:p>
        </p:txBody>
      </p:sp>
      <p:pic>
        <p:nvPicPr>
          <p:cNvPr id="44"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42985">
            <a:off x="3123793" y="3068241"/>
            <a:ext cx="3587833" cy="29581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15220" y="3364637"/>
            <a:ext cx="1441319" cy="156966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As hard as it is for us to learn, there is a purpose for our troubles, etc. and that is to learn how to help someone else who gets into similar situations…</a:t>
            </a:r>
          </a:p>
        </p:txBody>
      </p:sp>
      <p:sp>
        <p:nvSpPr>
          <p:cNvPr id="7" name="TextBox 6"/>
          <p:cNvSpPr txBox="1"/>
          <p:nvPr/>
        </p:nvSpPr>
        <p:spPr>
          <a:xfrm>
            <a:off x="4485916" y="4972049"/>
            <a:ext cx="1728061"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…if we ourselves were comforted from God through our KJB</a:t>
            </a:r>
          </a:p>
        </p:txBody>
      </p:sp>
      <p:pic>
        <p:nvPicPr>
          <p:cNvPr id="48"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37651" flipH="1" flipV="1">
            <a:off x="8624403" y="736602"/>
            <a:ext cx="3624667" cy="29885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271285" y="1173192"/>
            <a:ext cx="2129664" cy="1384995"/>
          </a:xfrm>
          <a:prstGeom prst="rect">
            <a:avLst/>
          </a:prstGeom>
          <a:noFill/>
        </p:spPr>
        <p:txBody>
          <a:bodyPr wrap="square" rtlCol="0">
            <a:spAutoFit/>
          </a:bodyPr>
          <a:lstStyle/>
          <a:p>
            <a:pPr algn="ctr"/>
            <a:r>
              <a:rPr lang="en-US" sz="1400" dirty="0"/>
              <a:t>See – even Paul wanted out!  That is one of the many reasons I like Paul; he was a man, too, and knew the difficulties of trying to live the risen life!</a:t>
            </a:r>
          </a:p>
        </p:txBody>
      </p:sp>
      <p:pic>
        <p:nvPicPr>
          <p:cNvPr id="50"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92521">
            <a:off x="8276512" y="2925210"/>
            <a:ext cx="1848180" cy="26769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196647" y="3629621"/>
            <a:ext cx="1287214" cy="1169551"/>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Delivered from our past, from our present and for our future messes!</a:t>
            </a:r>
          </a:p>
        </p:txBody>
      </p:sp>
    </p:spTree>
    <p:extLst>
      <p:ext uri="{BB962C8B-B14F-4D97-AF65-F5344CB8AC3E}">
        <p14:creationId xmlns:p14="http://schemas.microsoft.com/office/powerpoint/2010/main" val="7391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fltVal val="0"/>
                                          </p:val>
                                        </p:tav>
                                        <p:tav tm="100000">
                                          <p:val>
                                            <p:strVal val="#ppt_w"/>
                                          </p:val>
                                        </p:tav>
                                      </p:tavLst>
                                    </p:anim>
                                    <p:anim calcmode="lin" valueType="num">
                                      <p:cBhvr>
                                        <p:cTn id="18" dur="2000" fill="hold"/>
                                        <p:tgtEl>
                                          <p:spTgt spid="11"/>
                                        </p:tgtEl>
                                        <p:attrNameLst>
                                          <p:attrName>ppt_h</p:attrName>
                                        </p:attrNameLst>
                                      </p:cBhvr>
                                      <p:tavLst>
                                        <p:tav tm="0">
                                          <p:val>
                                            <p:fltVal val="0"/>
                                          </p:val>
                                        </p:tav>
                                        <p:tav tm="100000">
                                          <p:val>
                                            <p:strVal val="#ppt_h"/>
                                          </p:val>
                                        </p:tav>
                                      </p:tavLst>
                                    </p:anim>
                                    <p:animEffect transition="in" filter="fade">
                                      <p:cBhvr>
                                        <p:cTn id="19" dur="2000"/>
                                        <p:tgtEl>
                                          <p:spTgt spid="11"/>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2000"/>
                                        <p:tgtEl>
                                          <p:spTgt spid="25"/>
                                        </p:tgtEl>
                                      </p:cBhvr>
                                    </p:animEffect>
                                  </p:childTnLst>
                                </p:cTn>
                              </p:par>
                            </p:childTnLst>
                          </p:cTn>
                        </p:par>
                        <p:par>
                          <p:cTn id="24" fill="hold">
                            <p:stCondLst>
                              <p:cond delay="7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000" fill="hold"/>
                                        <p:tgtEl>
                                          <p:spTgt spid="23"/>
                                        </p:tgtEl>
                                        <p:attrNameLst>
                                          <p:attrName>ppt_w</p:attrName>
                                        </p:attrNameLst>
                                      </p:cBhvr>
                                      <p:tavLst>
                                        <p:tav tm="0">
                                          <p:val>
                                            <p:fltVal val="0"/>
                                          </p:val>
                                        </p:tav>
                                        <p:tav tm="100000">
                                          <p:val>
                                            <p:strVal val="#ppt_w"/>
                                          </p:val>
                                        </p:tav>
                                      </p:tavLst>
                                    </p:anim>
                                    <p:anim calcmode="lin" valueType="num">
                                      <p:cBhvr>
                                        <p:cTn id="28" dur="2000" fill="hold"/>
                                        <p:tgtEl>
                                          <p:spTgt spid="23"/>
                                        </p:tgtEl>
                                        <p:attrNameLst>
                                          <p:attrName>ppt_h</p:attrName>
                                        </p:attrNameLst>
                                      </p:cBhvr>
                                      <p:tavLst>
                                        <p:tav tm="0">
                                          <p:val>
                                            <p:fltVal val="0"/>
                                          </p:val>
                                        </p:tav>
                                        <p:tav tm="100000">
                                          <p:val>
                                            <p:strVal val="#ppt_h"/>
                                          </p:val>
                                        </p:tav>
                                      </p:tavLst>
                                    </p:anim>
                                    <p:animEffect transition="in" filter="fade">
                                      <p:cBhvr>
                                        <p:cTn id="29" dur="2000"/>
                                        <p:tgtEl>
                                          <p:spTgt spid="23"/>
                                        </p:tgtEl>
                                      </p:cBhvr>
                                    </p:animEffect>
                                  </p:childTnLst>
                                </p:cTn>
                              </p:par>
                            </p:childTnLst>
                          </p:cTn>
                        </p:par>
                        <p:par>
                          <p:cTn id="30" fill="hold">
                            <p:stCondLst>
                              <p:cond delay="9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Effect transition="in" filter="fade">
                                      <p:cBhvr>
                                        <p:cTn id="40" dur="2000"/>
                                        <p:tgtEl>
                                          <p:spTgt spid="10"/>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fltVal val="0"/>
                                          </p:val>
                                        </p:tav>
                                        <p:tav tm="100000">
                                          <p:val>
                                            <p:strVal val="#ppt_w"/>
                                          </p:val>
                                        </p:tav>
                                      </p:tavLst>
                                    </p:anim>
                                    <p:anim calcmode="lin" valueType="num">
                                      <p:cBhvr>
                                        <p:cTn id="50" dur="2000" fill="hold"/>
                                        <p:tgtEl>
                                          <p:spTgt spid="13"/>
                                        </p:tgtEl>
                                        <p:attrNameLst>
                                          <p:attrName>ppt_h</p:attrName>
                                        </p:attrNameLst>
                                      </p:cBhvr>
                                      <p:tavLst>
                                        <p:tav tm="0">
                                          <p:val>
                                            <p:fltVal val="0"/>
                                          </p:val>
                                        </p:tav>
                                        <p:tav tm="100000">
                                          <p:val>
                                            <p:strVal val="#ppt_h"/>
                                          </p:val>
                                        </p:tav>
                                      </p:tavLst>
                                    </p:anim>
                                    <p:animEffect transition="in" filter="fade">
                                      <p:cBhvr>
                                        <p:cTn id="51" dur="2000"/>
                                        <p:tgtEl>
                                          <p:spTgt spid="13"/>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2000"/>
                                        <p:tgtEl>
                                          <p:spTgt spid="29"/>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20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2000" fill="hold"/>
                                        <p:tgtEl>
                                          <p:spTgt spid="14"/>
                                        </p:tgtEl>
                                        <p:attrNameLst>
                                          <p:attrName>ppt_w</p:attrName>
                                        </p:attrNameLst>
                                      </p:cBhvr>
                                      <p:tavLst>
                                        <p:tav tm="0">
                                          <p:val>
                                            <p:fltVal val="0"/>
                                          </p:val>
                                        </p:tav>
                                        <p:tav tm="100000">
                                          <p:val>
                                            <p:strVal val="#ppt_w"/>
                                          </p:val>
                                        </p:tav>
                                      </p:tavLst>
                                    </p:anim>
                                    <p:anim calcmode="lin" valueType="num">
                                      <p:cBhvr>
                                        <p:cTn id="65" dur="2000" fill="hold"/>
                                        <p:tgtEl>
                                          <p:spTgt spid="14"/>
                                        </p:tgtEl>
                                        <p:attrNameLst>
                                          <p:attrName>ppt_h</p:attrName>
                                        </p:attrNameLst>
                                      </p:cBhvr>
                                      <p:tavLst>
                                        <p:tav tm="0">
                                          <p:val>
                                            <p:fltVal val="0"/>
                                          </p:val>
                                        </p:tav>
                                        <p:tav tm="100000">
                                          <p:val>
                                            <p:strVal val="#ppt_h"/>
                                          </p:val>
                                        </p:tav>
                                      </p:tavLst>
                                    </p:anim>
                                    <p:animEffect transition="in" filter="fade">
                                      <p:cBhvr>
                                        <p:cTn id="66" dur="2000"/>
                                        <p:tgtEl>
                                          <p:spTgt spid="14"/>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20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000" fill="hold"/>
                                        <p:tgtEl>
                                          <p:spTgt spid="15"/>
                                        </p:tgtEl>
                                        <p:attrNameLst>
                                          <p:attrName>ppt_w</p:attrName>
                                        </p:attrNameLst>
                                      </p:cBhvr>
                                      <p:tavLst>
                                        <p:tav tm="0">
                                          <p:val>
                                            <p:fltVal val="0"/>
                                          </p:val>
                                        </p:tav>
                                        <p:tav tm="100000">
                                          <p:val>
                                            <p:strVal val="#ppt_w"/>
                                          </p:val>
                                        </p:tav>
                                      </p:tavLst>
                                    </p:anim>
                                    <p:anim calcmode="lin" valueType="num">
                                      <p:cBhvr>
                                        <p:cTn id="76" dur="2000" fill="hold"/>
                                        <p:tgtEl>
                                          <p:spTgt spid="15"/>
                                        </p:tgtEl>
                                        <p:attrNameLst>
                                          <p:attrName>ppt_h</p:attrName>
                                        </p:attrNameLst>
                                      </p:cBhvr>
                                      <p:tavLst>
                                        <p:tav tm="0">
                                          <p:val>
                                            <p:fltVal val="0"/>
                                          </p:val>
                                        </p:tav>
                                        <p:tav tm="100000">
                                          <p:val>
                                            <p:strVal val="#ppt_h"/>
                                          </p:val>
                                        </p:tav>
                                      </p:tavLst>
                                    </p:anim>
                                    <p:animEffect transition="in" filter="fade">
                                      <p:cBhvr>
                                        <p:cTn id="77" dur="2000"/>
                                        <p:tgtEl>
                                          <p:spTgt spid="15"/>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2000"/>
                                        <p:tgtEl>
                                          <p:spTgt spid="35"/>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20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2000" fill="hold"/>
                                        <p:tgtEl>
                                          <p:spTgt spid="9"/>
                                        </p:tgtEl>
                                        <p:attrNameLst>
                                          <p:attrName>ppt_w</p:attrName>
                                        </p:attrNameLst>
                                      </p:cBhvr>
                                      <p:tavLst>
                                        <p:tav tm="0">
                                          <p:val>
                                            <p:fltVal val="0"/>
                                          </p:val>
                                        </p:tav>
                                        <p:tav tm="100000">
                                          <p:val>
                                            <p:strVal val="#ppt_w"/>
                                          </p:val>
                                        </p:tav>
                                      </p:tavLst>
                                    </p:anim>
                                    <p:anim calcmode="lin" valueType="num">
                                      <p:cBhvr>
                                        <p:cTn id="91" dur="2000" fill="hold"/>
                                        <p:tgtEl>
                                          <p:spTgt spid="9"/>
                                        </p:tgtEl>
                                        <p:attrNameLst>
                                          <p:attrName>ppt_h</p:attrName>
                                        </p:attrNameLst>
                                      </p:cBhvr>
                                      <p:tavLst>
                                        <p:tav tm="0">
                                          <p:val>
                                            <p:fltVal val="0"/>
                                          </p:val>
                                        </p:tav>
                                        <p:tav tm="100000">
                                          <p:val>
                                            <p:strVal val="#ppt_h"/>
                                          </p:val>
                                        </p:tav>
                                      </p:tavLst>
                                    </p:anim>
                                    <p:animEffect transition="in" filter="fade">
                                      <p:cBhvr>
                                        <p:cTn id="92" dur="2000"/>
                                        <p:tgtEl>
                                          <p:spTgt spid="9"/>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1250"/>
                                        <p:tgtEl>
                                          <p:spTgt spid="39"/>
                                        </p:tgtEl>
                                      </p:cBhvr>
                                    </p:animEffect>
                                  </p:childTnLst>
                                </p:cTn>
                              </p:par>
                            </p:childTnLst>
                          </p:cTn>
                        </p:par>
                        <p:par>
                          <p:cTn id="97" fill="hold">
                            <p:stCondLst>
                              <p:cond delay="3250"/>
                            </p:stCondLst>
                            <p:childTnLst>
                              <p:par>
                                <p:cTn id="98" presetID="22" presetClass="entr" presetSubtype="8" fill="hold"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20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2000" fill="hold"/>
                                        <p:tgtEl>
                                          <p:spTgt spid="16"/>
                                        </p:tgtEl>
                                        <p:attrNameLst>
                                          <p:attrName>ppt_w</p:attrName>
                                        </p:attrNameLst>
                                      </p:cBhvr>
                                      <p:tavLst>
                                        <p:tav tm="0">
                                          <p:val>
                                            <p:fltVal val="0"/>
                                          </p:val>
                                        </p:tav>
                                        <p:tav tm="100000">
                                          <p:val>
                                            <p:strVal val="#ppt_w"/>
                                          </p:val>
                                        </p:tav>
                                      </p:tavLst>
                                    </p:anim>
                                    <p:anim calcmode="lin" valueType="num">
                                      <p:cBhvr>
                                        <p:cTn id="106" dur="2000" fill="hold"/>
                                        <p:tgtEl>
                                          <p:spTgt spid="16"/>
                                        </p:tgtEl>
                                        <p:attrNameLst>
                                          <p:attrName>ppt_h</p:attrName>
                                        </p:attrNameLst>
                                      </p:cBhvr>
                                      <p:tavLst>
                                        <p:tav tm="0">
                                          <p:val>
                                            <p:fltVal val="0"/>
                                          </p:val>
                                        </p:tav>
                                        <p:tav tm="100000">
                                          <p:val>
                                            <p:strVal val="#ppt_h"/>
                                          </p:val>
                                        </p:tav>
                                      </p:tavLst>
                                    </p:anim>
                                    <p:animEffect transition="in" filter="fade">
                                      <p:cBhvr>
                                        <p:cTn id="107" dur="2000"/>
                                        <p:tgtEl>
                                          <p:spTgt spid="16"/>
                                        </p:tgtEl>
                                      </p:cBhvr>
                                    </p:animEffect>
                                  </p:childTnLst>
                                </p:cTn>
                              </p:par>
                            </p:childTnLst>
                          </p:cTn>
                        </p:par>
                        <p:par>
                          <p:cTn id="108" fill="hold">
                            <p:stCondLst>
                              <p:cond delay="2000"/>
                            </p:stCondLst>
                            <p:childTnLst>
                              <p:par>
                                <p:cTn id="109" presetID="22" presetClass="entr" presetSubtype="8"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left)">
                                      <p:cBhvr>
                                        <p:cTn id="111" dur="2000"/>
                                        <p:tgtEl>
                                          <p:spTgt spid="43"/>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2000" fill="hold"/>
                                        <p:tgtEl>
                                          <p:spTgt spid="18"/>
                                        </p:tgtEl>
                                        <p:attrNameLst>
                                          <p:attrName>ppt_w</p:attrName>
                                        </p:attrNameLst>
                                      </p:cBhvr>
                                      <p:tavLst>
                                        <p:tav tm="0">
                                          <p:val>
                                            <p:fltVal val="0"/>
                                          </p:val>
                                        </p:tav>
                                        <p:tav tm="100000">
                                          <p:val>
                                            <p:strVal val="#ppt_w"/>
                                          </p:val>
                                        </p:tav>
                                      </p:tavLst>
                                    </p:anim>
                                    <p:anim calcmode="lin" valueType="num">
                                      <p:cBhvr>
                                        <p:cTn id="117" dur="2000" fill="hold"/>
                                        <p:tgtEl>
                                          <p:spTgt spid="18"/>
                                        </p:tgtEl>
                                        <p:attrNameLst>
                                          <p:attrName>ppt_h</p:attrName>
                                        </p:attrNameLst>
                                      </p:cBhvr>
                                      <p:tavLst>
                                        <p:tav tm="0">
                                          <p:val>
                                            <p:fltVal val="0"/>
                                          </p:val>
                                        </p:tav>
                                        <p:tav tm="100000">
                                          <p:val>
                                            <p:strVal val="#ppt_h"/>
                                          </p:val>
                                        </p:tav>
                                      </p:tavLst>
                                    </p:anim>
                                    <p:animEffect transition="in" filter="fade">
                                      <p:cBhvr>
                                        <p:cTn id="118" dur="2000"/>
                                        <p:tgtEl>
                                          <p:spTgt spid="18"/>
                                        </p:tgtEl>
                                      </p:cBhvr>
                                    </p:animEffect>
                                  </p:childTnLst>
                                </p:cTn>
                              </p:par>
                            </p:childTnLst>
                          </p:cTn>
                        </p:par>
                        <p:par>
                          <p:cTn id="119" fill="hold">
                            <p:stCondLst>
                              <p:cond delay="2000"/>
                            </p:stCondLst>
                            <p:childTnLst>
                              <p:par>
                                <p:cTn id="120" presetID="22" presetClass="entr" presetSubtype="8" fill="hold" nodeType="after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2000"/>
                                        <p:tgtEl>
                                          <p:spTgt spid="45"/>
                                        </p:tgtEl>
                                      </p:cBhvr>
                                    </p:animEffect>
                                  </p:childTnLst>
                                </p:cTn>
                              </p:par>
                            </p:childTnLst>
                          </p:cTn>
                        </p:par>
                        <p:par>
                          <p:cTn id="123" fill="hold">
                            <p:stCondLst>
                              <p:cond delay="4000"/>
                            </p:stCondLst>
                            <p:childTnLst>
                              <p:par>
                                <p:cTn id="124" presetID="22" presetClass="entr" presetSubtype="8" fill="hold" nodeType="after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wipe(left)">
                                      <p:cBhvr>
                                        <p:cTn id="126" dur="2000"/>
                                        <p:tgtEl>
                                          <p:spTgt spid="47"/>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2000" fill="hold"/>
                                        <p:tgtEl>
                                          <p:spTgt spid="19"/>
                                        </p:tgtEl>
                                        <p:attrNameLst>
                                          <p:attrName>ppt_w</p:attrName>
                                        </p:attrNameLst>
                                      </p:cBhvr>
                                      <p:tavLst>
                                        <p:tav tm="0">
                                          <p:val>
                                            <p:fltVal val="0"/>
                                          </p:val>
                                        </p:tav>
                                        <p:tav tm="100000">
                                          <p:val>
                                            <p:strVal val="#ppt_w"/>
                                          </p:val>
                                        </p:tav>
                                      </p:tavLst>
                                    </p:anim>
                                    <p:anim calcmode="lin" valueType="num">
                                      <p:cBhvr>
                                        <p:cTn id="132" dur="2000" fill="hold"/>
                                        <p:tgtEl>
                                          <p:spTgt spid="19"/>
                                        </p:tgtEl>
                                        <p:attrNameLst>
                                          <p:attrName>ppt_h</p:attrName>
                                        </p:attrNameLst>
                                      </p:cBhvr>
                                      <p:tavLst>
                                        <p:tav tm="0">
                                          <p:val>
                                            <p:fltVal val="0"/>
                                          </p:val>
                                        </p:tav>
                                        <p:tav tm="100000">
                                          <p:val>
                                            <p:strVal val="#ppt_h"/>
                                          </p:val>
                                        </p:tav>
                                      </p:tavLst>
                                    </p:anim>
                                    <p:animEffect transition="in" filter="fade">
                                      <p:cBhvr>
                                        <p:cTn id="133" dur="2000"/>
                                        <p:tgtEl>
                                          <p:spTgt spid="19"/>
                                        </p:tgtEl>
                                      </p:cBhvr>
                                    </p:animEffect>
                                  </p:childTnLst>
                                </p:cTn>
                              </p:par>
                            </p:childTnLst>
                          </p:cTn>
                        </p:par>
                        <p:par>
                          <p:cTn id="134" fill="hold">
                            <p:stCondLst>
                              <p:cond delay="2000"/>
                            </p:stCondLst>
                            <p:childTnLst>
                              <p:par>
                                <p:cTn id="135" presetID="22" presetClass="entr" presetSubtype="8" fill="hold" nodeType="after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ipe(left)">
                                      <p:cBhvr>
                                        <p:cTn id="137" dur="2000"/>
                                        <p:tgtEl>
                                          <p:spTgt spid="49"/>
                                        </p:tgtEl>
                                      </p:cBhvr>
                                    </p:animEffect>
                                  </p:childTnLst>
                                </p:cTn>
                              </p:par>
                            </p:childTnLst>
                          </p:cTn>
                        </p:par>
                        <p:par>
                          <p:cTn id="138" fill="hold">
                            <p:stCondLst>
                              <p:cond delay="4000"/>
                            </p:stCondLst>
                            <p:childTnLst>
                              <p:par>
                                <p:cTn id="139" presetID="22" presetClass="entr" presetSubtype="8" fill="hold" nodeType="after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wipe(left)">
                                      <p:cBhvr>
                                        <p:cTn id="141" dur="1750"/>
                                        <p:tgtEl>
                                          <p:spTgt spid="54"/>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2000" fill="hold"/>
                                        <p:tgtEl>
                                          <p:spTgt spid="20"/>
                                        </p:tgtEl>
                                        <p:attrNameLst>
                                          <p:attrName>ppt_w</p:attrName>
                                        </p:attrNameLst>
                                      </p:cBhvr>
                                      <p:tavLst>
                                        <p:tav tm="0">
                                          <p:val>
                                            <p:fltVal val="0"/>
                                          </p:val>
                                        </p:tav>
                                        <p:tav tm="100000">
                                          <p:val>
                                            <p:strVal val="#ppt_w"/>
                                          </p:val>
                                        </p:tav>
                                      </p:tavLst>
                                    </p:anim>
                                    <p:anim calcmode="lin" valueType="num">
                                      <p:cBhvr>
                                        <p:cTn id="147" dur="2000" fill="hold"/>
                                        <p:tgtEl>
                                          <p:spTgt spid="20"/>
                                        </p:tgtEl>
                                        <p:attrNameLst>
                                          <p:attrName>ppt_h</p:attrName>
                                        </p:attrNameLst>
                                      </p:cBhvr>
                                      <p:tavLst>
                                        <p:tav tm="0">
                                          <p:val>
                                            <p:fltVal val="0"/>
                                          </p:val>
                                        </p:tav>
                                        <p:tav tm="100000">
                                          <p:val>
                                            <p:strVal val="#ppt_h"/>
                                          </p:val>
                                        </p:tav>
                                      </p:tavLst>
                                    </p:anim>
                                    <p:animEffect transition="in" filter="fade">
                                      <p:cBhvr>
                                        <p:cTn id="148" dur="2000"/>
                                        <p:tgtEl>
                                          <p:spTgt spid="20"/>
                                        </p:tgtEl>
                                      </p:cBhvr>
                                    </p:animEffect>
                                  </p:childTnLst>
                                </p:cTn>
                              </p:par>
                            </p:childTnLst>
                          </p:cTn>
                        </p:par>
                        <p:par>
                          <p:cTn id="149" fill="hold">
                            <p:stCondLst>
                              <p:cond delay="2000"/>
                            </p:stCondLst>
                            <p:childTnLst>
                              <p:par>
                                <p:cTn id="150" presetID="22" presetClass="entr" presetSubtype="8" fill="hold"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wipe(left)">
                                      <p:cBhvr>
                                        <p:cTn id="152" dur="2000"/>
                                        <p:tgtEl>
                                          <p:spTgt spid="56"/>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58"/>
                                        </p:tgtEl>
                                        <p:attrNameLst>
                                          <p:attrName>style.visibility</p:attrName>
                                        </p:attrNameLst>
                                      </p:cBhvr>
                                      <p:to>
                                        <p:strVal val="visible"/>
                                      </p:to>
                                    </p:set>
                                    <p:animEffect transition="in" filter="wipe(left)">
                                      <p:cBhvr>
                                        <p:cTn id="156" dur="2000"/>
                                        <p:tgtEl>
                                          <p:spTgt spid="58"/>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2500" fill="hold"/>
                                        <p:tgtEl>
                                          <p:spTgt spid="21"/>
                                        </p:tgtEl>
                                        <p:attrNameLst>
                                          <p:attrName>ppt_w</p:attrName>
                                        </p:attrNameLst>
                                      </p:cBhvr>
                                      <p:tavLst>
                                        <p:tav tm="0">
                                          <p:val>
                                            <p:fltVal val="0"/>
                                          </p:val>
                                        </p:tav>
                                        <p:tav tm="100000">
                                          <p:val>
                                            <p:strVal val="#ppt_w"/>
                                          </p:val>
                                        </p:tav>
                                      </p:tavLst>
                                    </p:anim>
                                    <p:anim calcmode="lin" valueType="num">
                                      <p:cBhvr>
                                        <p:cTn id="162" dur="2500" fill="hold"/>
                                        <p:tgtEl>
                                          <p:spTgt spid="21"/>
                                        </p:tgtEl>
                                        <p:attrNameLst>
                                          <p:attrName>ppt_h</p:attrName>
                                        </p:attrNameLst>
                                      </p:cBhvr>
                                      <p:tavLst>
                                        <p:tav tm="0">
                                          <p:val>
                                            <p:fltVal val="0"/>
                                          </p:val>
                                        </p:tav>
                                        <p:tav tm="100000">
                                          <p:val>
                                            <p:strVal val="#ppt_h"/>
                                          </p:val>
                                        </p:tav>
                                      </p:tavLst>
                                    </p:anim>
                                    <p:animEffect transition="in" filter="fade">
                                      <p:cBhvr>
                                        <p:cTn id="163" dur="2500"/>
                                        <p:tgtEl>
                                          <p:spTgt spid="21"/>
                                        </p:tgtEl>
                                      </p:cBhvr>
                                    </p:animEffect>
                                  </p:childTnLst>
                                </p:cTn>
                              </p:par>
                            </p:childTnLst>
                          </p:cTn>
                        </p:par>
                        <p:par>
                          <p:cTn id="164" fill="hold">
                            <p:stCondLst>
                              <p:cond delay="25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1500"/>
                                        <p:tgtEl>
                                          <p:spTgt spid="60"/>
                                        </p:tgtEl>
                                      </p:cBhvr>
                                    </p:animEffect>
                                  </p:childTnLst>
                                </p:cTn>
                              </p:par>
                            </p:childTnLst>
                          </p:cTn>
                        </p:par>
                        <p:par>
                          <p:cTn id="168" fill="hold">
                            <p:stCondLst>
                              <p:cond delay="4000"/>
                            </p:stCondLst>
                            <p:childTnLst>
                              <p:par>
                                <p:cTn id="169" presetID="22" presetClass="entr" presetSubtype="8" fill="hold" nodeType="afterEffect">
                                  <p:stCondLst>
                                    <p:cond delay="250"/>
                                  </p:stCondLst>
                                  <p:childTnLst>
                                    <p:set>
                                      <p:cBhvr>
                                        <p:cTn id="170" dur="1" fill="hold">
                                          <p:stCondLst>
                                            <p:cond delay="0"/>
                                          </p:stCondLst>
                                        </p:cTn>
                                        <p:tgtEl>
                                          <p:spTgt spid="62"/>
                                        </p:tgtEl>
                                        <p:attrNameLst>
                                          <p:attrName>style.visibility</p:attrName>
                                        </p:attrNameLst>
                                      </p:cBhvr>
                                      <p:to>
                                        <p:strVal val="visible"/>
                                      </p:to>
                                    </p:set>
                                    <p:animEffect transition="in" filter="wipe(left)">
                                      <p:cBhvr>
                                        <p:cTn id="171" dur="1500"/>
                                        <p:tgtEl>
                                          <p:spTgt spid="62"/>
                                        </p:tgtEl>
                                      </p:cBhvr>
                                    </p:animEffect>
                                  </p:childTnLst>
                                </p:cTn>
                              </p:par>
                            </p:childTnLst>
                          </p:cTn>
                        </p:par>
                        <p:par>
                          <p:cTn id="172" fill="hold">
                            <p:stCondLst>
                              <p:cond delay="5750"/>
                            </p:stCondLst>
                            <p:childTnLst>
                              <p:par>
                                <p:cTn id="173" presetID="22" presetClass="entr" presetSubtype="8" fill="hold" nodeType="after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wipe(left)">
                                      <p:cBhvr>
                                        <p:cTn id="175" dur="1500"/>
                                        <p:tgtEl>
                                          <p:spTgt spid="64"/>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0" nodeType="clickEffect">
                                  <p:stCondLst>
                                    <p:cond delay="0"/>
                                  </p:stCondLst>
                                  <p:childTnLst>
                                    <p:set>
                                      <p:cBhvr>
                                        <p:cTn id="179" dur="1" fill="hold">
                                          <p:stCondLst>
                                            <p:cond delay="0"/>
                                          </p:stCondLst>
                                        </p:cTn>
                                        <p:tgtEl>
                                          <p:spTgt spid="17"/>
                                        </p:tgtEl>
                                        <p:attrNameLst>
                                          <p:attrName>style.visibility</p:attrName>
                                        </p:attrNameLst>
                                      </p:cBhvr>
                                      <p:to>
                                        <p:strVal val="visible"/>
                                      </p:to>
                                    </p:set>
                                    <p:anim calcmode="lin" valueType="num">
                                      <p:cBhvr>
                                        <p:cTn id="180" dur="2000" fill="hold"/>
                                        <p:tgtEl>
                                          <p:spTgt spid="17"/>
                                        </p:tgtEl>
                                        <p:attrNameLst>
                                          <p:attrName>ppt_w</p:attrName>
                                        </p:attrNameLst>
                                      </p:cBhvr>
                                      <p:tavLst>
                                        <p:tav tm="0">
                                          <p:val>
                                            <p:fltVal val="0"/>
                                          </p:val>
                                        </p:tav>
                                        <p:tav tm="100000">
                                          <p:val>
                                            <p:strVal val="#ppt_w"/>
                                          </p:val>
                                        </p:tav>
                                      </p:tavLst>
                                    </p:anim>
                                    <p:anim calcmode="lin" valueType="num">
                                      <p:cBhvr>
                                        <p:cTn id="181" dur="2000" fill="hold"/>
                                        <p:tgtEl>
                                          <p:spTgt spid="17"/>
                                        </p:tgtEl>
                                        <p:attrNameLst>
                                          <p:attrName>ppt_h</p:attrName>
                                        </p:attrNameLst>
                                      </p:cBhvr>
                                      <p:tavLst>
                                        <p:tav tm="0">
                                          <p:val>
                                            <p:fltVal val="0"/>
                                          </p:val>
                                        </p:tav>
                                        <p:tav tm="100000">
                                          <p:val>
                                            <p:strVal val="#ppt_h"/>
                                          </p:val>
                                        </p:tav>
                                      </p:tavLst>
                                    </p:anim>
                                    <p:animEffect transition="in" filter="fade">
                                      <p:cBhvr>
                                        <p:cTn id="182" dur="2000"/>
                                        <p:tgtEl>
                                          <p:spTgt spid="17"/>
                                        </p:tgtEl>
                                      </p:cBhvr>
                                    </p:animEffect>
                                  </p:childTnLst>
                                </p:cTn>
                              </p:par>
                            </p:childTnLst>
                          </p:cTn>
                        </p:par>
                        <p:par>
                          <p:cTn id="183" fill="hold">
                            <p:stCondLst>
                              <p:cond delay="2000"/>
                            </p:stCondLst>
                            <p:childTnLst>
                              <p:par>
                                <p:cTn id="184" presetID="22" presetClass="entr" presetSubtype="8" fill="hold" nodeType="after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wipe(left)">
                                      <p:cBhvr>
                                        <p:cTn id="186" dur="2000"/>
                                        <p:tgtEl>
                                          <p:spTgt spid="66"/>
                                        </p:tgtEl>
                                      </p:cBhvr>
                                    </p:animEffect>
                                  </p:childTnLst>
                                </p:cTn>
                              </p:par>
                            </p:childTnLst>
                          </p:cTn>
                        </p:par>
                        <p:par>
                          <p:cTn id="187" fill="hold">
                            <p:stCondLst>
                              <p:cond delay="4000"/>
                            </p:stCondLst>
                            <p:childTnLst>
                              <p:par>
                                <p:cTn id="188" presetID="22" presetClass="entr" presetSubtype="8" fill="hold"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wipe(left)">
                                      <p:cBhvr>
                                        <p:cTn id="190" dur="2000"/>
                                        <p:tgtEl>
                                          <p:spTgt spid="68"/>
                                        </p:tgtEl>
                                      </p:cBhvr>
                                    </p:animEffect>
                                  </p:childTnLst>
                                </p:cTn>
                              </p:par>
                            </p:childTnLst>
                          </p:cTn>
                        </p:par>
                        <p:par>
                          <p:cTn id="191" fill="hold">
                            <p:stCondLst>
                              <p:cond delay="6000"/>
                            </p:stCondLst>
                            <p:childTnLst>
                              <p:par>
                                <p:cTn id="192" presetID="10" presetClass="entr" presetSubtype="0" fill="hold" grpId="0" nodeType="after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fade">
                                      <p:cBhvr>
                                        <p:cTn id="194" dur="1000"/>
                                        <p:tgtEl>
                                          <p:spTgt spid="22"/>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42"/>
                                        </p:tgtEl>
                                        <p:attrNameLst>
                                          <p:attrName>style.visibility</p:attrName>
                                        </p:attrNameLst>
                                      </p:cBhvr>
                                      <p:to>
                                        <p:strVal val="visible"/>
                                      </p:to>
                                    </p:set>
                                    <p:anim calcmode="lin" valueType="num">
                                      <p:cBhvr>
                                        <p:cTn id="199" dur="1000" fill="hold"/>
                                        <p:tgtEl>
                                          <p:spTgt spid="42"/>
                                        </p:tgtEl>
                                        <p:attrNameLst>
                                          <p:attrName>ppt_w</p:attrName>
                                        </p:attrNameLst>
                                      </p:cBhvr>
                                      <p:tavLst>
                                        <p:tav tm="0">
                                          <p:val>
                                            <p:fltVal val="0"/>
                                          </p:val>
                                        </p:tav>
                                        <p:tav tm="100000">
                                          <p:val>
                                            <p:strVal val="#ppt_w"/>
                                          </p:val>
                                        </p:tav>
                                      </p:tavLst>
                                    </p:anim>
                                    <p:anim calcmode="lin" valueType="num">
                                      <p:cBhvr>
                                        <p:cTn id="200" dur="1000" fill="hold"/>
                                        <p:tgtEl>
                                          <p:spTgt spid="42"/>
                                        </p:tgtEl>
                                        <p:attrNameLst>
                                          <p:attrName>ppt_h</p:attrName>
                                        </p:attrNameLst>
                                      </p:cBhvr>
                                      <p:tavLst>
                                        <p:tav tm="0">
                                          <p:val>
                                            <p:fltVal val="0"/>
                                          </p:val>
                                        </p:tav>
                                        <p:tav tm="100000">
                                          <p:val>
                                            <p:strVal val="#ppt_h"/>
                                          </p:val>
                                        </p:tav>
                                      </p:tavLst>
                                    </p:anim>
                                    <p:animEffect transition="in" filter="fade">
                                      <p:cBhvr>
                                        <p:cTn id="201" dur="1000"/>
                                        <p:tgtEl>
                                          <p:spTgt spid="42"/>
                                        </p:tgtEl>
                                      </p:cBhvr>
                                    </p:animEffect>
                                  </p:childTnLst>
                                </p:cTn>
                              </p:par>
                            </p:childTnLst>
                          </p:cTn>
                        </p:par>
                        <p:par>
                          <p:cTn id="202" fill="hold">
                            <p:stCondLst>
                              <p:cond delay="1000"/>
                            </p:stCondLst>
                            <p:childTnLst>
                              <p:par>
                                <p:cTn id="203" presetID="10" presetClass="entr" presetSubtype="0" fill="hold" grpId="0" nodeType="after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000"/>
                                        <p:tgtEl>
                                          <p:spTgt spid="5"/>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nodeType="clickEffect">
                                  <p:stCondLst>
                                    <p:cond delay="0"/>
                                  </p:stCondLst>
                                  <p:childTnLst>
                                    <p:set>
                                      <p:cBhvr>
                                        <p:cTn id="209" dur="1" fill="hold">
                                          <p:stCondLst>
                                            <p:cond delay="0"/>
                                          </p:stCondLst>
                                        </p:cTn>
                                        <p:tgtEl>
                                          <p:spTgt spid="44"/>
                                        </p:tgtEl>
                                        <p:attrNameLst>
                                          <p:attrName>style.visibility</p:attrName>
                                        </p:attrNameLst>
                                      </p:cBhvr>
                                      <p:to>
                                        <p:strVal val="visible"/>
                                      </p:to>
                                    </p:set>
                                    <p:anim calcmode="lin" valueType="num">
                                      <p:cBhvr>
                                        <p:cTn id="210" dur="1000" fill="hold"/>
                                        <p:tgtEl>
                                          <p:spTgt spid="44"/>
                                        </p:tgtEl>
                                        <p:attrNameLst>
                                          <p:attrName>ppt_w</p:attrName>
                                        </p:attrNameLst>
                                      </p:cBhvr>
                                      <p:tavLst>
                                        <p:tav tm="0">
                                          <p:val>
                                            <p:fltVal val="0"/>
                                          </p:val>
                                        </p:tav>
                                        <p:tav tm="100000">
                                          <p:val>
                                            <p:strVal val="#ppt_w"/>
                                          </p:val>
                                        </p:tav>
                                      </p:tavLst>
                                    </p:anim>
                                    <p:anim calcmode="lin" valueType="num">
                                      <p:cBhvr>
                                        <p:cTn id="211" dur="1000" fill="hold"/>
                                        <p:tgtEl>
                                          <p:spTgt spid="44"/>
                                        </p:tgtEl>
                                        <p:attrNameLst>
                                          <p:attrName>ppt_h</p:attrName>
                                        </p:attrNameLst>
                                      </p:cBhvr>
                                      <p:tavLst>
                                        <p:tav tm="0">
                                          <p:val>
                                            <p:fltVal val="0"/>
                                          </p:val>
                                        </p:tav>
                                        <p:tav tm="100000">
                                          <p:val>
                                            <p:strVal val="#ppt_h"/>
                                          </p:val>
                                        </p:tav>
                                      </p:tavLst>
                                    </p:anim>
                                    <p:animEffect transition="in" filter="fade">
                                      <p:cBhvr>
                                        <p:cTn id="212" dur="1000"/>
                                        <p:tgtEl>
                                          <p:spTgt spid="44"/>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
                                        </p:tgtEl>
                                        <p:attrNameLst>
                                          <p:attrName>style.visibility</p:attrName>
                                        </p:attrNameLst>
                                      </p:cBhvr>
                                      <p:to>
                                        <p:strVal val="visible"/>
                                      </p:to>
                                    </p:set>
                                    <p:animEffect transition="in" filter="fade">
                                      <p:cBhvr>
                                        <p:cTn id="215" dur="2000"/>
                                        <p:tgtEl>
                                          <p:spTgt spid="6"/>
                                        </p:tgtEl>
                                      </p:cBhvr>
                                    </p:animEffect>
                                  </p:childTnLst>
                                </p:cTn>
                              </p:par>
                            </p:childTnLst>
                          </p:cTn>
                        </p:par>
                        <p:par>
                          <p:cTn id="216" fill="hold">
                            <p:stCondLst>
                              <p:cond delay="2000"/>
                            </p:stCondLst>
                            <p:childTnLst>
                              <p:par>
                                <p:cTn id="217" presetID="10" presetClass="entr" presetSubtype="0" fill="hold" grpId="0" nodeType="after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fade">
                                      <p:cBhvr>
                                        <p:cTn id="219" dur="20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ntr" presetSubtype="16" fill="hold" nodeType="clickEffect">
                                  <p:stCondLst>
                                    <p:cond delay="0"/>
                                  </p:stCondLst>
                                  <p:childTnLst>
                                    <p:set>
                                      <p:cBhvr>
                                        <p:cTn id="223" dur="1" fill="hold">
                                          <p:stCondLst>
                                            <p:cond delay="0"/>
                                          </p:stCondLst>
                                        </p:cTn>
                                        <p:tgtEl>
                                          <p:spTgt spid="48"/>
                                        </p:tgtEl>
                                        <p:attrNameLst>
                                          <p:attrName>style.visibility</p:attrName>
                                        </p:attrNameLst>
                                      </p:cBhvr>
                                      <p:to>
                                        <p:strVal val="visible"/>
                                      </p:to>
                                    </p:set>
                                    <p:anim calcmode="lin" valueType="num">
                                      <p:cBhvr>
                                        <p:cTn id="224" dur="1000" fill="hold"/>
                                        <p:tgtEl>
                                          <p:spTgt spid="48"/>
                                        </p:tgtEl>
                                        <p:attrNameLst>
                                          <p:attrName>ppt_w</p:attrName>
                                        </p:attrNameLst>
                                      </p:cBhvr>
                                      <p:tavLst>
                                        <p:tav tm="0">
                                          <p:val>
                                            <p:fltVal val="0"/>
                                          </p:val>
                                        </p:tav>
                                        <p:tav tm="100000">
                                          <p:val>
                                            <p:strVal val="#ppt_w"/>
                                          </p:val>
                                        </p:tav>
                                      </p:tavLst>
                                    </p:anim>
                                    <p:anim calcmode="lin" valueType="num">
                                      <p:cBhvr>
                                        <p:cTn id="225" dur="1000" fill="hold"/>
                                        <p:tgtEl>
                                          <p:spTgt spid="48"/>
                                        </p:tgtEl>
                                        <p:attrNameLst>
                                          <p:attrName>ppt_h</p:attrName>
                                        </p:attrNameLst>
                                      </p:cBhvr>
                                      <p:tavLst>
                                        <p:tav tm="0">
                                          <p:val>
                                            <p:fltVal val="0"/>
                                          </p:val>
                                        </p:tav>
                                        <p:tav tm="100000">
                                          <p:val>
                                            <p:strVal val="#ppt_h"/>
                                          </p:val>
                                        </p:tav>
                                      </p:tavLst>
                                    </p:anim>
                                    <p:animEffect transition="in" filter="fade">
                                      <p:cBhvr>
                                        <p:cTn id="226" dur="1000"/>
                                        <p:tgtEl>
                                          <p:spTgt spid="48"/>
                                        </p:tgtEl>
                                      </p:cBhvr>
                                    </p:animEffect>
                                  </p:childTnLst>
                                </p:cTn>
                              </p:par>
                            </p:childTnLst>
                          </p:cTn>
                        </p:par>
                        <p:par>
                          <p:cTn id="227" fill="hold">
                            <p:stCondLst>
                              <p:cond delay="1000"/>
                            </p:stCondLst>
                            <p:childTnLst>
                              <p:par>
                                <p:cTn id="228" presetID="10" presetClass="entr" presetSubtype="0" fill="hold" grpId="0" nodeType="afterEffect">
                                  <p:stCondLst>
                                    <p:cond delay="0"/>
                                  </p:stCondLst>
                                  <p:childTnLst>
                                    <p:set>
                                      <p:cBhvr>
                                        <p:cTn id="229" dur="1" fill="hold">
                                          <p:stCondLst>
                                            <p:cond delay="0"/>
                                          </p:stCondLst>
                                        </p:cTn>
                                        <p:tgtEl>
                                          <p:spTgt spid="24"/>
                                        </p:tgtEl>
                                        <p:attrNameLst>
                                          <p:attrName>style.visibility</p:attrName>
                                        </p:attrNameLst>
                                      </p:cBhvr>
                                      <p:to>
                                        <p:strVal val="visible"/>
                                      </p:to>
                                    </p:set>
                                    <p:animEffect transition="in" filter="fade">
                                      <p:cBhvr>
                                        <p:cTn id="230" dur="2000"/>
                                        <p:tgtEl>
                                          <p:spTgt spid="24"/>
                                        </p:tgtEl>
                                      </p:cBhvr>
                                    </p:animEffect>
                                  </p:childTnLst>
                                </p:cTn>
                              </p:par>
                            </p:childTnLst>
                          </p:cTn>
                        </p:par>
                      </p:childTnLst>
                    </p:cTn>
                  </p:par>
                  <p:par>
                    <p:cTn id="231" fill="hold">
                      <p:stCondLst>
                        <p:cond delay="indefinite"/>
                      </p:stCondLst>
                      <p:childTnLst>
                        <p:par>
                          <p:cTn id="232" fill="hold">
                            <p:stCondLst>
                              <p:cond delay="0"/>
                            </p:stCondLst>
                            <p:childTnLst>
                              <p:par>
                                <p:cTn id="233" presetID="53" presetClass="entr" presetSubtype="16" fill="hold" nodeType="clickEffect">
                                  <p:stCondLst>
                                    <p:cond delay="0"/>
                                  </p:stCondLst>
                                  <p:childTnLst>
                                    <p:set>
                                      <p:cBhvr>
                                        <p:cTn id="234" dur="1" fill="hold">
                                          <p:stCondLst>
                                            <p:cond delay="0"/>
                                          </p:stCondLst>
                                        </p:cTn>
                                        <p:tgtEl>
                                          <p:spTgt spid="50"/>
                                        </p:tgtEl>
                                        <p:attrNameLst>
                                          <p:attrName>style.visibility</p:attrName>
                                        </p:attrNameLst>
                                      </p:cBhvr>
                                      <p:to>
                                        <p:strVal val="visible"/>
                                      </p:to>
                                    </p:set>
                                    <p:anim calcmode="lin" valueType="num">
                                      <p:cBhvr>
                                        <p:cTn id="235" dur="1000" fill="hold"/>
                                        <p:tgtEl>
                                          <p:spTgt spid="50"/>
                                        </p:tgtEl>
                                        <p:attrNameLst>
                                          <p:attrName>ppt_w</p:attrName>
                                        </p:attrNameLst>
                                      </p:cBhvr>
                                      <p:tavLst>
                                        <p:tav tm="0">
                                          <p:val>
                                            <p:fltVal val="0"/>
                                          </p:val>
                                        </p:tav>
                                        <p:tav tm="100000">
                                          <p:val>
                                            <p:strVal val="#ppt_w"/>
                                          </p:val>
                                        </p:tav>
                                      </p:tavLst>
                                    </p:anim>
                                    <p:anim calcmode="lin" valueType="num">
                                      <p:cBhvr>
                                        <p:cTn id="236" dur="1000" fill="hold"/>
                                        <p:tgtEl>
                                          <p:spTgt spid="50"/>
                                        </p:tgtEl>
                                        <p:attrNameLst>
                                          <p:attrName>ppt_h</p:attrName>
                                        </p:attrNameLst>
                                      </p:cBhvr>
                                      <p:tavLst>
                                        <p:tav tm="0">
                                          <p:val>
                                            <p:fltVal val="0"/>
                                          </p:val>
                                        </p:tav>
                                        <p:tav tm="100000">
                                          <p:val>
                                            <p:strVal val="#ppt_h"/>
                                          </p:val>
                                        </p:tav>
                                      </p:tavLst>
                                    </p:anim>
                                    <p:animEffect transition="in" filter="fade">
                                      <p:cBhvr>
                                        <p:cTn id="237" dur="1000"/>
                                        <p:tgtEl>
                                          <p:spTgt spid="50"/>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6"/>
                                        </p:tgtEl>
                                        <p:attrNameLst>
                                          <p:attrName>style.visibility</p:attrName>
                                        </p:attrNameLst>
                                      </p:cBhvr>
                                      <p:to>
                                        <p:strVal val="visible"/>
                                      </p:to>
                                    </p:set>
                                    <p:animEffect transition="in" filter="fade">
                                      <p:cBhvr>
                                        <p:cTn id="24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5" grpId="0"/>
      <p:bldP spid="6" grpId="0"/>
      <p:bldP spid="7"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467100"/>
            <a:ext cx="5981700" cy="3385868"/>
          </a:xfrm>
          <a:prstGeom prst="rect">
            <a:avLst/>
          </a:prstGeom>
          <a:effectLst>
            <a:softEdge rad="1054100"/>
          </a:effectLst>
        </p:spPr>
      </p:pic>
      <p:sp>
        <p:nvSpPr>
          <p:cNvPr id="2" name="Rectangle 1"/>
          <p:cNvSpPr/>
          <p:nvPr/>
        </p:nvSpPr>
        <p:spPr>
          <a:xfrm>
            <a:off x="1281113" y="6273225"/>
            <a:ext cx="2809874"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Sermon Notes</a:t>
            </a:r>
          </a:p>
        </p:txBody>
      </p:sp>
      <p:sp>
        <p:nvSpPr>
          <p:cNvPr id="3" name="TextBox 2"/>
          <p:cNvSpPr txBox="1"/>
          <p:nvPr/>
        </p:nvSpPr>
        <p:spPr>
          <a:xfrm>
            <a:off x="5438775" y="66675"/>
            <a:ext cx="1438275" cy="307777"/>
          </a:xfrm>
          <a:prstGeom prst="rect">
            <a:avLst/>
          </a:prstGeom>
          <a:noFill/>
        </p:spPr>
        <p:txBody>
          <a:bodyPr wrap="square" rtlCol="0">
            <a:spAutoFit/>
          </a:bodyPr>
          <a:lstStyle/>
          <a:p>
            <a:pPr algn="ctr"/>
            <a:r>
              <a:rPr lang="en-US" sz="1400" b="1" dirty="0"/>
              <a:t>Conclusion</a:t>
            </a:r>
          </a:p>
        </p:txBody>
      </p:sp>
      <p:sp>
        <p:nvSpPr>
          <p:cNvPr id="6" name="TextBox 5"/>
          <p:cNvSpPr txBox="1"/>
          <p:nvPr/>
        </p:nvSpPr>
        <p:spPr>
          <a:xfrm>
            <a:off x="2105025" y="161925"/>
            <a:ext cx="1866899"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From Paul to us:</a:t>
            </a:r>
          </a:p>
        </p:txBody>
      </p:sp>
      <p:sp>
        <p:nvSpPr>
          <p:cNvPr id="8" name="TextBox 7"/>
          <p:cNvSpPr txBox="1"/>
          <p:nvPr/>
        </p:nvSpPr>
        <p:spPr>
          <a:xfrm>
            <a:off x="142875" y="514350"/>
            <a:ext cx="577215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Now the God of hope fill you with all joy and peace in believing, that ye may abound in hope, </a:t>
            </a:r>
          </a:p>
          <a:p>
            <a:pPr algn="ctr"/>
            <a:r>
              <a:rPr lang="en-US" sz="1600" b="1" i="1" dirty="0">
                <a:solidFill>
                  <a:srgbClr val="CC6600"/>
                </a:solidFill>
                <a:latin typeface="Times New Roman" panose="02020603050405020304" pitchFamily="18" charset="0"/>
                <a:cs typeface="Times New Roman" panose="02020603050405020304" pitchFamily="18" charset="0"/>
              </a:rPr>
              <a:t>through the power of the Holy Ghost. </a:t>
            </a:r>
          </a:p>
        </p:txBody>
      </p:sp>
      <p:sp>
        <p:nvSpPr>
          <p:cNvPr id="9" name="TextBox 8"/>
          <p:cNvSpPr txBox="1"/>
          <p:nvPr/>
        </p:nvSpPr>
        <p:spPr>
          <a:xfrm>
            <a:off x="6353175" y="314325"/>
            <a:ext cx="545782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Now our Lord Jesus Christ himself, and God, even our Father, which hath loved us, </a:t>
            </a:r>
          </a:p>
          <a:p>
            <a:pPr algn="ctr"/>
            <a:r>
              <a:rPr lang="en-US" sz="1600" b="1" i="1" dirty="0">
                <a:solidFill>
                  <a:srgbClr val="CC6600"/>
                </a:solidFill>
                <a:latin typeface="Times New Roman" panose="02020603050405020304" pitchFamily="18" charset="0"/>
                <a:cs typeface="Times New Roman" panose="02020603050405020304" pitchFamily="18" charset="0"/>
              </a:rPr>
              <a:t>and hath given us everlasting consolation</a:t>
            </a:r>
          </a:p>
          <a:p>
            <a:pPr algn="ctr"/>
            <a:r>
              <a:rPr lang="en-US" sz="1600" b="1" i="1" dirty="0">
                <a:solidFill>
                  <a:srgbClr val="CC6600"/>
                </a:solidFill>
                <a:latin typeface="Times New Roman" panose="02020603050405020304" pitchFamily="18" charset="0"/>
                <a:cs typeface="Times New Roman" panose="02020603050405020304" pitchFamily="18" charset="0"/>
              </a:rPr>
              <a:t> and good hope through grace, </a:t>
            </a:r>
          </a:p>
        </p:txBody>
      </p:sp>
      <p:sp>
        <p:nvSpPr>
          <p:cNvPr id="10" name="TextBox 9"/>
          <p:cNvSpPr txBox="1"/>
          <p:nvPr/>
        </p:nvSpPr>
        <p:spPr>
          <a:xfrm>
            <a:off x="6515100" y="2124075"/>
            <a:ext cx="516255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We give thanks to God always for you all,</a:t>
            </a:r>
          </a:p>
          <a:p>
            <a:pPr algn="ctr"/>
            <a:r>
              <a:rPr lang="en-US" sz="1600" b="1" i="1" dirty="0">
                <a:solidFill>
                  <a:srgbClr val="CC6600"/>
                </a:solidFill>
                <a:latin typeface="Times New Roman" panose="02020603050405020304" pitchFamily="18" charset="0"/>
                <a:cs typeface="Times New Roman" panose="02020603050405020304" pitchFamily="18" charset="0"/>
              </a:rPr>
              <a:t> making mention of you in our prayers; </a:t>
            </a:r>
          </a:p>
        </p:txBody>
      </p:sp>
      <p:sp>
        <p:nvSpPr>
          <p:cNvPr id="11" name="Rectangle 10"/>
          <p:cNvSpPr/>
          <p:nvPr/>
        </p:nvSpPr>
        <p:spPr>
          <a:xfrm>
            <a:off x="5324475" y="3926026"/>
            <a:ext cx="6562725" cy="338554"/>
          </a:xfrm>
          <a:prstGeom prst="rect">
            <a:avLst/>
          </a:prstGeom>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the grace of God that bringeth salvation hath appeared to all men, </a:t>
            </a:r>
          </a:p>
        </p:txBody>
      </p:sp>
      <p:sp>
        <p:nvSpPr>
          <p:cNvPr id="12" name="TextBox 11"/>
          <p:cNvSpPr txBox="1"/>
          <p:nvPr/>
        </p:nvSpPr>
        <p:spPr>
          <a:xfrm>
            <a:off x="238125" y="1285875"/>
            <a:ext cx="558165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I myself also am persuaded of you, my brethren, </a:t>
            </a:r>
          </a:p>
          <a:p>
            <a:pPr algn="ctr"/>
            <a:r>
              <a:rPr lang="en-US" sz="1600" b="1" i="1" dirty="0">
                <a:solidFill>
                  <a:srgbClr val="CC6600"/>
                </a:solidFill>
                <a:latin typeface="Times New Roman" panose="02020603050405020304" pitchFamily="18" charset="0"/>
                <a:cs typeface="Times New Roman" panose="02020603050405020304" pitchFamily="18" charset="0"/>
              </a:rPr>
              <a:t>that ye also are full of goodness, filled with all knowledge, </a:t>
            </a:r>
          </a:p>
          <a:p>
            <a:pPr algn="ctr"/>
            <a:r>
              <a:rPr lang="en-US" sz="1600" b="1" i="1" dirty="0">
                <a:solidFill>
                  <a:srgbClr val="CC6600"/>
                </a:solidFill>
                <a:latin typeface="Times New Roman" panose="02020603050405020304" pitchFamily="18" charset="0"/>
                <a:cs typeface="Times New Roman" panose="02020603050405020304" pitchFamily="18" charset="0"/>
              </a:rPr>
              <a:t>able also to admonish one another. </a:t>
            </a:r>
          </a:p>
        </p:txBody>
      </p:sp>
      <p:sp>
        <p:nvSpPr>
          <p:cNvPr id="13" name="TextBox 12"/>
          <p:cNvSpPr txBox="1"/>
          <p:nvPr/>
        </p:nvSpPr>
        <p:spPr>
          <a:xfrm>
            <a:off x="257175" y="2047875"/>
            <a:ext cx="555307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Nevertheless, brethren,</a:t>
            </a:r>
          </a:p>
          <a:p>
            <a:pPr algn="ctr"/>
            <a:r>
              <a:rPr lang="en-US" sz="1600" b="1" i="1" dirty="0">
                <a:solidFill>
                  <a:srgbClr val="CC6600"/>
                </a:solidFill>
                <a:latin typeface="Times New Roman" panose="02020603050405020304" pitchFamily="18" charset="0"/>
                <a:cs typeface="Times New Roman" panose="02020603050405020304" pitchFamily="18" charset="0"/>
              </a:rPr>
              <a:t>I have written the more boldly unto you in some sort, </a:t>
            </a:r>
          </a:p>
          <a:p>
            <a:pPr algn="ctr"/>
            <a:r>
              <a:rPr lang="en-US" sz="1600" b="1" i="1" dirty="0">
                <a:solidFill>
                  <a:srgbClr val="CC6600"/>
                </a:solidFill>
                <a:latin typeface="Times New Roman" panose="02020603050405020304" pitchFamily="18" charset="0"/>
                <a:cs typeface="Times New Roman" panose="02020603050405020304" pitchFamily="18" charset="0"/>
              </a:rPr>
              <a:t>as putting you in mind, </a:t>
            </a:r>
          </a:p>
          <a:p>
            <a:pPr algn="ctr"/>
            <a:r>
              <a:rPr lang="en-US" sz="1600" b="1" i="1" dirty="0">
                <a:solidFill>
                  <a:srgbClr val="CC6600"/>
                </a:solidFill>
                <a:latin typeface="Times New Roman" panose="02020603050405020304" pitchFamily="18" charset="0"/>
                <a:cs typeface="Times New Roman" panose="02020603050405020304" pitchFamily="18" charset="0"/>
              </a:rPr>
              <a:t>because of the grace that is given to me of God, </a:t>
            </a:r>
          </a:p>
        </p:txBody>
      </p:sp>
      <p:sp>
        <p:nvSpPr>
          <p:cNvPr id="14" name="TextBox 13"/>
          <p:cNvSpPr txBox="1"/>
          <p:nvPr/>
        </p:nvSpPr>
        <p:spPr>
          <a:xfrm>
            <a:off x="561975" y="3067050"/>
            <a:ext cx="4943475"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I should be the minister of Jesus Christ to the Gentiles, ministering the gospel of God, </a:t>
            </a:r>
          </a:p>
          <a:p>
            <a:pPr algn="ctr"/>
            <a:r>
              <a:rPr lang="en-US" sz="1600" b="1" i="1" dirty="0">
                <a:solidFill>
                  <a:srgbClr val="CC6600"/>
                </a:solidFill>
                <a:latin typeface="Times New Roman" panose="02020603050405020304" pitchFamily="18" charset="0"/>
                <a:cs typeface="Times New Roman" panose="02020603050405020304" pitchFamily="18" charset="0"/>
              </a:rPr>
              <a:t>that the offering up of the Gentiles might be acceptable, </a:t>
            </a:r>
          </a:p>
          <a:p>
            <a:pPr algn="ctr"/>
            <a:r>
              <a:rPr lang="en-US" sz="1600" b="1" i="1" dirty="0">
                <a:solidFill>
                  <a:srgbClr val="CC6600"/>
                </a:solidFill>
                <a:latin typeface="Times New Roman" panose="02020603050405020304" pitchFamily="18" charset="0"/>
                <a:cs typeface="Times New Roman" panose="02020603050405020304" pitchFamily="18" charset="0"/>
              </a:rPr>
              <a:t>being sanctified by the Holy Ghost. </a:t>
            </a:r>
          </a:p>
        </p:txBody>
      </p:sp>
      <p:sp>
        <p:nvSpPr>
          <p:cNvPr id="15" name="TextBox 14"/>
          <p:cNvSpPr txBox="1"/>
          <p:nvPr/>
        </p:nvSpPr>
        <p:spPr>
          <a:xfrm>
            <a:off x="2333625" y="4068068"/>
            <a:ext cx="14097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Romans 15:13-16</a:t>
            </a:r>
          </a:p>
        </p:txBody>
      </p:sp>
      <p:sp>
        <p:nvSpPr>
          <p:cNvPr id="16" name="TextBox 15"/>
          <p:cNvSpPr txBox="1"/>
          <p:nvPr/>
        </p:nvSpPr>
        <p:spPr>
          <a:xfrm>
            <a:off x="6743698" y="1304925"/>
            <a:ext cx="4676777"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Comfort your hearts, </a:t>
            </a:r>
          </a:p>
          <a:p>
            <a:pPr algn="ctr"/>
            <a:r>
              <a:rPr lang="en-US" sz="1600" b="1" i="1" dirty="0">
                <a:solidFill>
                  <a:srgbClr val="CC6600"/>
                </a:solidFill>
                <a:latin typeface="Times New Roman" panose="02020603050405020304" pitchFamily="18" charset="0"/>
                <a:cs typeface="Times New Roman" panose="02020603050405020304" pitchFamily="18" charset="0"/>
              </a:rPr>
              <a:t>and stablish you in every good word and work. </a:t>
            </a:r>
          </a:p>
        </p:txBody>
      </p:sp>
      <p:sp>
        <p:nvSpPr>
          <p:cNvPr id="17" name="TextBox 16"/>
          <p:cNvSpPr txBox="1"/>
          <p:nvPr/>
        </p:nvSpPr>
        <p:spPr>
          <a:xfrm>
            <a:off x="8001000" y="1800225"/>
            <a:ext cx="2162175"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II Thessalonians 2:16,17</a:t>
            </a:r>
            <a:endParaRPr lang="en-US" sz="1200" dirty="0"/>
          </a:p>
        </p:txBody>
      </p:sp>
      <p:sp>
        <p:nvSpPr>
          <p:cNvPr id="18" name="TextBox 17"/>
          <p:cNvSpPr txBox="1"/>
          <p:nvPr/>
        </p:nvSpPr>
        <p:spPr>
          <a:xfrm>
            <a:off x="6705600" y="2628900"/>
            <a:ext cx="4781550" cy="1077218"/>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Remembering without ceasing your work of faith, </a:t>
            </a:r>
          </a:p>
          <a:p>
            <a:pPr algn="ctr"/>
            <a:r>
              <a:rPr lang="en-US" sz="1600" b="1" i="1" dirty="0">
                <a:solidFill>
                  <a:srgbClr val="CC6600"/>
                </a:solidFill>
                <a:latin typeface="Times New Roman" panose="02020603050405020304" pitchFamily="18" charset="0"/>
                <a:cs typeface="Times New Roman" panose="02020603050405020304" pitchFamily="18" charset="0"/>
              </a:rPr>
              <a:t>and labour of love,</a:t>
            </a:r>
          </a:p>
          <a:p>
            <a:pPr algn="ctr"/>
            <a:r>
              <a:rPr lang="en-US" sz="1600" b="1" i="1" dirty="0">
                <a:solidFill>
                  <a:srgbClr val="CC6600"/>
                </a:solidFill>
                <a:latin typeface="Times New Roman" panose="02020603050405020304" pitchFamily="18" charset="0"/>
                <a:cs typeface="Times New Roman" panose="02020603050405020304" pitchFamily="18" charset="0"/>
              </a:rPr>
              <a:t>and patience of hope in our Lord Jesus Christ, </a:t>
            </a:r>
          </a:p>
          <a:p>
            <a:pPr algn="ctr"/>
            <a:r>
              <a:rPr lang="en-US" sz="1600" b="1" i="1" dirty="0">
                <a:solidFill>
                  <a:srgbClr val="CC6600"/>
                </a:solidFill>
                <a:latin typeface="Times New Roman" panose="02020603050405020304" pitchFamily="18" charset="0"/>
                <a:cs typeface="Times New Roman" panose="02020603050405020304" pitchFamily="18" charset="0"/>
              </a:rPr>
              <a:t>in the sight of God and our Father; </a:t>
            </a:r>
          </a:p>
        </p:txBody>
      </p:sp>
      <p:sp>
        <p:nvSpPr>
          <p:cNvPr id="19" name="TextBox 18"/>
          <p:cNvSpPr txBox="1"/>
          <p:nvPr/>
        </p:nvSpPr>
        <p:spPr>
          <a:xfrm>
            <a:off x="7953375" y="3609975"/>
            <a:ext cx="2324100"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Thessalonians 1:2,3</a:t>
            </a:r>
            <a:endParaRPr lang="en-US" sz="1200" dirty="0"/>
          </a:p>
        </p:txBody>
      </p:sp>
      <p:sp>
        <p:nvSpPr>
          <p:cNvPr id="20" name="TextBox 19"/>
          <p:cNvSpPr txBox="1"/>
          <p:nvPr/>
        </p:nvSpPr>
        <p:spPr>
          <a:xfrm>
            <a:off x="5543550" y="4191000"/>
            <a:ext cx="6115050"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Teaching us that, denying ungodliness and worldly lusts, </a:t>
            </a:r>
          </a:p>
          <a:p>
            <a:pPr algn="ctr"/>
            <a:r>
              <a:rPr lang="en-US" sz="1600" b="1" i="1" dirty="0">
                <a:solidFill>
                  <a:srgbClr val="CC6600"/>
                </a:solidFill>
                <a:latin typeface="Times New Roman" panose="02020603050405020304" pitchFamily="18" charset="0"/>
                <a:cs typeface="Times New Roman" panose="02020603050405020304" pitchFamily="18" charset="0"/>
              </a:rPr>
              <a:t>we should live soberly, righteously, and godly, in this present world; </a:t>
            </a:r>
          </a:p>
        </p:txBody>
      </p:sp>
      <p:sp>
        <p:nvSpPr>
          <p:cNvPr id="21" name="TextBox 20"/>
          <p:cNvSpPr txBox="1"/>
          <p:nvPr/>
        </p:nvSpPr>
        <p:spPr>
          <a:xfrm>
            <a:off x="5753100" y="5958183"/>
            <a:ext cx="576262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These things speak, and exhort, and rebuke with all authority. </a:t>
            </a:r>
          </a:p>
        </p:txBody>
      </p:sp>
      <p:sp>
        <p:nvSpPr>
          <p:cNvPr id="22" name="TextBox 21"/>
          <p:cNvSpPr txBox="1"/>
          <p:nvPr/>
        </p:nvSpPr>
        <p:spPr>
          <a:xfrm>
            <a:off x="6162675" y="4709100"/>
            <a:ext cx="4905375"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Looking for that blessed hope,</a:t>
            </a:r>
          </a:p>
          <a:p>
            <a:pPr algn="ctr"/>
            <a:r>
              <a:rPr lang="en-US" sz="1600" b="1" i="1" dirty="0">
                <a:solidFill>
                  <a:srgbClr val="CC6600"/>
                </a:solidFill>
                <a:latin typeface="Times New Roman" panose="02020603050405020304" pitchFamily="18" charset="0"/>
                <a:cs typeface="Times New Roman" panose="02020603050405020304" pitchFamily="18" charset="0"/>
              </a:rPr>
              <a:t> and the glorious appearing of the great God</a:t>
            </a:r>
          </a:p>
          <a:p>
            <a:pPr algn="ctr"/>
            <a:r>
              <a:rPr lang="en-US" sz="1600" b="1" i="1" dirty="0">
                <a:solidFill>
                  <a:srgbClr val="CC6600"/>
                </a:solidFill>
                <a:latin typeface="Times New Roman" panose="02020603050405020304" pitchFamily="18" charset="0"/>
                <a:cs typeface="Times New Roman" panose="02020603050405020304" pitchFamily="18" charset="0"/>
              </a:rPr>
              <a:t>and our Saviour Jesus Christ; </a:t>
            </a:r>
          </a:p>
        </p:txBody>
      </p:sp>
      <p:sp>
        <p:nvSpPr>
          <p:cNvPr id="23" name="TextBox 22"/>
          <p:cNvSpPr txBox="1"/>
          <p:nvPr/>
        </p:nvSpPr>
        <p:spPr>
          <a:xfrm>
            <a:off x="5657850" y="5456513"/>
            <a:ext cx="591502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Who gave himself for us, that he might redeem us from all iniquity, </a:t>
            </a:r>
          </a:p>
          <a:p>
            <a:pPr algn="ctr"/>
            <a:r>
              <a:rPr lang="en-US" sz="1600" b="1" i="1" dirty="0">
                <a:solidFill>
                  <a:srgbClr val="CC6600"/>
                </a:solidFill>
                <a:latin typeface="Times New Roman" panose="02020603050405020304" pitchFamily="18" charset="0"/>
                <a:cs typeface="Times New Roman" panose="02020603050405020304" pitchFamily="18" charset="0"/>
              </a:rPr>
              <a:t>and purify unto himself a peculiar people, zealous of good works. </a:t>
            </a:r>
          </a:p>
        </p:txBody>
      </p:sp>
      <p:sp>
        <p:nvSpPr>
          <p:cNvPr id="24" name="TextBox 23"/>
          <p:cNvSpPr txBox="1"/>
          <p:nvPr/>
        </p:nvSpPr>
        <p:spPr>
          <a:xfrm>
            <a:off x="7660479" y="6475569"/>
            <a:ext cx="1938337"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Titus 2:11-15</a:t>
            </a:r>
          </a:p>
        </p:txBody>
      </p:sp>
      <p:sp>
        <p:nvSpPr>
          <p:cNvPr id="25" name="TextBox 24"/>
          <p:cNvSpPr txBox="1"/>
          <p:nvPr/>
        </p:nvSpPr>
        <p:spPr>
          <a:xfrm>
            <a:off x="7441405" y="6216878"/>
            <a:ext cx="2376487"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Let no man despise thee. </a:t>
            </a:r>
          </a:p>
        </p:txBody>
      </p:sp>
      <p:cxnSp>
        <p:nvCxnSpPr>
          <p:cNvPr id="27" name="Straight Connector 26"/>
          <p:cNvCxnSpPr/>
          <p:nvPr/>
        </p:nvCxnSpPr>
        <p:spPr>
          <a:xfrm>
            <a:off x="2181225" y="795784"/>
            <a:ext cx="34766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67025" y="1038225"/>
            <a:ext cx="13144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125" y="1800225"/>
            <a:ext cx="44386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81150" y="2058174"/>
            <a:ext cx="2857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95350" y="3352800"/>
            <a:ext cx="42576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90650" y="3586609"/>
            <a:ext cx="6381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90650" y="3839349"/>
            <a:ext cx="39338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81150" y="4085778"/>
            <a:ext cx="2857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72575" y="824359"/>
            <a:ext cx="7429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124825" y="1076325"/>
            <a:ext cx="26384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86750" y="1314450"/>
            <a:ext cx="19907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162925" y="1587787"/>
            <a:ext cx="18192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48550" y="1828800"/>
            <a:ext cx="36195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058400" y="2908935"/>
            <a:ext cx="10953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632554" y="3153668"/>
            <a:ext cx="1192483"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448550" y="3390900"/>
            <a:ext cx="146446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825037" y="4197042"/>
            <a:ext cx="169068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810250" y="4718625"/>
            <a:ext cx="561022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791575" y="4962525"/>
            <a:ext cx="103346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448550" y="5226709"/>
            <a:ext cx="315753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01000" y="5466038"/>
            <a:ext cx="182403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105900" y="5734050"/>
            <a:ext cx="231457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01000" y="5967708"/>
            <a:ext cx="13073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482137" y="5967708"/>
            <a:ext cx="1938338"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162800" y="6225600"/>
            <a:ext cx="43815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120062" y="6227267"/>
            <a:ext cx="45243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124950" y="6225600"/>
            <a:ext cx="483391"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067925" y="6225600"/>
            <a:ext cx="114300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600950" y="6496063"/>
            <a:ext cx="199786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pic>
        <p:nvPicPr>
          <p:cNvPr id="54"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51924">
            <a:off x="4205158" y="458042"/>
            <a:ext cx="1761374" cy="1452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6659" y="572855"/>
            <a:ext cx="1029835"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Do you abound in hope?</a:t>
            </a:r>
          </a:p>
        </p:txBody>
      </p:sp>
      <p:pic>
        <p:nvPicPr>
          <p:cNvPr id="56"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11697" flipH="1" flipV="1">
            <a:off x="377594" y="1181325"/>
            <a:ext cx="2235659" cy="18432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9626" y="1457652"/>
            <a:ext cx="1109710" cy="938719"/>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Paul and ONLY Paul!  Not the apostles, </a:t>
            </a:r>
          </a:p>
          <a:p>
            <a:pPr algn="ctr"/>
            <a:r>
              <a:rPr lang="en-US" sz="1100" dirty="0">
                <a:latin typeface="Times New Roman" panose="02020603050405020304" pitchFamily="18" charset="0"/>
                <a:cs typeface="Times New Roman" panose="02020603050405020304" pitchFamily="18" charset="0"/>
              </a:rPr>
              <a:t>OT prophets, </a:t>
            </a:r>
          </a:p>
          <a:p>
            <a:pPr algn="ctr"/>
            <a:r>
              <a:rPr lang="en-US" sz="1100" dirty="0">
                <a:latin typeface="Times New Roman" panose="02020603050405020304" pitchFamily="18" charset="0"/>
                <a:cs typeface="Times New Roman" panose="02020603050405020304" pitchFamily="18" charset="0"/>
              </a:rPr>
              <a:t>etc.</a:t>
            </a:r>
          </a:p>
        </p:txBody>
      </p:sp>
      <p:pic>
        <p:nvPicPr>
          <p:cNvPr id="58" name="Picture 2" descr="http://www.clker.com/cliparts/U/8/k/x/W/9/cartoon-speech-bubb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15431" flipV="1">
            <a:off x="9074455" y="4500138"/>
            <a:ext cx="2146484" cy="225017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707236" y="5160276"/>
            <a:ext cx="1485583" cy="1015663"/>
          </a:xfrm>
          <a:prstGeom prst="rect">
            <a:avLst/>
          </a:prstGeom>
          <a:noFill/>
        </p:spPr>
        <p:txBody>
          <a:bodyPr wrap="square" rtlCol="0">
            <a:spAutoFit/>
          </a:bodyPr>
          <a:lstStyle/>
          <a:p>
            <a:pPr algn="ctr"/>
            <a:r>
              <a:rPr lang="en-US" sz="1200" dirty="0"/>
              <a:t>But they sure do, don’t they – and they will… we just can’t let it </a:t>
            </a:r>
          </a:p>
          <a:p>
            <a:pPr algn="ctr"/>
            <a:r>
              <a:rPr lang="en-US" sz="1200" dirty="0"/>
              <a:t>bother us!</a:t>
            </a:r>
          </a:p>
        </p:txBody>
      </p:sp>
    </p:spTree>
    <p:extLst>
      <p:ext uri="{BB962C8B-B14F-4D97-AF65-F5344CB8AC3E}">
        <p14:creationId xmlns:p14="http://schemas.microsoft.com/office/powerpoint/2010/main" val="26180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2000"/>
                                        <p:tgtEl>
                                          <p:spTgt spid="27"/>
                                        </p:tgtEl>
                                      </p:cBhvr>
                                    </p:animEffect>
                                  </p:childTnLst>
                                </p:cTn>
                              </p:par>
                            </p:childTnLst>
                          </p:cTn>
                        </p:par>
                        <p:par>
                          <p:cTn id="19" fill="hold">
                            <p:stCondLst>
                              <p:cond delay="40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2000"/>
                                        <p:tgtEl>
                                          <p:spTgt spid="3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Effect transition="in" filter="fade">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2000" fill="hold"/>
                                        <p:tgtEl>
                                          <p:spTgt spid="14"/>
                                        </p:tgtEl>
                                        <p:attrNameLst>
                                          <p:attrName>ppt_w</p:attrName>
                                        </p:attrNameLst>
                                      </p:cBhvr>
                                      <p:tavLst>
                                        <p:tav tm="0">
                                          <p:val>
                                            <p:fltVal val="0"/>
                                          </p:val>
                                        </p:tav>
                                        <p:tav tm="100000">
                                          <p:val>
                                            <p:strVal val="#ppt_w"/>
                                          </p:val>
                                        </p:tav>
                                      </p:tavLst>
                                    </p:anim>
                                    <p:anim calcmode="lin" valueType="num">
                                      <p:cBhvr>
                                        <p:cTn id="50" dur="2000" fill="hold"/>
                                        <p:tgtEl>
                                          <p:spTgt spid="14"/>
                                        </p:tgtEl>
                                        <p:attrNameLst>
                                          <p:attrName>ppt_h</p:attrName>
                                        </p:attrNameLst>
                                      </p:cBhvr>
                                      <p:tavLst>
                                        <p:tav tm="0">
                                          <p:val>
                                            <p:fltVal val="0"/>
                                          </p:val>
                                        </p:tav>
                                        <p:tav tm="100000">
                                          <p:val>
                                            <p:strVal val="#ppt_h"/>
                                          </p:val>
                                        </p:tav>
                                      </p:tavLst>
                                    </p:anim>
                                    <p:animEffect transition="in" filter="fade">
                                      <p:cBhvr>
                                        <p:cTn id="51" dur="2000"/>
                                        <p:tgtEl>
                                          <p:spTgt spid="14"/>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2000"/>
                                        <p:tgtEl>
                                          <p:spTgt spid="35"/>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1000"/>
                                        <p:tgtEl>
                                          <p:spTgt spid="37"/>
                                        </p:tgtEl>
                                      </p:cBhvr>
                                    </p:animEffect>
                                  </p:childTnLst>
                                </p:cTn>
                              </p:par>
                            </p:childTnLst>
                          </p:cTn>
                        </p:par>
                        <p:par>
                          <p:cTn id="60" fill="hold">
                            <p:stCondLst>
                              <p:cond delay="5000"/>
                            </p:stCondLst>
                            <p:childTnLst>
                              <p:par>
                                <p:cTn id="61" presetID="22" presetClass="entr" presetSubtype="8" fill="hold" nodeType="afterEffect">
                                  <p:stCondLst>
                                    <p:cond delay="50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20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2000"/>
                                        <p:tgtEl>
                                          <p:spTgt spid="41"/>
                                        </p:tgtEl>
                                      </p:cBhvr>
                                    </p:animEffect>
                                  </p:childTnLst>
                                </p:cTn>
                              </p:par>
                            </p:childTnLst>
                          </p:cTn>
                        </p:par>
                        <p:par>
                          <p:cTn id="68" fill="hold">
                            <p:stCondLst>
                              <p:cond delay="95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2000" fill="hold"/>
                                        <p:tgtEl>
                                          <p:spTgt spid="9"/>
                                        </p:tgtEl>
                                        <p:attrNameLst>
                                          <p:attrName>ppt_w</p:attrName>
                                        </p:attrNameLst>
                                      </p:cBhvr>
                                      <p:tavLst>
                                        <p:tav tm="0">
                                          <p:val>
                                            <p:fltVal val="0"/>
                                          </p:val>
                                        </p:tav>
                                        <p:tav tm="100000">
                                          <p:val>
                                            <p:strVal val="#ppt_w"/>
                                          </p:val>
                                        </p:tav>
                                      </p:tavLst>
                                    </p:anim>
                                    <p:anim calcmode="lin" valueType="num">
                                      <p:cBhvr>
                                        <p:cTn id="77" dur="2000" fill="hold"/>
                                        <p:tgtEl>
                                          <p:spTgt spid="9"/>
                                        </p:tgtEl>
                                        <p:attrNameLst>
                                          <p:attrName>ppt_h</p:attrName>
                                        </p:attrNameLst>
                                      </p:cBhvr>
                                      <p:tavLst>
                                        <p:tav tm="0">
                                          <p:val>
                                            <p:fltVal val="0"/>
                                          </p:val>
                                        </p:tav>
                                        <p:tav tm="100000">
                                          <p:val>
                                            <p:strVal val="#ppt_h"/>
                                          </p:val>
                                        </p:tav>
                                      </p:tavLst>
                                    </p:anim>
                                    <p:animEffect transition="in" filter="fade">
                                      <p:cBhvr>
                                        <p:cTn id="78" dur="2000"/>
                                        <p:tgtEl>
                                          <p:spTgt spid="9"/>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1250"/>
                                        <p:tgtEl>
                                          <p:spTgt spid="43"/>
                                        </p:tgtEl>
                                      </p:cBhvr>
                                    </p:animEffect>
                                  </p:childTnLst>
                                </p:cTn>
                              </p:par>
                            </p:childTnLst>
                          </p:cTn>
                        </p:par>
                        <p:par>
                          <p:cTn id="83" fill="hold">
                            <p:stCondLst>
                              <p:cond delay="3250"/>
                            </p:stCondLst>
                            <p:childTnLst>
                              <p:par>
                                <p:cTn id="84" presetID="22" presetClass="entr" presetSubtype="8"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left)">
                                      <p:cBhvr>
                                        <p:cTn id="86" dur="2000"/>
                                        <p:tgtEl>
                                          <p:spTgt spid="45"/>
                                        </p:tgtEl>
                                      </p:cBhvr>
                                    </p:animEffect>
                                  </p:childTnLst>
                                </p:cTn>
                              </p:par>
                            </p:childTnLst>
                          </p:cTn>
                        </p:par>
                        <p:par>
                          <p:cTn id="87" fill="hold">
                            <p:stCondLst>
                              <p:cond delay="5250"/>
                            </p:stCondLst>
                            <p:childTnLst>
                              <p:par>
                                <p:cTn id="88" presetID="22" presetClass="entr" presetSubtype="8"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20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2000" fill="hold"/>
                                        <p:tgtEl>
                                          <p:spTgt spid="16"/>
                                        </p:tgtEl>
                                        <p:attrNameLst>
                                          <p:attrName>ppt_w</p:attrName>
                                        </p:attrNameLst>
                                      </p:cBhvr>
                                      <p:tavLst>
                                        <p:tav tm="0">
                                          <p:val>
                                            <p:fltVal val="0"/>
                                          </p:val>
                                        </p:tav>
                                        <p:tav tm="100000">
                                          <p:val>
                                            <p:strVal val="#ppt_w"/>
                                          </p:val>
                                        </p:tav>
                                      </p:tavLst>
                                    </p:anim>
                                    <p:anim calcmode="lin" valueType="num">
                                      <p:cBhvr>
                                        <p:cTn id="96" dur="2000" fill="hold"/>
                                        <p:tgtEl>
                                          <p:spTgt spid="16"/>
                                        </p:tgtEl>
                                        <p:attrNameLst>
                                          <p:attrName>ppt_h</p:attrName>
                                        </p:attrNameLst>
                                      </p:cBhvr>
                                      <p:tavLst>
                                        <p:tav tm="0">
                                          <p:val>
                                            <p:fltVal val="0"/>
                                          </p:val>
                                        </p:tav>
                                        <p:tav tm="100000">
                                          <p:val>
                                            <p:strVal val="#ppt_h"/>
                                          </p:val>
                                        </p:tav>
                                      </p:tavLst>
                                    </p:anim>
                                    <p:animEffect transition="in" filter="fade">
                                      <p:cBhvr>
                                        <p:cTn id="97" dur="2000"/>
                                        <p:tgtEl>
                                          <p:spTgt spid="16"/>
                                        </p:tgtEl>
                                      </p:cBhvr>
                                    </p:animEffect>
                                  </p:childTnLst>
                                </p:cTn>
                              </p:par>
                            </p:childTnLst>
                          </p:cTn>
                        </p:par>
                        <p:par>
                          <p:cTn id="98" fill="hold">
                            <p:stCondLst>
                              <p:cond delay="2000"/>
                            </p:stCondLst>
                            <p:childTnLst>
                              <p:par>
                                <p:cTn id="99" presetID="22" presetClass="entr" presetSubtype="8"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left)">
                                      <p:cBhvr>
                                        <p:cTn id="101" dur="2000"/>
                                        <p:tgtEl>
                                          <p:spTgt spid="49"/>
                                        </p:tgtEl>
                                      </p:cBhvr>
                                    </p:animEffect>
                                  </p:childTnLst>
                                </p:cTn>
                              </p:par>
                            </p:childTnLst>
                          </p:cTn>
                        </p:par>
                        <p:par>
                          <p:cTn id="102" fill="hold">
                            <p:stCondLst>
                              <p:cond delay="4000"/>
                            </p:stCondLst>
                            <p:childTnLst>
                              <p:par>
                                <p:cTn id="103" presetID="22" presetClass="entr" presetSubtype="8" fill="hold"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2000"/>
                                        <p:tgtEl>
                                          <p:spTgt spid="51"/>
                                        </p:tgtEl>
                                      </p:cBhvr>
                                    </p:animEffect>
                                  </p:childTnLst>
                                </p:cTn>
                              </p:par>
                            </p:childTnLst>
                          </p:cTn>
                        </p:par>
                        <p:par>
                          <p:cTn id="106" fill="hold">
                            <p:stCondLst>
                              <p:cond delay="6000"/>
                            </p:stCondLst>
                            <p:childTnLst>
                              <p:par>
                                <p:cTn id="107" presetID="10" presetClass="entr" presetSubtype="0"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2000" fill="hold"/>
                                        <p:tgtEl>
                                          <p:spTgt spid="10"/>
                                        </p:tgtEl>
                                        <p:attrNameLst>
                                          <p:attrName>ppt_w</p:attrName>
                                        </p:attrNameLst>
                                      </p:cBhvr>
                                      <p:tavLst>
                                        <p:tav tm="0">
                                          <p:val>
                                            <p:fltVal val="0"/>
                                          </p:val>
                                        </p:tav>
                                        <p:tav tm="100000">
                                          <p:val>
                                            <p:strVal val="#ppt_w"/>
                                          </p:val>
                                        </p:tav>
                                      </p:tavLst>
                                    </p:anim>
                                    <p:anim calcmode="lin" valueType="num">
                                      <p:cBhvr>
                                        <p:cTn id="115" dur="2000" fill="hold"/>
                                        <p:tgtEl>
                                          <p:spTgt spid="10"/>
                                        </p:tgtEl>
                                        <p:attrNameLst>
                                          <p:attrName>ppt_h</p:attrName>
                                        </p:attrNameLst>
                                      </p:cBhvr>
                                      <p:tavLst>
                                        <p:tav tm="0">
                                          <p:val>
                                            <p:fltVal val="0"/>
                                          </p:val>
                                        </p:tav>
                                        <p:tav tm="100000">
                                          <p:val>
                                            <p:strVal val="#ppt_h"/>
                                          </p:val>
                                        </p:tav>
                                      </p:tavLst>
                                    </p:anim>
                                    <p:animEffect transition="in" filter="fade">
                                      <p:cBhvr>
                                        <p:cTn id="116" dur="20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2000" fill="hold"/>
                                        <p:tgtEl>
                                          <p:spTgt spid="18"/>
                                        </p:tgtEl>
                                        <p:attrNameLst>
                                          <p:attrName>ppt_w</p:attrName>
                                        </p:attrNameLst>
                                      </p:cBhvr>
                                      <p:tavLst>
                                        <p:tav tm="0">
                                          <p:val>
                                            <p:fltVal val="0"/>
                                          </p:val>
                                        </p:tav>
                                        <p:tav tm="100000">
                                          <p:val>
                                            <p:strVal val="#ppt_w"/>
                                          </p:val>
                                        </p:tav>
                                      </p:tavLst>
                                    </p:anim>
                                    <p:anim calcmode="lin" valueType="num">
                                      <p:cBhvr>
                                        <p:cTn id="122" dur="2000" fill="hold"/>
                                        <p:tgtEl>
                                          <p:spTgt spid="18"/>
                                        </p:tgtEl>
                                        <p:attrNameLst>
                                          <p:attrName>ppt_h</p:attrName>
                                        </p:attrNameLst>
                                      </p:cBhvr>
                                      <p:tavLst>
                                        <p:tav tm="0">
                                          <p:val>
                                            <p:fltVal val="0"/>
                                          </p:val>
                                        </p:tav>
                                        <p:tav tm="100000">
                                          <p:val>
                                            <p:strVal val="#ppt_h"/>
                                          </p:val>
                                        </p:tav>
                                      </p:tavLst>
                                    </p:anim>
                                    <p:animEffect transition="in" filter="fade">
                                      <p:cBhvr>
                                        <p:cTn id="123" dur="2000"/>
                                        <p:tgtEl>
                                          <p:spTgt spid="18"/>
                                        </p:tgtEl>
                                      </p:cBhvr>
                                    </p:animEffect>
                                  </p:childTnLst>
                                </p:cTn>
                              </p:par>
                            </p:childTnLst>
                          </p:cTn>
                        </p:par>
                        <p:par>
                          <p:cTn id="124" fill="hold">
                            <p:stCondLst>
                              <p:cond delay="2000"/>
                            </p:stCondLst>
                            <p:childTnLst>
                              <p:par>
                                <p:cTn id="125" presetID="22" presetClass="entr" presetSubtype="8"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1500"/>
                                        <p:tgtEl>
                                          <p:spTgt spid="53"/>
                                        </p:tgtEl>
                                      </p:cBhvr>
                                    </p:animEffect>
                                  </p:childTnLst>
                                </p:cTn>
                              </p:par>
                            </p:childTnLst>
                          </p:cTn>
                        </p:par>
                        <p:par>
                          <p:cTn id="128" fill="hold">
                            <p:stCondLst>
                              <p:cond delay="3500"/>
                            </p:stCondLst>
                            <p:childTnLst>
                              <p:par>
                                <p:cTn id="129" presetID="22" presetClass="entr" presetSubtype="8" fill="hold" nodeType="afterEffect">
                                  <p:stCondLst>
                                    <p:cond delay="250"/>
                                  </p:stCondLst>
                                  <p:childTnLst>
                                    <p:set>
                                      <p:cBhvr>
                                        <p:cTn id="130" dur="1" fill="hold">
                                          <p:stCondLst>
                                            <p:cond delay="0"/>
                                          </p:stCondLst>
                                        </p:cTn>
                                        <p:tgtEl>
                                          <p:spTgt spid="55"/>
                                        </p:tgtEl>
                                        <p:attrNameLst>
                                          <p:attrName>style.visibility</p:attrName>
                                        </p:attrNameLst>
                                      </p:cBhvr>
                                      <p:to>
                                        <p:strVal val="visible"/>
                                      </p:to>
                                    </p:set>
                                    <p:animEffect transition="in" filter="wipe(left)">
                                      <p:cBhvr>
                                        <p:cTn id="131" dur="1500"/>
                                        <p:tgtEl>
                                          <p:spTgt spid="55"/>
                                        </p:tgtEl>
                                      </p:cBhvr>
                                    </p:animEffect>
                                  </p:childTnLst>
                                </p:cTn>
                              </p:par>
                            </p:childTnLst>
                          </p:cTn>
                        </p:par>
                        <p:par>
                          <p:cTn id="132" fill="hold">
                            <p:stCondLst>
                              <p:cond delay="5250"/>
                            </p:stCondLst>
                            <p:childTnLst>
                              <p:par>
                                <p:cTn id="133" presetID="22" presetClass="entr" presetSubtype="8" fill="hold" nodeType="afterEffect">
                                  <p:stCondLst>
                                    <p:cond delay="250"/>
                                  </p:stCondLst>
                                  <p:childTnLst>
                                    <p:set>
                                      <p:cBhvr>
                                        <p:cTn id="134" dur="1" fill="hold">
                                          <p:stCondLst>
                                            <p:cond delay="0"/>
                                          </p:stCondLst>
                                        </p:cTn>
                                        <p:tgtEl>
                                          <p:spTgt spid="57"/>
                                        </p:tgtEl>
                                        <p:attrNameLst>
                                          <p:attrName>style.visibility</p:attrName>
                                        </p:attrNameLst>
                                      </p:cBhvr>
                                      <p:to>
                                        <p:strVal val="visible"/>
                                      </p:to>
                                    </p:set>
                                    <p:animEffect transition="in" filter="wipe(left)">
                                      <p:cBhvr>
                                        <p:cTn id="135" dur="1500"/>
                                        <p:tgtEl>
                                          <p:spTgt spid="57"/>
                                        </p:tgtEl>
                                      </p:cBhvr>
                                    </p:animEffect>
                                  </p:childTnLst>
                                </p:cTn>
                              </p:par>
                            </p:childTnLst>
                          </p:cTn>
                        </p:par>
                        <p:par>
                          <p:cTn id="136" fill="hold">
                            <p:stCondLst>
                              <p:cond delay="7000"/>
                            </p:stCondLst>
                            <p:childTnLst>
                              <p:par>
                                <p:cTn id="137" presetID="10" presetClass="entr" presetSubtype="0"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p:cTn id="144" dur="2000" fill="hold"/>
                                        <p:tgtEl>
                                          <p:spTgt spid="11"/>
                                        </p:tgtEl>
                                        <p:attrNameLst>
                                          <p:attrName>ppt_w</p:attrName>
                                        </p:attrNameLst>
                                      </p:cBhvr>
                                      <p:tavLst>
                                        <p:tav tm="0">
                                          <p:val>
                                            <p:fltVal val="0"/>
                                          </p:val>
                                        </p:tav>
                                        <p:tav tm="100000">
                                          <p:val>
                                            <p:strVal val="#ppt_w"/>
                                          </p:val>
                                        </p:tav>
                                      </p:tavLst>
                                    </p:anim>
                                    <p:anim calcmode="lin" valueType="num">
                                      <p:cBhvr>
                                        <p:cTn id="145" dur="2000" fill="hold"/>
                                        <p:tgtEl>
                                          <p:spTgt spid="11"/>
                                        </p:tgtEl>
                                        <p:attrNameLst>
                                          <p:attrName>ppt_h</p:attrName>
                                        </p:attrNameLst>
                                      </p:cBhvr>
                                      <p:tavLst>
                                        <p:tav tm="0">
                                          <p:val>
                                            <p:fltVal val="0"/>
                                          </p:val>
                                        </p:tav>
                                        <p:tav tm="100000">
                                          <p:val>
                                            <p:strVal val="#ppt_h"/>
                                          </p:val>
                                        </p:tav>
                                      </p:tavLst>
                                    </p:anim>
                                    <p:animEffect transition="in" filter="fade">
                                      <p:cBhvr>
                                        <p:cTn id="146" dur="2000"/>
                                        <p:tgtEl>
                                          <p:spTgt spid="11"/>
                                        </p:tgtEl>
                                      </p:cBhvr>
                                    </p:animEffect>
                                  </p:childTnLst>
                                </p:cTn>
                              </p:par>
                            </p:childTnLst>
                          </p:cTn>
                        </p:par>
                        <p:par>
                          <p:cTn id="147" fill="hold">
                            <p:stCondLst>
                              <p:cond delay="2000"/>
                            </p:stCondLst>
                            <p:childTnLst>
                              <p:par>
                                <p:cTn id="148" presetID="22" presetClass="entr" presetSubtype="8"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wipe(left)">
                                      <p:cBhvr>
                                        <p:cTn id="150" dur="2000"/>
                                        <p:tgtEl>
                                          <p:spTgt spid="59"/>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20"/>
                                        </p:tgtEl>
                                        <p:attrNameLst>
                                          <p:attrName>style.visibility</p:attrName>
                                        </p:attrNameLst>
                                      </p:cBhvr>
                                      <p:to>
                                        <p:strVal val="visible"/>
                                      </p:to>
                                    </p:set>
                                    <p:anim calcmode="lin" valueType="num">
                                      <p:cBhvr>
                                        <p:cTn id="155" dur="2000" fill="hold"/>
                                        <p:tgtEl>
                                          <p:spTgt spid="20"/>
                                        </p:tgtEl>
                                        <p:attrNameLst>
                                          <p:attrName>ppt_w</p:attrName>
                                        </p:attrNameLst>
                                      </p:cBhvr>
                                      <p:tavLst>
                                        <p:tav tm="0">
                                          <p:val>
                                            <p:fltVal val="0"/>
                                          </p:val>
                                        </p:tav>
                                        <p:tav tm="100000">
                                          <p:val>
                                            <p:strVal val="#ppt_w"/>
                                          </p:val>
                                        </p:tav>
                                      </p:tavLst>
                                    </p:anim>
                                    <p:anim calcmode="lin" valueType="num">
                                      <p:cBhvr>
                                        <p:cTn id="156" dur="2000" fill="hold"/>
                                        <p:tgtEl>
                                          <p:spTgt spid="20"/>
                                        </p:tgtEl>
                                        <p:attrNameLst>
                                          <p:attrName>ppt_h</p:attrName>
                                        </p:attrNameLst>
                                      </p:cBhvr>
                                      <p:tavLst>
                                        <p:tav tm="0">
                                          <p:val>
                                            <p:fltVal val="0"/>
                                          </p:val>
                                        </p:tav>
                                        <p:tav tm="100000">
                                          <p:val>
                                            <p:strVal val="#ppt_h"/>
                                          </p:val>
                                        </p:tav>
                                      </p:tavLst>
                                    </p:anim>
                                    <p:animEffect transition="in" filter="fade">
                                      <p:cBhvr>
                                        <p:cTn id="157" dur="2000"/>
                                        <p:tgtEl>
                                          <p:spTgt spid="20"/>
                                        </p:tgtEl>
                                      </p:cBhvr>
                                    </p:animEffect>
                                  </p:childTnLst>
                                </p:cTn>
                              </p:par>
                            </p:childTnLst>
                          </p:cTn>
                        </p:par>
                        <p:par>
                          <p:cTn id="158" fill="hold">
                            <p:stCondLst>
                              <p:cond delay="2000"/>
                            </p:stCondLst>
                            <p:childTnLst>
                              <p:par>
                                <p:cTn id="159" presetID="22" presetClass="entr" presetSubtype="8" fill="hold" nodeType="afterEffect">
                                  <p:stCondLst>
                                    <p:cond delay="500"/>
                                  </p:stCondLst>
                                  <p:childTnLst>
                                    <p:set>
                                      <p:cBhvr>
                                        <p:cTn id="160" dur="1" fill="hold">
                                          <p:stCondLst>
                                            <p:cond delay="0"/>
                                          </p:stCondLst>
                                        </p:cTn>
                                        <p:tgtEl>
                                          <p:spTgt spid="61"/>
                                        </p:tgtEl>
                                        <p:attrNameLst>
                                          <p:attrName>style.visibility</p:attrName>
                                        </p:attrNameLst>
                                      </p:cBhvr>
                                      <p:to>
                                        <p:strVal val="visible"/>
                                      </p:to>
                                    </p:set>
                                    <p:animEffect transition="in" filter="wipe(left)">
                                      <p:cBhvr>
                                        <p:cTn id="161" dur="2000"/>
                                        <p:tgtEl>
                                          <p:spTgt spid="61"/>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grpId="0" nodeType="clickEffect">
                                  <p:stCondLst>
                                    <p:cond delay="0"/>
                                  </p:stCondLst>
                                  <p:childTnLst>
                                    <p:set>
                                      <p:cBhvr>
                                        <p:cTn id="165" dur="1" fill="hold">
                                          <p:stCondLst>
                                            <p:cond delay="0"/>
                                          </p:stCondLst>
                                        </p:cTn>
                                        <p:tgtEl>
                                          <p:spTgt spid="22"/>
                                        </p:tgtEl>
                                        <p:attrNameLst>
                                          <p:attrName>style.visibility</p:attrName>
                                        </p:attrNameLst>
                                      </p:cBhvr>
                                      <p:to>
                                        <p:strVal val="visible"/>
                                      </p:to>
                                    </p:set>
                                    <p:anim calcmode="lin" valueType="num">
                                      <p:cBhvr>
                                        <p:cTn id="166" dur="2000" fill="hold"/>
                                        <p:tgtEl>
                                          <p:spTgt spid="22"/>
                                        </p:tgtEl>
                                        <p:attrNameLst>
                                          <p:attrName>ppt_w</p:attrName>
                                        </p:attrNameLst>
                                      </p:cBhvr>
                                      <p:tavLst>
                                        <p:tav tm="0">
                                          <p:val>
                                            <p:fltVal val="0"/>
                                          </p:val>
                                        </p:tav>
                                        <p:tav tm="100000">
                                          <p:val>
                                            <p:strVal val="#ppt_w"/>
                                          </p:val>
                                        </p:tav>
                                      </p:tavLst>
                                    </p:anim>
                                    <p:anim calcmode="lin" valueType="num">
                                      <p:cBhvr>
                                        <p:cTn id="167" dur="2000" fill="hold"/>
                                        <p:tgtEl>
                                          <p:spTgt spid="22"/>
                                        </p:tgtEl>
                                        <p:attrNameLst>
                                          <p:attrName>ppt_h</p:attrName>
                                        </p:attrNameLst>
                                      </p:cBhvr>
                                      <p:tavLst>
                                        <p:tav tm="0">
                                          <p:val>
                                            <p:fltVal val="0"/>
                                          </p:val>
                                        </p:tav>
                                        <p:tav tm="100000">
                                          <p:val>
                                            <p:strVal val="#ppt_h"/>
                                          </p:val>
                                        </p:tav>
                                      </p:tavLst>
                                    </p:anim>
                                    <p:animEffect transition="in" filter="fade">
                                      <p:cBhvr>
                                        <p:cTn id="168" dur="2000"/>
                                        <p:tgtEl>
                                          <p:spTgt spid="22"/>
                                        </p:tgtEl>
                                      </p:cBhvr>
                                    </p:animEffect>
                                  </p:childTnLst>
                                </p:cTn>
                              </p:par>
                            </p:childTnLst>
                          </p:cTn>
                        </p:par>
                        <p:par>
                          <p:cTn id="169" fill="hold">
                            <p:stCondLst>
                              <p:cond delay="2000"/>
                            </p:stCondLst>
                            <p:childTnLst>
                              <p:par>
                                <p:cTn id="170" presetID="22" presetClass="entr" presetSubtype="8" fill="hold" nodeType="afterEffect">
                                  <p:stCondLst>
                                    <p:cond delay="250"/>
                                  </p:stCondLst>
                                  <p:childTnLst>
                                    <p:set>
                                      <p:cBhvr>
                                        <p:cTn id="171" dur="1" fill="hold">
                                          <p:stCondLst>
                                            <p:cond delay="0"/>
                                          </p:stCondLst>
                                        </p:cTn>
                                        <p:tgtEl>
                                          <p:spTgt spid="63"/>
                                        </p:tgtEl>
                                        <p:attrNameLst>
                                          <p:attrName>style.visibility</p:attrName>
                                        </p:attrNameLst>
                                      </p:cBhvr>
                                      <p:to>
                                        <p:strVal val="visible"/>
                                      </p:to>
                                    </p:set>
                                    <p:animEffect transition="in" filter="wipe(left)">
                                      <p:cBhvr>
                                        <p:cTn id="172" dur="2000"/>
                                        <p:tgtEl>
                                          <p:spTgt spid="63"/>
                                        </p:tgtEl>
                                      </p:cBhvr>
                                    </p:animEffect>
                                  </p:childTnLst>
                                </p:cTn>
                              </p:par>
                            </p:childTnLst>
                          </p:cTn>
                        </p:par>
                        <p:par>
                          <p:cTn id="173" fill="hold">
                            <p:stCondLst>
                              <p:cond delay="4250"/>
                            </p:stCondLst>
                            <p:childTnLst>
                              <p:par>
                                <p:cTn id="174" presetID="22" presetClass="entr" presetSubtype="8" fill="hold" nodeType="afterEffect">
                                  <p:stCondLst>
                                    <p:cond delay="250"/>
                                  </p:stCondLst>
                                  <p:childTnLst>
                                    <p:set>
                                      <p:cBhvr>
                                        <p:cTn id="175" dur="1" fill="hold">
                                          <p:stCondLst>
                                            <p:cond delay="0"/>
                                          </p:stCondLst>
                                        </p:cTn>
                                        <p:tgtEl>
                                          <p:spTgt spid="65"/>
                                        </p:tgtEl>
                                        <p:attrNameLst>
                                          <p:attrName>style.visibility</p:attrName>
                                        </p:attrNameLst>
                                      </p:cBhvr>
                                      <p:to>
                                        <p:strVal val="visible"/>
                                      </p:to>
                                    </p:set>
                                    <p:animEffect transition="in" filter="wipe(left)">
                                      <p:cBhvr>
                                        <p:cTn id="176" dur="2000"/>
                                        <p:tgtEl>
                                          <p:spTgt spid="65"/>
                                        </p:tgtEl>
                                      </p:cBhvr>
                                    </p:animEffect>
                                  </p:childTnLst>
                                </p:cTn>
                              </p:par>
                            </p:childTnLst>
                          </p:cTn>
                        </p:par>
                        <p:par>
                          <p:cTn id="177" fill="hold">
                            <p:stCondLst>
                              <p:cond delay="6500"/>
                            </p:stCondLst>
                            <p:childTnLst>
                              <p:par>
                                <p:cTn id="178" presetID="22" presetClass="entr" presetSubtype="8" fill="hold" nodeType="afterEffect">
                                  <p:stCondLst>
                                    <p:cond delay="250"/>
                                  </p:stCondLst>
                                  <p:childTnLst>
                                    <p:set>
                                      <p:cBhvr>
                                        <p:cTn id="179" dur="1" fill="hold">
                                          <p:stCondLst>
                                            <p:cond delay="0"/>
                                          </p:stCondLst>
                                        </p:cTn>
                                        <p:tgtEl>
                                          <p:spTgt spid="67"/>
                                        </p:tgtEl>
                                        <p:attrNameLst>
                                          <p:attrName>style.visibility</p:attrName>
                                        </p:attrNameLst>
                                      </p:cBhvr>
                                      <p:to>
                                        <p:strVal val="visible"/>
                                      </p:to>
                                    </p:set>
                                    <p:animEffect transition="in" filter="wipe(left)">
                                      <p:cBhvr>
                                        <p:cTn id="180" dur="2000"/>
                                        <p:tgtEl>
                                          <p:spTgt spid="67"/>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2000" fill="hold"/>
                                        <p:tgtEl>
                                          <p:spTgt spid="23"/>
                                        </p:tgtEl>
                                        <p:attrNameLst>
                                          <p:attrName>ppt_w</p:attrName>
                                        </p:attrNameLst>
                                      </p:cBhvr>
                                      <p:tavLst>
                                        <p:tav tm="0">
                                          <p:val>
                                            <p:fltVal val="0"/>
                                          </p:val>
                                        </p:tav>
                                        <p:tav tm="100000">
                                          <p:val>
                                            <p:strVal val="#ppt_w"/>
                                          </p:val>
                                        </p:tav>
                                      </p:tavLst>
                                    </p:anim>
                                    <p:anim calcmode="lin" valueType="num">
                                      <p:cBhvr>
                                        <p:cTn id="186" dur="2000" fill="hold"/>
                                        <p:tgtEl>
                                          <p:spTgt spid="23"/>
                                        </p:tgtEl>
                                        <p:attrNameLst>
                                          <p:attrName>ppt_h</p:attrName>
                                        </p:attrNameLst>
                                      </p:cBhvr>
                                      <p:tavLst>
                                        <p:tav tm="0">
                                          <p:val>
                                            <p:fltVal val="0"/>
                                          </p:val>
                                        </p:tav>
                                        <p:tav tm="100000">
                                          <p:val>
                                            <p:strVal val="#ppt_h"/>
                                          </p:val>
                                        </p:tav>
                                      </p:tavLst>
                                    </p:anim>
                                    <p:animEffect transition="in" filter="fade">
                                      <p:cBhvr>
                                        <p:cTn id="187" dur="2000"/>
                                        <p:tgtEl>
                                          <p:spTgt spid="23"/>
                                        </p:tgtEl>
                                      </p:cBhvr>
                                    </p:animEffect>
                                  </p:childTnLst>
                                </p:cTn>
                              </p:par>
                            </p:childTnLst>
                          </p:cTn>
                        </p:par>
                        <p:par>
                          <p:cTn id="188" fill="hold">
                            <p:stCondLst>
                              <p:cond delay="2000"/>
                            </p:stCondLst>
                            <p:childTnLst>
                              <p:par>
                                <p:cTn id="189" presetID="22" presetClass="entr" presetSubtype="8" fill="hold" nodeType="afterEffect">
                                  <p:stCondLst>
                                    <p:cond delay="0"/>
                                  </p:stCondLst>
                                  <p:childTnLst>
                                    <p:set>
                                      <p:cBhvr>
                                        <p:cTn id="190" dur="1" fill="hold">
                                          <p:stCondLst>
                                            <p:cond delay="0"/>
                                          </p:stCondLst>
                                        </p:cTn>
                                        <p:tgtEl>
                                          <p:spTgt spid="69"/>
                                        </p:tgtEl>
                                        <p:attrNameLst>
                                          <p:attrName>style.visibility</p:attrName>
                                        </p:attrNameLst>
                                      </p:cBhvr>
                                      <p:to>
                                        <p:strVal val="visible"/>
                                      </p:to>
                                    </p:set>
                                    <p:animEffect transition="in" filter="wipe(left)">
                                      <p:cBhvr>
                                        <p:cTn id="191" dur="2000"/>
                                        <p:tgtEl>
                                          <p:spTgt spid="69"/>
                                        </p:tgtEl>
                                      </p:cBhvr>
                                    </p:animEffect>
                                  </p:childTnLst>
                                </p:cTn>
                              </p:par>
                            </p:childTnLst>
                          </p:cTn>
                        </p:par>
                        <p:par>
                          <p:cTn id="192" fill="hold">
                            <p:stCondLst>
                              <p:cond delay="4000"/>
                            </p:stCondLst>
                            <p:childTnLst>
                              <p:par>
                                <p:cTn id="193" presetID="22" presetClass="entr" presetSubtype="8" fill="hold" nodeType="afterEffect">
                                  <p:stCondLst>
                                    <p:cond delay="250"/>
                                  </p:stCondLst>
                                  <p:childTnLst>
                                    <p:set>
                                      <p:cBhvr>
                                        <p:cTn id="194" dur="1" fill="hold">
                                          <p:stCondLst>
                                            <p:cond delay="0"/>
                                          </p:stCondLst>
                                        </p:cTn>
                                        <p:tgtEl>
                                          <p:spTgt spid="71"/>
                                        </p:tgtEl>
                                        <p:attrNameLst>
                                          <p:attrName>style.visibility</p:attrName>
                                        </p:attrNameLst>
                                      </p:cBhvr>
                                      <p:to>
                                        <p:strVal val="visible"/>
                                      </p:to>
                                    </p:set>
                                    <p:animEffect transition="in" filter="wipe(left)">
                                      <p:cBhvr>
                                        <p:cTn id="195" dur="2000"/>
                                        <p:tgtEl>
                                          <p:spTgt spid="71"/>
                                        </p:tgtEl>
                                      </p:cBhvr>
                                    </p:animEffect>
                                  </p:childTnLst>
                                </p:cTn>
                              </p:par>
                            </p:childTnLst>
                          </p:cTn>
                        </p:par>
                        <p:par>
                          <p:cTn id="196" fill="hold">
                            <p:stCondLst>
                              <p:cond delay="6250"/>
                            </p:stCondLst>
                            <p:childTnLst>
                              <p:par>
                                <p:cTn id="197" presetID="22" presetClass="entr" presetSubtype="8" fill="hold" nodeType="afterEffect">
                                  <p:stCondLst>
                                    <p:cond delay="250"/>
                                  </p:stCondLst>
                                  <p:childTnLst>
                                    <p:set>
                                      <p:cBhvr>
                                        <p:cTn id="198" dur="1" fill="hold">
                                          <p:stCondLst>
                                            <p:cond delay="0"/>
                                          </p:stCondLst>
                                        </p:cTn>
                                        <p:tgtEl>
                                          <p:spTgt spid="73"/>
                                        </p:tgtEl>
                                        <p:attrNameLst>
                                          <p:attrName>style.visibility</p:attrName>
                                        </p:attrNameLst>
                                      </p:cBhvr>
                                      <p:to>
                                        <p:strVal val="visible"/>
                                      </p:to>
                                    </p:set>
                                    <p:animEffect transition="in" filter="wipe(left)">
                                      <p:cBhvr>
                                        <p:cTn id="199" dur="2000"/>
                                        <p:tgtEl>
                                          <p:spTgt spid="73"/>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21"/>
                                        </p:tgtEl>
                                        <p:attrNameLst>
                                          <p:attrName>style.visibility</p:attrName>
                                        </p:attrNameLst>
                                      </p:cBhvr>
                                      <p:to>
                                        <p:strVal val="visible"/>
                                      </p:to>
                                    </p:set>
                                    <p:anim calcmode="lin" valueType="num">
                                      <p:cBhvr>
                                        <p:cTn id="204" dur="2000" fill="hold"/>
                                        <p:tgtEl>
                                          <p:spTgt spid="21"/>
                                        </p:tgtEl>
                                        <p:attrNameLst>
                                          <p:attrName>ppt_w</p:attrName>
                                        </p:attrNameLst>
                                      </p:cBhvr>
                                      <p:tavLst>
                                        <p:tav tm="0">
                                          <p:val>
                                            <p:fltVal val="0"/>
                                          </p:val>
                                        </p:tav>
                                        <p:tav tm="100000">
                                          <p:val>
                                            <p:strVal val="#ppt_w"/>
                                          </p:val>
                                        </p:tav>
                                      </p:tavLst>
                                    </p:anim>
                                    <p:anim calcmode="lin" valueType="num">
                                      <p:cBhvr>
                                        <p:cTn id="205" dur="2000" fill="hold"/>
                                        <p:tgtEl>
                                          <p:spTgt spid="21"/>
                                        </p:tgtEl>
                                        <p:attrNameLst>
                                          <p:attrName>ppt_h</p:attrName>
                                        </p:attrNameLst>
                                      </p:cBhvr>
                                      <p:tavLst>
                                        <p:tav tm="0">
                                          <p:val>
                                            <p:fltVal val="0"/>
                                          </p:val>
                                        </p:tav>
                                        <p:tav tm="100000">
                                          <p:val>
                                            <p:strVal val="#ppt_h"/>
                                          </p:val>
                                        </p:tav>
                                      </p:tavLst>
                                    </p:anim>
                                    <p:animEffect transition="in" filter="fade">
                                      <p:cBhvr>
                                        <p:cTn id="206" dur="2000"/>
                                        <p:tgtEl>
                                          <p:spTgt spid="21"/>
                                        </p:tgtEl>
                                      </p:cBhvr>
                                    </p:animEffect>
                                  </p:childTnLst>
                                </p:cTn>
                              </p:par>
                            </p:childTnLst>
                          </p:cTn>
                        </p:par>
                        <p:par>
                          <p:cTn id="207" fill="hold">
                            <p:stCondLst>
                              <p:cond delay="2000"/>
                            </p:stCondLst>
                            <p:childTnLst>
                              <p:par>
                                <p:cTn id="208" presetID="22" presetClass="entr" presetSubtype="8" fill="hold" nodeType="afterEffect">
                                  <p:stCondLst>
                                    <p:cond delay="250"/>
                                  </p:stCondLst>
                                  <p:childTnLst>
                                    <p:set>
                                      <p:cBhvr>
                                        <p:cTn id="209" dur="1" fill="hold">
                                          <p:stCondLst>
                                            <p:cond delay="0"/>
                                          </p:stCondLst>
                                        </p:cTn>
                                        <p:tgtEl>
                                          <p:spTgt spid="109"/>
                                        </p:tgtEl>
                                        <p:attrNameLst>
                                          <p:attrName>style.visibility</p:attrName>
                                        </p:attrNameLst>
                                      </p:cBhvr>
                                      <p:to>
                                        <p:strVal val="visible"/>
                                      </p:to>
                                    </p:set>
                                    <p:animEffect transition="in" filter="wipe(left)">
                                      <p:cBhvr>
                                        <p:cTn id="210" dur="1000"/>
                                        <p:tgtEl>
                                          <p:spTgt spid="109"/>
                                        </p:tgtEl>
                                      </p:cBhvr>
                                    </p:animEffect>
                                  </p:childTnLst>
                                </p:cTn>
                              </p:par>
                            </p:childTnLst>
                          </p:cTn>
                        </p:par>
                        <p:par>
                          <p:cTn id="211" fill="hold">
                            <p:stCondLst>
                              <p:cond delay="3250"/>
                            </p:stCondLst>
                            <p:childTnLst>
                              <p:par>
                                <p:cTn id="212" presetID="22" presetClass="entr" presetSubtype="8" fill="hold" nodeType="afterEffect">
                                  <p:stCondLst>
                                    <p:cond delay="250"/>
                                  </p:stCondLst>
                                  <p:childTnLst>
                                    <p:set>
                                      <p:cBhvr>
                                        <p:cTn id="213" dur="1" fill="hold">
                                          <p:stCondLst>
                                            <p:cond delay="0"/>
                                          </p:stCondLst>
                                        </p:cTn>
                                        <p:tgtEl>
                                          <p:spTgt spid="111"/>
                                        </p:tgtEl>
                                        <p:attrNameLst>
                                          <p:attrName>style.visibility</p:attrName>
                                        </p:attrNameLst>
                                      </p:cBhvr>
                                      <p:to>
                                        <p:strVal val="visible"/>
                                      </p:to>
                                    </p:set>
                                    <p:animEffect transition="in" filter="wipe(left)">
                                      <p:cBhvr>
                                        <p:cTn id="214" dur="1000"/>
                                        <p:tgtEl>
                                          <p:spTgt spid="111"/>
                                        </p:tgtEl>
                                      </p:cBhvr>
                                    </p:animEffect>
                                  </p:childTnLst>
                                </p:cTn>
                              </p:par>
                            </p:childTnLst>
                          </p:cTn>
                        </p:par>
                        <p:par>
                          <p:cTn id="215" fill="hold">
                            <p:stCondLst>
                              <p:cond delay="4500"/>
                            </p:stCondLst>
                            <p:childTnLst>
                              <p:par>
                                <p:cTn id="216" presetID="22" presetClass="entr" presetSubtype="8" fill="hold" nodeType="afterEffect">
                                  <p:stCondLst>
                                    <p:cond delay="250"/>
                                  </p:stCondLst>
                                  <p:childTnLst>
                                    <p:set>
                                      <p:cBhvr>
                                        <p:cTn id="217" dur="1" fill="hold">
                                          <p:stCondLst>
                                            <p:cond delay="0"/>
                                          </p:stCondLst>
                                        </p:cTn>
                                        <p:tgtEl>
                                          <p:spTgt spid="113"/>
                                        </p:tgtEl>
                                        <p:attrNameLst>
                                          <p:attrName>style.visibility</p:attrName>
                                        </p:attrNameLst>
                                      </p:cBhvr>
                                      <p:to>
                                        <p:strVal val="visible"/>
                                      </p:to>
                                    </p:set>
                                    <p:animEffect transition="in" filter="wipe(left)">
                                      <p:cBhvr>
                                        <p:cTn id="218" dur="1000"/>
                                        <p:tgtEl>
                                          <p:spTgt spid="113"/>
                                        </p:tgtEl>
                                      </p:cBhvr>
                                    </p:animEffect>
                                  </p:childTnLst>
                                </p:cTn>
                              </p:par>
                            </p:childTnLst>
                          </p:cTn>
                        </p:par>
                        <p:par>
                          <p:cTn id="219" fill="hold">
                            <p:stCondLst>
                              <p:cond delay="5750"/>
                            </p:stCondLst>
                            <p:childTnLst>
                              <p:par>
                                <p:cTn id="220" presetID="22" presetClass="entr" presetSubtype="8" fill="hold" nodeType="afterEffect">
                                  <p:stCondLst>
                                    <p:cond delay="250"/>
                                  </p:stCondLst>
                                  <p:childTnLst>
                                    <p:set>
                                      <p:cBhvr>
                                        <p:cTn id="221" dur="1" fill="hold">
                                          <p:stCondLst>
                                            <p:cond delay="0"/>
                                          </p:stCondLst>
                                        </p:cTn>
                                        <p:tgtEl>
                                          <p:spTgt spid="119"/>
                                        </p:tgtEl>
                                        <p:attrNameLst>
                                          <p:attrName>style.visibility</p:attrName>
                                        </p:attrNameLst>
                                      </p:cBhvr>
                                      <p:to>
                                        <p:strVal val="visible"/>
                                      </p:to>
                                    </p:set>
                                    <p:animEffect transition="in" filter="wipe(left)">
                                      <p:cBhvr>
                                        <p:cTn id="222" dur="1500"/>
                                        <p:tgtEl>
                                          <p:spTgt spid="119"/>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25"/>
                                        </p:tgtEl>
                                        <p:attrNameLst>
                                          <p:attrName>style.visibility</p:attrName>
                                        </p:attrNameLst>
                                      </p:cBhvr>
                                      <p:to>
                                        <p:strVal val="visible"/>
                                      </p:to>
                                    </p:set>
                                    <p:anim calcmode="lin" valueType="num">
                                      <p:cBhvr>
                                        <p:cTn id="227" dur="2000" fill="hold"/>
                                        <p:tgtEl>
                                          <p:spTgt spid="25"/>
                                        </p:tgtEl>
                                        <p:attrNameLst>
                                          <p:attrName>ppt_w</p:attrName>
                                        </p:attrNameLst>
                                      </p:cBhvr>
                                      <p:tavLst>
                                        <p:tav tm="0">
                                          <p:val>
                                            <p:fltVal val="0"/>
                                          </p:val>
                                        </p:tav>
                                        <p:tav tm="100000">
                                          <p:val>
                                            <p:strVal val="#ppt_w"/>
                                          </p:val>
                                        </p:tav>
                                      </p:tavLst>
                                    </p:anim>
                                    <p:anim calcmode="lin" valueType="num">
                                      <p:cBhvr>
                                        <p:cTn id="228" dur="2000" fill="hold"/>
                                        <p:tgtEl>
                                          <p:spTgt spid="25"/>
                                        </p:tgtEl>
                                        <p:attrNameLst>
                                          <p:attrName>ppt_h</p:attrName>
                                        </p:attrNameLst>
                                      </p:cBhvr>
                                      <p:tavLst>
                                        <p:tav tm="0">
                                          <p:val>
                                            <p:fltVal val="0"/>
                                          </p:val>
                                        </p:tav>
                                        <p:tav tm="100000">
                                          <p:val>
                                            <p:strVal val="#ppt_h"/>
                                          </p:val>
                                        </p:tav>
                                      </p:tavLst>
                                    </p:anim>
                                    <p:animEffect transition="in" filter="fade">
                                      <p:cBhvr>
                                        <p:cTn id="229" dur="2000"/>
                                        <p:tgtEl>
                                          <p:spTgt spid="25"/>
                                        </p:tgtEl>
                                      </p:cBhvr>
                                    </p:animEffect>
                                  </p:childTnLst>
                                </p:cTn>
                              </p:par>
                            </p:childTnLst>
                          </p:cTn>
                        </p:par>
                        <p:par>
                          <p:cTn id="230" fill="hold">
                            <p:stCondLst>
                              <p:cond delay="2000"/>
                            </p:stCondLst>
                            <p:childTnLst>
                              <p:par>
                                <p:cTn id="231" presetID="22" presetClass="entr" presetSubtype="8" fill="hold" nodeType="afterEffect">
                                  <p:stCondLst>
                                    <p:cond delay="0"/>
                                  </p:stCondLst>
                                  <p:childTnLst>
                                    <p:set>
                                      <p:cBhvr>
                                        <p:cTn id="232" dur="1" fill="hold">
                                          <p:stCondLst>
                                            <p:cond delay="0"/>
                                          </p:stCondLst>
                                        </p:cTn>
                                        <p:tgtEl>
                                          <p:spTgt spid="121"/>
                                        </p:tgtEl>
                                        <p:attrNameLst>
                                          <p:attrName>style.visibility</p:attrName>
                                        </p:attrNameLst>
                                      </p:cBhvr>
                                      <p:to>
                                        <p:strVal val="visible"/>
                                      </p:to>
                                    </p:set>
                                    <p:animEffect transition="in" filter="wipe(left)">
                                      <p:cBhvr>
                                        <p:cTn id="233" dur="2000"/>
                                        <p:tgtEl>
                                          <p:spTgt spid="121"/>
                                        </p:tgtEl>
                                      </p:cBhvr>
                                    </p:animEffect>
                                  </p:childTnLst>
                                </p:cTn>
                              </p:par>
                            </p:childTnLst>
                          </p:cTn>
                        </p:par>
                        <p:par>
                          <p:cTn id="234" fill="hold">
                            <p:stCondLst>
                              <p:cond delay="4000"/>
                            </p:stCondLst>
                            <p:childTnLst>
                              <p:par>
                                <p:cTn id="235" presetID="10" presetClass="entr" presetSubtype="0" fill="hold" grpId="0" nodeType="after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fade">
                                      <p:cBhvr>
                                        <p:cTn id="237" dur="1000"/>
                                        <p:tgtEl>
                                          <p:spTgt spid="24"/>
                                        </p:tgtEl>
                                      </p:cBhvr>
                                    </p:animEffect>
                                  </p:childTnLst>
                                </p:cTn>
                              </p:par>
                            </p:childTnLst>
                          </p:cTn>
                        </p:par>
                      </p:childTnLst>
                    </p:cTn>
                  </p:par>
                  <p:par>
                    <p:cTn id="238" fill="hold">
                      <p:stCondLst>
                        <p:cond delay="indefinite"/>
                      </p:stCondLst>
                      <p:childTnLst>
                        <p:par>
                          <p:cTn id="239" fill="hold">
                            <p:stCondLst>
                              <p:cond delay="0"/>
                            </p:stCondLst>
                            <p:childTnLst>
                              <p:par>
                                <p:cTn id="240" presetID="53" presetClass="entr" presetSubtype="16" fill="hold" nodeType="clickEffect">
                                  <p:stCondLst>
                                    <p:cond delay="0"/>
                                  </p:stCondLst>
                                  <p:childTnLst>
                                    <p:set>
                                      <p:cBhvr>
                                        <p:cTn id="241" dur="1" fill="hold">
                                          <p:stCondLst>
                                            <p:cond delay="0"/>
                                          </p:stCondLst>
                                        </p:cTn>
                                        <p:tgtEl>
                                          <p:spTgt spid="54"/>
                                        </p:tgtEl>
                                        <p:attrNameLst>
                                          <p:attrName>style.visibility</p:attrName>
                                        </p:attrNameLst>
                                      </p:cBhvr>
                                      <p:to>
                                        <p:strVal val="visible"/>
                                      </p:to>
                                    </p:set>
                                    <p:anim calcmode="lin" valueType="num">
                                      <p:cBhvr>
                                        <p:cTn id="242" dur="1000" fill="hold"/>
                                        <p:tgtEl>
                                          <p:spTgt spid="54"/>
                                        </p:tgtEl>
                                        <p:attrNameLst>
                                          <p:attrName>ppt_w</p:attrName>
                                        </p:attrNameLst>
                                      </p:cBhvr>
                                      <p:tavLst>
                                        <p:tav tm="0">
                                          <p:val>
                                            <p:fltVal val="0"/>
                                          </p:val>
                                        </p:tav>
                                        <p:tav tm="100000">
                                          <p:val>
                                            <p:strVal val="#ppt_w"/>
                                          </p:val>
                                        </p:tav>
                                      </p:tavLst>
                                    </p:anim>
                                    <p:anim calcmode="lin" valueType="num">
                                      <p:cBhvr>
                                        <p:cTn id="243" dur="1000" fill="hold"/>
                                        <p:tgtEl>
                                          <p:spTgt spid="54"/>
                                        </p:tgtEl>
                                        <p:attrNameLst>
                                          <p:attrName>ppt_h</p:attrName>
                                        </p:attrNameLst>
                                      </p:cBhvr>
                                      <p:tavLst>
                                        <p:tav tm="0">
                                          <p:val>
                                            <p:fltVal val="0"/>
                                          </p:val>
                                        </p:tav>
                                        <p:tav tm="100000">
                                          <p:val>
                                            <p:strVal val="#ppt_h"/>
                                          </p:val>
                                        </p:tav>
                                      </p:tavLst>
                                    </p:anim>
                                    <p:animEffect transition="in" filter="fade">
                                      <p:cBhvr>
                                        <p:cTn id="244" dur="1000"/>
                                        <p:tgtEl>
                                          <p:spTgt spid="54"/>
                                        </p:tgtEl>
                                      </p:cBhvr>
                                    </p:animEffect>
                                  </p:childTnLst>
                                </p:cTn>
                              </p:par>
                            </p:childTnLst>
                          </p:cTn>
                        </p:par>
                        <p:par>
                          <p:cTn id="245" fill="hold">
                            <p:stCondLst>
                              <p:cond delay="1000"/>
                            </p:stCondLst>
                            <p:childTnLst>
                              <p:par>
                                <p:cTn id="246" presetID="10" presetClass="entr" presetSubtype="0" fill="hold" grpId="0" nodeType="afterEffect">
                                  <p:stCondLst>
                                    <p:cond delay="0"/>
                                  </p:stCondLst>
                                  <p:childTnLst>
                                    <p:set>
                                      <p:cBhvr>
                                        <p:cTn id="247" dur="1" fill="hold">
                                          <p:stCondLst>
                                            <p:cond delay="0"/>
                                          </p:stCondLst>
                                        </p:cTn>
                                        <p:tgtEl>
                                          <p:spTgt spid="5"/>
                                        </p:tgtEl>
                                        <p:attrNameLst>
                                          <p:attrName>style.visibility</p:attrName>
                                        </p:attrNameLst>
                                      </p:cBhvr>
                                      <p:to>
                                        <p:strVal val="visible"/>
                                      </p:to>
                                    </p:set>
                                    <p:animEffect transition="in" filter="fade">
                                      <p:cBhvr>
                                        <p:cTn id="248" dur="2000"/>
                                        <p:tgtEl>
                                          <p:spTgt spid="5"/>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nodeType="clickEffect">
                                  <p:stCondLst>
                                    <p:cond delay="0"/>
                                  </p:stCondLst>
                                  <p:childTnLst>
                                    <p:set>
                                      <p:cBhvr>
                                        <p:cTn id="252" dur="1" fill="hold">
                                          <p:stCondLst>
                                            <p:cond delay="0"/>
                                          </p:stCondLst>
                                        </p:cTn>
                                        <p:tgtEl>
                                          <p:spTgt spid="56"/>
                                        </p:tgtEl>
                                        <p:attrNameLst>
                                          <p:attrName>style.visibility</p:attrName>
                                        </p:attrNameLst>
                                      </p:cBhvr>
                                      <p:to>
                                        <p:strVal val="visible"/>
                                      </p:to>
                                    </p:set>
                                    <p:anim calcmode="lin" valueType="num">
                                      <p:cBhvr>
                                        <p:cTn id="253" dur="1000" fill="hold"/>
                                        <p:tgtEl>
                                          <p:spTgt spid="56"/>
                                        </p:tgtEl>
                                        <p:attrNameLst>
                                          <p:attrName>ppt_w</p:attrName>
                                        </p:attrNameLst>
                                      </p:cBhvr>
                                      <p:tavLst>
                                        <p:tav tm="0">
                                          <p:val>
                                            <p:fltVal val="0"/>
                                          </p:val>
                                        </p:tav>
                                        <p:tav tm="100000">
                                          <p:val>
                                            <p:strVal val="#ppt_w"/>
                                          </p:val>
                                        </p:tav>
                                      </p:tavLst>
                                    </p:anim>
                                    <p:anim calcmode="lin" valueType="num">
                                      <p:cBhvr>
                                        <p:cTn id="254" dur="1000" fill="hold"/>
                                        <p:tgtEl>
                                          <p:spTgt spid="56"/>
                                        </p:tgtEl>
                                        <p:attrNameLst>
                                          <p:attrName>ppt_h</p:attrName>
                                        </p:attrNameLst>
                                      </p:cBhvr>
                                      <p:tavLst>
                                        <p:tav tm="0">
                                          <p:val>
                                            <p:fltVal val="0"/>
                                          </p:val>
                                        </p:tav>
                                        <p:tav tm="100000">
                                          <p:val>
                                            <p:strVal val="#ppt_h"/>
                                          </p:val>
                                        </p:tav>
                                      </p:tavLst>
                                    </p:anim>
                                    <p:animEffect transition="in" filter="fade">
                                      <p:cBhvr>
                                        <p:cTn id="255" dur="1000"/>
                                        <p:tgtEl>
                                          <p:spTgt spid="56"/>
                                        </p:tgtEl>
                                      </p:cBhvr>
                                    </p:animEffect>
                                  </p:childTnLst>
                                </p:cTn>
                              </p:par>
                            </p:childTnLst>
                          </p:cTn>
                        </p:par>
                        <p:par>
                          <p:cTn id="256" fill="hold">
                            <p:stCondLst>
                              <p:cond delay="1000"/>
                            </p:stCondLst>
                            <p:childTnLst>
                              <p:par>
                                <p:cTn id="257" presetID="10" presetClass="entr" presetSubtype="0" fill="hold" grpId="0" nodeType="afterEffect">
                                  <p:stCondLst>
                                    <p:cond delay="0"/>
                                  </p:stCondLst>
                                  <p:childTnLst>
                                    <p:set>
                                      <p:cBhvr>
                                        <p:cTn id="258" dur="1" fill="hold">
                                          <p:stCondLst>
                                            <p:cond delay="0"/>
                                          </p:stCondLst>
                                        </p:cTn>
                                        <p:tgtEl>
                                          <p:spTgt spid="7"/>
                                        </p:tgtEl>
                                        <p:attrNameLst>
                                          <p:attrName>style.visibility</p:attrName>
                                        </p:attrNameLst>
                                      </p:cBhvr>
                                      <p:to>
                                        <p:strVal val="visible"/>
                                      </p:to>
                                    </p:set>
                                    <p:animEffect transition="in" filter="fade">
                                      <p:cBhvr>
                                        <p:cTn id="259" dur="2000"/>
                                        <p:tgtEl>
                                          <p:spTgt spid="7"/>
                                        </p:tgtEl>
                                      </p:cBhvr>
                                    </p:animEffect>
                                  </p:childTnLst>
                                </p:cTn>
                              </p:par>
                            </p:childTnLst>
                          </p:cTn>
                        </p:par>
                      </p:childTnLst>
                    </p:cTn>
                  </p:par>
                  <p:par>
                    <p:cTn id="260" fill="hold">
                      <p:stCondLst>
                        <p:cond delay="indefinite"/>
                      </p:stCondLst>
                      <p:childTnLst>
                        <p:par>
                          <p:cTn id="261" fill="hold">
                            <p:stCondLst>
                              <p:cond delay="0"/>
                            </p:stCondLst>
                            <p:childTnLst>
                              <p:par>
                                <p:cTn id="262" presetID="53" presetClass="entr" presetSubtype="16"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anim calcmode="lin" valueType="num">
                                      <p:cBhvr>
                                        <p:cTn id="264" dur="1000" fill="hold"/>
                                        <p:tgtEl>
                                          <p:spTgt spid="58"/>
                                        </p:tgtEl>
                                        <p:attrNameLst>
                                          <p:attrName>ppt_w</p:attrName>
                                        </p:attrNameLst>
                                      </p:cBhvr>
                                      <p:tavLst>
                                        <p:tav tm="0">
                                          <p:val>
                                            <p:fltVal val="0"/>
                                          </p:val>
                                        </p:tav>
                                        <p:tav tm="100000">
                                          <p:val>
                                            <p:strVal val="#ppt_w"/>
                                          </p:val>
                                        </p:tav>
                                      </p:tavLst>
                                    </p:anim>
                                    <p:anim calcmode="lin" valueType="num">
                                      <p:cBhvr>
                                        <p:cTn id="265" dur="1000" fill="hold"/>
                                        <p:tgtEl>
                                          <p:spTgt spid="58"/>
                                        </p:tgtEl>
                                        <p:attrNameLst>
                                          <p:attrName>ppt_h</p:attrName>
                                        </p:attrNameLst>
                                      </p:cBhvr>
                                      <p:tavLst>
                                        <p:tav tm="0">
                                          <p:val>
                                            <p:fltVal val="0"/>
                                          </p:val>
                                        </p:tav>
                                        <p:tav tm="100000">
                                          <p:val>
                                            <p:strVal val="#ppt_h"/>
                                          </p:val>
                                        </p:tav>
                                      </p:tavLst>
                                    </p:anim>
                                    <p:animEffect transition="in" filter="fade">
                                      <p:cBhvr>
                                        <p:cTn id="266" dur="1000"/>
                                        <p:tgtEl>
                                          <p:spTgt spid="58"/>
                                        </p:tgtEl>
                                      </p:cBhvr>
                                    </p:animEffect>
                                  </p:childTnLst>
                                </p:cTn>
                              </p:par>
                            </p:childTnLst>
                          </p:cTn>
                        </p:par>
                        <p:par>
                          <p:cTn id="267" fill="hold">
                            <p:stCondLst>
                              <p:cond delay="1000"/>
                            </p:stCondLst>
                            <p:childTnLst>
                              <p:par>
                                <p:cTn id="268" presetID="10" presetClass="entr" presetSubtype="0" fill="hold" grpId="0" nodeType="afterEffect">
                                  <p:stCondLst>
                                    <p:cond delay="0"/>
                                  </p:stCondLst>
                                  <p:childTnLst>
                                    <p:set>
                                      <p:cBhvr>
                                        <p:cTn id="269" dur="1" fill="hold">
                                          <p:stCondLst>
                                            <p:cond delay="0"/>
                                          </p:stCondLst>
                                        </p:cTn>
                                        <p:tgtEl>
                                          <p:spTgt spid="26"/>
                                        </p:tgtEl>
                                        <p:attrNameLst>
                                          <p:attrName>style.visibility</p:attrName>
                                        </p:attrNameLst>
                                      </p:cBhvr>
                                      <p:to>
                                        <p:strVal val="visible"/>
                                      </p:to>
                                    </p:set>
                                    <p:animEffect transition="in" filter="fade">
                                      <p:cBhvr>
                                        <p:cTn id="27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5" grpId="0"/>
      <p:bldP spid="7"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clearhaven.files.wordpress.com/2013/11/end-of-film-the-end-i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820" y="70720"/>
            <a:ext cx="11244403" cy="1323439"/>
          </a:xfrm>
          <a:prstGeom prst="rect">
            <a:avLst/>
          </a:prstGeom>
          <a:noFill/>
        </p:spPr>
        <p:txBody>
          <a:bodyPr wrap="square" rtlCol="0">
            <a:spAutoFit/>
          </a:bodyPr>
          <a:lstStyle/>
          <a:p>
            <a:pPr algn="ctr"/>
            <a:r>
              <a:rPr lang="en-US" sz="2800" b="1" dirty="0">
                <a:solidFill>
                  <a:srgbClr val="CC6600"/>
                </a:solidFill>
                <a:latin typeface="Old English Text MT" panose="03040902040508030806" pitchFamily="66" charset="0"/>
              </a:rPr>
              <a:t>For whatsoever things were written aforetime were written for our learning, that we through patience and comfort of the scriptures might have hope.  </a:t>
            </a:r>
            <a:r>
              <a:rPr lang="en-US" sz="2400" b="1" dirty="0">
                <a:solidFill>
                  <a:srgbClr val="FF0000"/>
                </a:solidFill>
                <a:latin typeface="Old English Text MT" panose="03040902040508030806" pitchFamily="66" charset="0"/>
              </a:rPr>
              <a:t>Romans 15:4</a:t>
            </a:r>
            <a:endParaRPr lang="en-US" sz="2800" b="1" dirty="0">
              <a:solidFill>
                <a:srgbClr val="FF0000"/>
              </a:solidFill>
              <a:latin typeface="Old English Text MT" panose="03040902040508030806" pitchFamily="66" charset="0"/>
            </a:endParaRPr>
          </a:p>
        </p:txBody>
      </p:sp>
      <p:sp>
        <p:nvSpPr>
          <p:cNvPr id="3" name="Rectangle 2"/>
          <p:cNvSpPr/>
          <p:nvPr/>
        </p:nvSpPr>
        <p:spPr>
          <a:xfrm>
            <a:off x="745453" y="5090361"/>
            <a:ext cx="11235350" cy="1815882"/>
          </a:xfrm>
          <a:prstGeom prst="rect">
            <a:avLst/>
          </a:prstGeom>
        </p:spPr>
        <p:txBody>
          <a:bodyPr wrap="square">
            <a:spAutoFit/>
          </a:bodyPr>
          <a:lstStyle/>
          <a:p>
            <a:pPr algn="ctr"/>
            <a:r>
              <a:rPr lang="en-US" sz="2800" b="1" i="1" dirty="0">
                <a:solidFill>
                  <a:srgbClr val="CC6600"/>
                </a:solidFill>
                <a:latin typeface="Old English Text MT" panose="03040902040508030806" pitchFamily="66" charset="0"/>
              </a:rPr>
              <a:t> But as it is written, Eye hath not seen, nor ear heard,</a:t>
            </a:r>
          </a:p>
          <a:p>
            <a:pPr algn="ctr"/>
            <a:r>
              <a:rPr lang="en-US" sz="2800" b="1" i="1" dirty="0">
                <a:solidFill>
                  <a:srgbClr val="CC6600"/>
                </a:solidFill>
                <a:latin typeface="Old English Text MT" panose="03040902040508030806" pitchFamily="66" charset="0"/>
              </a:rPr>
              <a:t>neither have entered into the heart of man,</a:t>
            </a:r>
          </a:p>
          <a:p>
            <a:pPr algn="ctr"/>
            <a:r>
              <a:rPr lang="en-US" sz="2800" b="1" i="1" dirty="0">
                <a:solidFill>
                  <a:srgbClr val="CC6600"/>
                </a:solidFill>
                <a:latin typeface="Old English Text MT" panose="03040902040508030806" pitchFamily="66" charset="0"/>
              </a:rPr>
              <a:t>the things which God hath prepared for them that love him.</a:t>
            </a:r>
          </a:p>
          <a:p>
            <a:pPr algn="ctr"/>
            <a:r>
              <a:rPr lang="en-US" sz="2400" b="1" dirty="0">
                <a:solidFill>
                  <a:srgbClr val="FF0000"/>
                </a:solidFill>
                <a:latin typeface="Old English Text MT" panose="03040902040508030806" pitchFamily="66" charset="0"/>
              </a:rPr>
              <a:t>I Corinthians 2:9</a:t>
            </a:r>
          </a:p>
        </p:txBody>
      </p:sp>
    </p:spTree>
    <p:extLst>
      <p:ext uri="{BB962C8B-B14F-4D97-AF65-F5344CB8AC3E}">
        <p14:creationId xmlns:p14="http://schemas.microsoft.com/office/powerpoint/2010/main" val="1787645297"/>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3500"/>
                            </p:stCondLst>
                            <p:childTnLst>
                              <p:par>
                                <p:cTn id="13" presetID="53" presetClass="entr" presetSubtype="16" fill="hold" nodeType="afterEffect">
                                  <p:stCondLst>
                                    <p:cond delay="100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2000" fill="hold"/>
                                        <p:tgtEl>
                                          <p:spTgt spid="3076"/>
                                        </p:tgtEl>
                                        <p:attrNameLst>
                                          <p:attrName>ppt_w</p:attrName>
                                        </p:attrNameLst>
                                      </p:cBhvr>
                                      <p:tavLst>
                                        <p:tav tm="0">
                                          <p:val>
                                            <p:fltVal val="0"/>
                                          </p:val>
                                        </p:tav>
                                        <p:tav tm="100000">
                                          <p:val>
                                            <p:strVal val="#ppt_w"/>
                                          </p:val>
                                        </p:tav>
                                      </p:tavLst>
                                    </p:anim>
                                    <p:anim calcmode="lin" valueType="num">
                                      <p:cBhvr>
                                        <p:cTn id="16" dur="2000" fill="hold"/>
                                        <p:tgtEl>
                                          <p:spTgt spid="3076"/>
                                        </p:tgtEl>
                                        <p:attrNameLst>
                                          <p:attrName>ppt_h</p:attrName>
                                        </p:attrNameLst>
                                      </p:cBhvr>
                                      <p:tavLst>
                                        <p:tav tm="0">
                                          <p:val>
                                            <p:fltVal val="0"/>
                                          </p:val>
                                        </p:tav>
                                        <p:tav tm="100000">
                                          <p:val>
                                            <p:strVal val="#ppt_h"/>
                                          </p:val>
                                        </p:tav>
                                      </p:tavLst>
                                    </p:anim>
                                    <p:animEffect transition="in" filter="fade">
                                      <p:cBhvr>
                                        <p:cTn id="1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342021"/>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895474" y="123825"/>
            <a:ext cx="6015789"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4823660" y="6232437"/>
            <a:ext cx="1181100"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p:cNvSpPr txBox="1"/>
          <p:nvPr/>
        </p:nvSpPr>
        <p:spPr>
          <a:xfrm>
            <a:off x="466725" y="561975"/>
            <a:ext cx="4562475" cy="2677656"/>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rPr>
              <a:t>Scholarship, Education, Degrees, Bible Institutes, Courses, Workshops, Retreats, Conventions – books, books, books, </a:t>
            </a:r>
          </a:p>
          <a:p>
            <a:pPr algn="ctr"/>
            <a:r>
              <a:rPr lang="en-US" sz="2800" b="1" dirty="0">
                <a:solidFill>
                  <a:srgbClr val="FFFF00"/>
                </a:solidFill>
                <a:effectLst>
                  <a:outerShdw blurRad="38100" dist="38100" dir="2700000" algn="tl">
                    <a:srgbClr val="000000">
                      <a:alpha val="43137"/>
                    </a:srgbClr>
                  </a:outerShdw>
                </a:effectLst>
              </a:rPr>
              <a:t>and more books…</a:t>
            </a:r>
          </a:p>
        </p:txBody>
      </p:sp>
      <p:sp>
        <p:nvSpPr>
          <p:cNvPr id="9" name="TextBox 8"/>
          <p:cNvSpPr txBox="1"/>
          <p:nvPr/>
        </p:nvSpPr>
        <p:spPr>
          <a:xfrm>
            <a:off x="133350" y="3695587"/>
            <a:ext cx="4791075" cy="1107996"/>
          </a:xfrm>
          <a:prstGeom prst="rect">
            <a:avLst/>
          </a:prstGeom>
          <a:noFill/>
        </p:spPr>
        <p:txBody>
          <a:bodyPr wrap="square" rtlCol="0">
            <a:spAutoFit/>
          </a:bodyPr>
          <a:lstStyle/>
          <a:p>
            <a:pPr algn="ctr"/>
            <a:r>
              <a:rPr lang="en-US" sz="6600" b="1" dirty="0">
                <a:latin typeface="Algerian" panose="04020705040A02060702" pitchFamily="82" charset="0"/>
              </a:rPr>
              <a:t>Religion</a:t>
            </a:r>
          </a:p>
        </p:txBody>
      </p:sp>
      <p:sp>
        <p:nvSpPr>
          <p:cNvPr id="10" name="TextBox 9"/>
          <p:cNvSpPr txBox="1"/>
          <p:nvPr/>
        </p:nvSpPr>
        <p:spPr>
          <a:xfrm>
            <a:off x="4267200" y="3705225"/>
            <a:ext cx="733425" cy="1107996"/>
          </a:xfrm>
          <a:prstGeom prst="rect">
            <a:avLst/>
          </a:prstGeom>
          <a:noFill/>
        </p:spPr>
        <p:txBody>
          <a:bodyPr wrap="square" rtlCol="0">
            <a:spAutoFit/>
          </a:bodyPr>
          <a:lstStyle/>
          <a:p>
            <a:pPr algn="ctr"/>
            <a:r>
              <a:rPr lang="en-US" sz="6600" dirty="0">
                <a:latin typeface="Algerian" panose="04020705040A02060702" pitchFamily="82" charset="0"/>
              </a:rPr>
              <a:t>S</a:t>
            </a:r>
          </a:p>
        </p:txBody>
      </p:sp>
    </p:spTree>
    <p:extLst>
      <p:ext uri="{BB962C8B-B14F-4D97-AF65-F5344CB8AC3E}">
        <p14:creationId xmlns:p14="http://schemas.microsoft.com/office/powerpoint/2010/main" val="61378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750"/>
                                        <p:tgtEl>
                                          <p:spTgt spid="8"/>
                                        </p:tgtEl>
                                      </p:cBhvr>
                                    </p:animEffect>
                                  </p:childTnLst>
                                </p:cTn>
                              </p:par>
                            </p:childTnLst>
                          </p:cTn>
                        </p:par>
                        <p:par>
                          <p:cTn id="41" fill="hold">
                            <p:stCondLst>
                              <p:cond delay="750"/>
                            </p:stCondLst>
                            <p:childTnLst>
                              <p:par>
                                <p:cTn id="42" presetID="21"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8)">
                                      <p:cBhvr>
                                        <p:cTn id="44" dur="1500"/>
                                        <p:tgtEl>
                                          <p:spTgt spid="6"/>
                                        </p:tgtEl>
                                      </p:cBhvr>
                                    </p:animEffect>
                                  </p:childTnLst>
                                </p:cTn>
                              </p:par>
                            </p:childTnLst>
                          </p:cTn>
                        </p:par>
                        <p:par>
                          <p:cTn id="45" fill="hold">
                            <p:stCondLst>
                              <p:cond delay="225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5" name="TextBox 4"/>
          <p:cNvSpPr txBox="1"/>
          <p:nvPr/>
        </p:nvSpPr>
        <p:spPr>
          <a:xfrm>
            <a:off x="852738" y="0"/>
            <a:ext cx="10924674" cy="1107996"/>
          </a:xfrm>
          <a:prstGeom prst="rect">
            <a:avLst/>
          </a:prstGeom>
          <a:noFill/>
        </p:spPr>
        <p:txBody>
          <a:bodyPr wrap="square" rtlCol="0">
            <a:spAutoFit/>
          </a:bodyPr>
          <a:lstStyle/>
          <a:p>
            <a:pPr algn="ctr"/>
            <a:r>
              <a:rPr lang="en-US" sz="6600" dirty="0">
                <a:solidFill>
                  <a:srgbClr val="FFFF00"/>
                </a:solidFill>
              </a:rPr>
              <a:t>Get one </a:t>
            </a:r>
            <a:r>
              <a:rPr lang="en-US" sz="6600" dirty="0">
                <a:solidFill>
                  <a:srgbClr val="FFFF00"/>
                </a:solidFill>
                <a:effectLst>
                  <a:outerShdw blurRad="38100" dist="38100" dir="2700000" algn="tl">
                    <a:srgbClr val="000000">
                      <a:alpha val="43137"/>
                    </a:srgbClr>
                  </a:outerShdw>
                </a:effectLst>
              </a:rPr>
              <a:t>while</a:t>
            </a:r>
            <a:r>
              <a:rPr lang="en-US" sz="6600" dirty="0">
                <a:solidFill>
                  <a:srgbClr val="FFFF00"/>
                </a:solidFill>
              </a:rPr>
              <a:t> you still can!</a:t>
            </a:r>
          </a:p>
        </p:txBody>
      </p:sp>
    </p:spTree>
    <p:extLst>
      <p:ext uri="{BB962C8B-B14F-4D97-AF65-F5344CB8AC3E}">
        <p14:creationId xmlns:p14="http://schemas.microsoft.com/office/powerpoint/2010/main" val="32856902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1" y="514419"/>
            <a:ext cx="99441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1000126" y="3367775"/>
            <a:ext cx="101727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13" name="TextBox 12"/>
          <p:cNvSpPr txBox="1"/>
          <p:nvPr/>
        </p:nvSpPr>
        <p:spPr>
          <a:xfrm>
            <a:off x="4367463" y="6274311"/>
            <a:ext cx="3380874" cy="372979"/>
          </a:xfrm>
          <a:prstGeom prst="rect">
            <a:avLst/>
          </a:prstGeom>
          <a:noFill/>
        </p:spPr>
        <p:txBody>
          <a:bodyPr wrap="square" rtlCol="0">
            <a:spAutoFit/>
          </a:bodyPr>
          <a:lstStyle/>
          <a:p>
            <a:pPr algn="ctr"/>
            <a:r>
              <a:rPr lang="en-US" b="1" dirty="0">
                <a:hlinkClick r:id="rId2"/>
              </a:rPr>
              <a:t>www.scatteredchristians.org</a:t>
            </a:r>
            <a:endParaRPr lang="en-US" b="1" dirty="0"/>
          </a:p>
        </p:txBody>
      </p:sp>
      <p:sp>
        <p:nvSpPr>
          <p:cNvPr id="3" name="TextBox 2"/>
          <p:cNvSpPr txBox="1"/>
          <p:nvPr/>
        </p:nvSpPr>
        <p:spPr>
          <a:xfrm>
            <a:off x="209550" y="1935251"/>
            <a:ext cx="1174432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5400" dirty="0"/>
          </a:p>
        </p:txBody>
      </p:sp>
      <p:sp>
        <p:nvSpPr>
          <p:cNvPr id="4" name="TextBox 3"/>
          <p:cNvSpPr txBox="1"/>
          <p:nvPr/>
        </p:nvSpPr>
        <p:spPr>
          <a:xfrm>
            <a:off x="2543175" y="4581525"/>
            <a:ext cx="711517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…and shall not find it.</a:t>
            </a:r>
            <a:endParaRPr lang="en-US" sz="5400" dirty="0"/>
          </a:p>
        </p:txBody>
      </p:sp>
      <p:sp>
        <p:nvSpPr>
          <p:cNvPr id="5" name="TextBox 4"/>
          <p:cNvSpPr txBox="1"/>
          <p:nvPr/>
        </p:nvSpPr>
        <p:spPr>
          <a:xfrm>
            <a:off x="5591175" y="5762625"/>
            <a:ext cx="962025" cy="253916"/>
          </a:xfrm>
          <a:prstGeom prst="rect">
            <a:avLst/>
          </a:prstGeom>
          <a:noFill/>
        </p:spPr>
        <p:txBody>
          <a:bodyPr wrap="square" rtlCol="0">
            <a:spAutoFit/>
          </a:bodyPr>
          <a:lstStyle/>
          <a:p>
            <a:r>
              <a:rPr lang="en-US" sz="1050" b="1" dirty="0">
                <a:solidFill>
                  <a:srgbClr val="FF0000"/>
                </a:solidFill>
              </a:rPr>
              <a:t>Amos 8:11,12</a:t>
            </a:r>
          </a:p>
        </p:txBody>
      </p:sp>
    </p:spTree>
    <p:extLst>
      <p:ext uri="{BB962C8B-B14F-4D97-AF65-F5344CB8AC3E}">
        <p14:creationId xmlns:p14="http://schemas.microsoft.com/office/powerpoint/2010/main" val="478482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0" fill="hold"/>
                                        <p:tgtEl>
                                          <p:spTgt spid="10"/>
                                        </p:tgtEl>
                                        <p:attrNameLst>
                                          <p:attrName>ppt_w</p:attrName>
                                        </p:attrNameLst>
                                      </p:cBhvr>
                                      <p:tavLst>
                                        <p:tav tm="0">
                                          <p:val>
                                            <p:fltVal val="0"/>
                                          </p:val>
                                        </p:tav>
                                        <p:tav tm="100000">
                                          <p:val>
                                            <p:strVal val="#ppt_w"/>
                                          </p:val>
                                        </p:tav>
                                      </p:tavLst>
                                    </p:anim>
                                    <p:anim calcmode="lin" valueType="num">
                                      <p:cBhvr>
                                        <p:cTn id="8" dur="2500" fill="hold"/>
                                        <p:tgtEl>
                                          <p:spTgt spid="10"/>
                                        </p:tgtEl>
                                        <p:attrNameLst>
                                          <p:attrName>ppt_h</p:attrName>
                                        </p:attrNameLst>
                                      </p:cBhvr>
                                      <p:tavLst>
                                        <p:tav tm="0">
                                          <p:val>
                                            <p:fltVal val="0"/>
                                          </p:val>
                                        </p:tav>
                                        <p:tav tm="100000">
                                          <p:val>
                                            <p:strVal val="#ppt_h"/>
                                          </p:val>
                                        </p:tav>
                                      </p:tavLst>
                                    </p:anim>
                                    <p:animEffect transition="in" filter="fade">
                                      <p:cBhvr>
                                        <p:cTn id="9" dur="2500"/>
                                        <p:tgtEl>
                                          <p:spTgt spid="10"/>
                                        </p:tgtEl>
                                      </p:cBhvr>
                                    </p:animEffect>
                                  </p:childTnLst>
                                </p:cTn>
                              </p:par>
                            </p:childTnLst>
                          </p:cTn>
                        </p:par>
                        <p:par>
                          <p:cTn id="10" fill="hold">
                            <p:stCondLst>
                              <p:cond delay="2500"/>
                            </p:stCondLst>
                            <p:childTnLst>
                              <p:par>
                                <p:cTn id="11" presetID="6"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par>
                          <p:cTn id="14" fill="hold">
                            <p:stCondLst>
                              <p:cond delay="4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27" name="Rectangle 26"/>
          <p:cNvSpPr/>
          <p:nvPr/>
        </p:nvSpPr>
        <p:spPr>
          <a:xfrm>
            <a:off x="8032785" y="3485171"/>
            <a:ext cx="2986908" cy="307777"/>
          </a:xfrm>
          <a:prstGeom prst="rect">
            <a:avLst/>
          </a:prstGeom>
        </p:spPr>
        <p:txBody>
          <a:bodyPr wrap="none">
            <a:spAutoFit/>
          </a:bodyPr>
          <a:lstStyle/>
          <a:p>
            <a:pPr algn="ctr"/>
            <a:r>
              <a:rPr lang="en-US" sz="1400" b="1" dirty="0">
                <a:effectLst>
                  <a:outerShdw blurRad="38100" dist="38100" dir="2700000" algn="tl">
                    <a:srgbClr val="000000">
                      <a:alpha val="43137"/>
                    </a:srgbClr>
                  </a:outerShdw>
                </a:effectLst>
                <a:latin typeface="Copperplate Gothic Bold" panose="020E0705020206020404" pitchFamily="34" charset="0"/>
              </a:rPr>
              <a:t>Today’s Presentation Study</a:t>
            </a:r>
          </a:p>
        </p:txBody>
      </p:sp>
      <p:sp>
        <p:nvSpPr>
          <p:cNvPr id="28" name="Rectangle 27"/>
          <p:cNvSpPr/>
          <p:nvPr/>
        </p:nvSpPr>
        <p:spPr>
          <a:xfrm>
            <a:off x="6942888" y="3736960"/>
            <a:ext cx="5080114"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Hope in a Hopeless Situation</a:t>
            </a:r>
          </a:p>
        </p:txBody>
      </p:sp>
      <p:sp>
        <p:nvSpPr>
          <p:cNvPr id="29" name="TextBox 28"/>
          <p:cNvSpPr txBox="1"/>
          <p:nvPr/>
        </p:nvSpPr>
        <p:spPr>
          <a:xfrm>
            <a:off x="7023998" y="4275710"/>
            <a:ext cx="4980531" cy="1815882"/>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 are seeing our own country self-destruct; we are seeing the economy being taken over; we are seeing our personal lives challenged by all the difficulties of today’s modern living; some of us are even experiencing the increasingly difficult challenges of aging along with health issues that put us to the test.  Sure, we understand the Scriptures as to what is going on ‘out there’ and even ‘with each of us,’ but we can still find ourselves having ‘our own hope’ challenged through these growing difficult times.  </a:t>
            </a:r>
          </a:p>
        </p:txBody>
      </p:sp>
      <p:sp>
        <p:nvSpPr>
          <p:cNvPr id="30" name="TextBox 29"/>
          <p:cNvSpPr txBox="1"/>
          <p:nvPr/>
        </p:nvSpPr>
        <p:spPr>
          <a:xfrm>
            <a:off x="7519156" y="6000330"/>
            <a:ext cx="398934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In this presentation, let us look to the KJB for the comfort of the scriptures so that we can </a:t>
            </a:r>
          </a:p>
          <a:p>
            <a:pPr algn="ctr"/>
            <a:r>
              <a:rPr lang="en-US" sz="1400" b="1" dirty="0">
                <a:latin typeface="Times New Roman" panose="02020603050405020304" pitchFamily="18" charset="0"/>
                <a:cs typeface="Times New Roman" panose="02020603050405020304" pitchFamily="18" charset="0"/>
              </a:rPr>
              <a:t>continue in that hope..</a:t>
            </a:r>
            <a:endParaRPr lang="en-US" sz="1400" b="1" dirty="0"/>
          </a:p>
        </p:txBody>
      </p:sp>
    </p:spTree>
    <p:extLst>
      <p:ext uri="{BB962C8B-B14F-4D97-AF65-F5344CB8AC3E}">
        <p14:creationId xmlns:p14="http://schemas.microsoft.com/office/powerpoint/2010/main" val="3839071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0" fill="hold"/>
                                        <p:tgtEl>
                                          <p:spTgt spid="28"/>
                                        </p:tgtEl>
                                        <p:attrNameLst>
                                          <p:attrName>ppt_w</p:attrName>
                                        </p:attrNameLst>
                                      </p:cBhvr>
                                      <p:tavLst>
                                        <p:tav tm="0">
                                          <p:val>
                                            <p:fltVal val="0"/>
                                          </p:val>
                                        </p:tav>
                                        <p:tav tm="100000">
                                          <p:val>
                                            <p:strVal val="#ppt_w"/>
                                          </p:val>
                                        </p:tav>
                                      </p:tavLst>
                                    </p:anim>
                                    <p:anim calcmode="lin" valueType="num">
                                      <p:cBhvr>
                                        <p:cTn id="8" dur="2000" fill="hold"/>
                                        <p:tgtEl>
                                          <p:spTgt spid="28"/>
                                        </p:tgtEl>
                                        <p:attrNameLst>
                                          <p:attrName>ppt_h</p:attrName>
                                        </p:attrNameLst>
                                      </p:cBhvr>
                                      <p:tavLst>
                                        <p:tav tm="0">
                                          <p:val>
                                            <p:fltVal val="0"/>
                                          </p:val>
                                        </p:tav>
                                        <p:tav tm="100000">
                                          <p:val>
                                            <p:strVal val="#ppt_h"/>
                                          </p:val>
                                        </p:tav>
                                      </p:tavLst>
                                    </p:anim>
                                    <p:animEffect transition="in" filter="fade">
                                      <p:cBhvr>
                                        <p:cTn id="9" dur="2000"/>
                                        <p:tgtEl>
                                          <p:spTgt spid="28"/>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9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9" y="2014347"/>
            <a:ext cx="10144125" cy="4839786"/>
          </a:xfrm>
          <a:prstGeom prst="rect">
            <a:avLst/>
          </a:prstGeom>
          <a:noFill/>
        </p:spPr>
        <p:txBody>
          <a:bodyPr wrap="square" rtlCol="0">
            <a:spAutoFit/>
          </a:bodyPr>
          <a:lstStyle/>
          <a:p>
            <a:pPr algn="ctr"/>
            <a:r>
              <a:rPr lang="en-US" sz="1600" dirty="0"/>
              <a:t>This is just a friendly reminder that this PowerPoint was designed by Mikel Paulson,</a:t>
            </a:r>
          </a:p>
          <a:p>
            <a:pPr algn="ctr"/>
            <a:r>
              <a:rPr lang="en-US" sz="1200" dirty="0"/>
              <a:t>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pPr algn="just"/>
            <a:r>
              <a:rPr lang="en-US" sz="1600" dirty="0"/>
              <a:t>This presentation is not copyrighted, of course, so if you can add more information, and there is a lot more that I am sure can be added to this, feel free to do so.  My only expectation and request is that you use ONLY a King James 1611 Bible.  Actually, that can’t be a big problem because if you tried to use any other modern bibles, you would find they wouldn’t work with this anyway, thus we see once again the importance of a rightly divided 1611 KJB ONLY.  </a:t>
            </a:r>
            <a:r>
              <a:rPr lang="en-US" sz="16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400" b="1" i="1" dirty="0">
                <a:solidFill>
                  <a:srgbClr val="CC6600"/>
                </a:solidFill>
                <a:sym typeface="Wingdings" panose="05000000000000000000" pitchFamily="2" charset="2"/>
              </a:rPr>
              <a:t>But watch thou in all things, endure afflictions,</a:t>
            </a:r>
          </a:p>
          <a:p>
            <a:pPr algn="ctr"/>
            <a:r>
              <a:rPr lang="en-US" sz="1400" b="1" i="1" dirty="0">
                <a:solidFill>
                  <a:srgbClr val="CC6600"/>
                </a:solidFill>
                <a:sym typeface="Wingdings" panose="05000000000000000000" pitchFamily="2" charset="2"/>
              </a:rPr>
              <a:t>do the work of an evangelist, make full proof of thy ministry</a:t>
            </a:r>
            <a:r>
              <a:rPr lang="en-US" sz="1400" dirty="0">
                <a:solidFill>
                  <a:srgbClr val="CC6600"/>
                </a:solidFill>
                <a:sym typeface="Wingdings" panose="05000000000000000000" pitchFamily="2" charset="2"/>
              </a:rPr>
              <a:t>.</a:t>
            </a:r>
          </a:p>
          <a:p>
            <a:pPr algn="ctr"/>
            <a:endParaRPr lang="en-US" sz="1200" dirty="0">
              <a:sym typeface="Wingdings" panose="05000000000000000000" pitchFamily="2" charset="2"/>
            </a:endParaRPr>
          </a:p>
          <a:p>
            <a:r>
              <a:rPr lang="en-US" sz="1200" dirty="0">
                <a:sym typeface="Wingdings" panose="05000000000000000000" pitchFamily="2" charset="2"/>
              </a:rPr>
              <a:t>One more thing:  everything stated within this presentation is supported by KJB Scripture.  If you want to know the specific verses used, then contact me, or look them up yourself.  They are in there, and they are taken from the correct books written TO us today – Paul’s!!</a:t>
            </a:r>
          </a:p>
          <a:p>
            <a:pPr algn="ctr"/>
            <a:r>
              <a:rPr lang="en-US" sz="1200" dirty="0">
                <a:sym typeface="Wingdings" panose="05000000000000000000" pitchFamily="2" charset="2"/>
              </a:rPr>
              <a:t>- KJB1611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50" y="2598835"/>
            <a:ext cx="974130" cy="129838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130740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4192" y="1259456"/>
            <a:ext cx="6797973" cy="769441"/>
          </a:xfrm>
          <a:prstGeom prst="rect">
            <a:avLst/>
          </a:prstGeom>
          <a:noFill/>
        </p:spPr>
        <p:txBody>
          <a:bodyPr wrap="square" rtlCol="0">
            <a:spAutoFit/>
          </a:bodyPr>
          <a:lstStyle/>
          <a:p>
            <a:pPr algn="ctr"/>
            <a:r>
              <a:rPr lang="en-US" sz="4400" dirty="0">
                <a:latin typeface="Britannic Bold" panose="020B0903060703020204" pitchFamily="34" charset="0"/>
              </a:rPr>
              <a:t>Religion is Never the Truth</a:t>
            </a:r>
          </a:p>
        </p:txBody>
      </p:sp>
      <p:sp>
        <p:nvSpPr>
          <p:cNvPr id="4" name="TextBox 3"/>
          <p:cNvSpPr txBox="1"/>
          <p:nvPr/>
        </p:nvSpPr>
        <p:spPr>
          <a:xfrm>
            <a:off x="2374793" y="4638135"/>
            <a:ext cx="7398948" cy="769441"/>
          </a:xfrm>
          <a:prstGeom prst="rect">
            <a:avLst/>
          </a:prstGeom>
          <a:noFill/>
        </p:spPr>
        <p:txBody>
          <a:bodyPr wrap="square" rtlCol="0">
            <a:spAutoFit/>
          </a:bodyPr>
          <a:lstStyle/>
          <a:p>
            <a:pPr algn="ctr"/>
            <a:r>
              <a:rPr lang="en-US" sz="4400" dirty="0">
                <a:latin typeface="Britannic Bold" panose="020B0903060703020204" pitchFamily="34" charset="0"/>
              </a:rPr>
              <a:t>The Truth is Never a Religion</a:t>
            </a:r>
          </a:p>
        </p:txBody>
      </p:sp>
    </p:spTree>
    <p:extLst>
      <p:ext uri="{BB962C8B-B14F-4D97-AF65-F5344CB8AC3E}">
        <p14:creationId xmlns:p14="http://schemas.microsoft.com/office/powerpoint/2010/main" val="4018115854"/>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096" y="2968824"/>
            <a:ext cx="5866405" cy="523220"/>
          </a:xfrm>
          <a:prstGeom prst="rect">
            <a:avLst/>
          </a:prstGeom>
          <a:noFill/>
        </p:spPr>
        <p:txBody>
          <a:bodyPr wrap="square" rtlCol="0">
            <a:spAutoFit/>
          </a:bodyPr>
          <a:lstStyle/>
          <a:p>
            <a:pPr algn="ctr"/>
            <a:r>
              <a:rPr lang="en-US" sz="2800" b="1" dirty="0">
                <a:latin typeface="Old English Text MT" panose="03040902040508030806" pitchFamily="66" charset="0"/>
              </a:rPr>
              <a:t>The King James 1611 Bible is Truth</a:t>
            </a:r>
          </a:p>
        </p:txBody>
      </p:sp>
    </p:spTree>
    <p:extLst>
      <p:ext uri="{BB962C8B-B14F-4D97-AF65-F5344CB8AC3E}">
        <p14:creationId xmlns:p14="http://schemas.microsoft.com/office/powerpoint/2010/main" val="1318230418"/>
      </p:ext>
    </p:extLst>
  </p:cSld>
  <p:clrMapOvr>
    <a:masterClrMapping/>
  </p:clrMapOvr>
  <mc:AlternateContent xmlns:mc="http://schemas.openxmlformats.org/markup-compatibility/2006" xmlns:p14="http://schemas.microsoft.com/office/powerpoint/2010/main">
    <mc:Choice Requires="p14">
      <p:transition spd="slow" p14:dur="1500" advClick="0" advTm="4000">
        <p:fad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1825" y="33205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59841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221"/>
          </a:xfrm>
          <a:prstGeom prst="rect">
            <a:avLst/>
          </a:prstGeom>
        </p:spPr>
      </p:pic>
      <p:sp>
        <p:nvSpPr>
          <p:cNvPr id="2" name="Rectangle 1"/>
          <p:cNvSpPr/>
          <p:nvPr/>
        </p:nvSpPr>
        <p:spPr>
          <a:xfrm>
            <a:off x="4390246" y="137870"/>
            <a:ext cx="3430811" cy="1862048"/>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a:t>
            </a:r>
          </a:p>
        </p:txBody>
      </p:sp>
      <p:sp>
        <p:nvSpPr>
          <p:cNvPr id="4" name="TextBox 3"/>
          <p:cNvSpPr txBox="1"/>
          <p:nvPr/>
        </p:nvSpPr>
        <p:spPr>
          <a:xfrm>
            <a:off x="1816608" y="6008320"/>
            <a:ext cx="8583168" cy="369332"/>
          </a:xfrm>
          <a:prstGeom prst="rect">
            <a:avLst/>
          </a:prstGeom>
          <a:noFill/>
        </p:spPr>
        <p:txBody>
          <a:bodyPr wrap="square" rtlCol="0">
            <a:spAutoFit/>
          </a:bodyPr>
          <a:lstStyle/>
          <a:p>
            <a:pPr algn="ctr"/>
            <a:r>
              <a:rPr lang="en-US" b="1" dirty="0">
                <a:solidFill>
                  <a:schemeClr val="accent4">
                    <a:lumMod val="60000"/>
                    <a:lumOff val="40000"/>
                  </a:schemeClr>
                </a:solidFill>
              </a:rPr>
              <a:t>This section has no added commentary, opinions, footnotes, references, teachings, etc.  </a:t>
            </a:r>
          </a:p>
        </p:txBody>
      </p:sp>
      <p:sp>
        <p:nvSpPr>
          <p:cNvPr id="5" name="TextBox 4"/>
          <p:cNvSpPr txBox="1"/>
          <p:nvPr/>
        </p:nvSpPr>
        <p:spPr>
          <a:xfrm>
            <a:off x="642030" y="6313246"/>
            <a:ext cx="10885250" cy="646331"/>
          </a:xfrm>
          <a:prstGeom prst="rect">
            <a:avLst/>
          </a:prstGeom>
          <a:noFill/>
        </p:spPr>
        <p:txBody>
          <a:bodyPr wrap="square" rtlCol="0">
            <a:spAutoFit/>
          </a:bodyPr>
          <a:lstStyle/>
          <a:p>
            <a:pPr algn="ctr"/>
            <a:r>
              <a:rPr lang="en-US" b="1" dirty="0">
                <a:solidFill>
                  <a:schemeClr val="accent4">
                    <a:lumMod val="60000"/>
                    <a:lumOff val="40000"/>
                  </a:schemeClr>
                </a:solidFill>
              </a:rPr>
              <a:t>You will be reading the simple, inspired and preserved plain text from a 1611 King James Bible – nothing else.</a:t>
            </a:r>
          </a:p>
          <a:p>
            <a:endParaRPr lang="en-US" dirty="0"/>
          </a:p>
        </p:txBody>
      </p:sp>
      <p:sp>
        <p:nvSpPr>
          <p:cNvPr id="6" name="TextBox 5"/>
          <p:cNvSpPr txBox="1"/>
          <p:nvPr/>
        </p:nvSpPr>
        <p:spPr>
          <a:xfrm>
            <a:off x="2438400" y="1874087"/>
            <a:ext cx="7327899" cy="1200329"/>
          </a:xfrm>
          <a:prstGeom prst="rect">
            <a:avLst/>
          </a:prstGeom>
          <a:noFill/>
        </p:spPr>
        <p:txBody>
          <a:bodyPr wrap="square" rtlCol="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Only</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4788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par>
                          <p:cTn id="12" fill="hold">
                            <p:stCondLst>
                              <p:cond delay="3750"/>
                            </p:stCondLst>
                            <p:childTnLst>
                              <p:par>
                                <p:cTn id="13" presetID="22" presetClass="entr" presetSubtype="8"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18" y="5608101"/>
            <a:ext cx="11170763"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Now the God of hope fill you with all joy and peace in believing,</a:t>
            </a:r>
          </a:p>
          <a:p>
            <a:pPr algn="ctr"/>
            <a:r>
              <a:rPr lang="en-US" sz="1600" b="1" i="1" dirty="0">
                <a:solidFill>
                  <a:srgbClr val="CC6600"/>
                </a:solidFill>
                <a:latin typeface="Times New Roman" panose="02020603050405020304" pitchFamily="18" charset="0"/>
                <a:cs typeface="Times New Roman" panose="02020603050405020304" pitchFamily="18" charset="0"/>
              </a:rPr>
              <a:t>that ye may abound in hope, through the power of the Holy Ghost. </a:t>
            </a:r>
          </a:p>
        </p:txBody>
      </p:sp>
      <p:sp>
        <p:nvSpPr>
          <p:cNvPr id="3" name="TextBox 2"/>
          <p:cNvSpPr txBox="1"/>
          <p:nvPr/>
        </p:nvSpPr>
        <p:spPr>
          <a:xfrm>
            <a:off x="3576120" y="6338805"/>
            <a:ext cx="733329"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5:1-5</a:t>
            </a:r>
          </a:p>
        </p:txBody>
      </p:sp>
      <p:sp>
        <p:nvSpPr>
          <p:cNvPr id="4" name="TextBox 3"/>
          <p:cNvSpPr txBox="1"/>
          <p:nvPr/>
        </p:nvSpPr>
        <p:spPr>
          <a:xfrm>
            <a:off x="564333" y="208233"/>
            <a:ext cx="11063334"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Therefore being justified by faith, we have peace with God through our Lord Jesus Christ:  </a:t>
            </a:r>
          </a:p>
          <a:p>
            <a:pPr algn="ctr"/>
            <a:r>
              <a:rPr lang="en-US" sz="1600" b="1" i="1" dirty="0">
                <a:solidFill>
                  <a:srgbClr val="CC6600"/>
                </a:solidFill>
                <a:latin typeface="Times New Roman" panose="02020603050405020304" pitchFamily="18" charset="0"/>
                <a:cs typeface="Times New Roman" panose="02020603050405020304" pitchFamily="18" charset="0"/>
              </a:rPr>
              <a:t>By whom also we have access by faith into this grace wherein we stand,</a:t>
            </a:r>
          </a:p>
          <a:p>
            <a:pPr algn="ctr"/>
            <a:r>
              <a:rPr lang="en-US" sz="1600" b="1" i="1" dirty="0">
                <a:solidFill>
                  <a:srgbClr val="CC6600"/>
                </a:solidFill>
                <a:latin typeface="Times New Roman" panose="02020603050405020304" pitchFamily="18" charset="0"/>
                <a:cs typeface="Times New Roman" panose="02020603050405020304" pitchFamily="18" charset="0"/>
              </a:rPr>
              <a:t>and rejoice in hope of the glory of God.  </a:t>
            </a:r>
          </a:p>
        </p:txBody>
      </p:sp>
      <p:sp>
        <p:nvSpPr>
          <p:cNvPr id="5" name="TextBox 4"/>
          <p:cNvSpPr txBox="1"/>
          <p:nvPr/>
        </p:nvSpPr>
        <p:spPr>
          <a:xfrm>
            <a:off x="763509" y="3030914"/>
            <a:ext cx="10664982"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hope that is seen is not hope: </a:t>
            </a:r>
          </a:p>
          <a:p>
            <a:pPr algn="ctr"/>
            <a:r>
              <a:rPr lang="en-US" sz="1600" b="1" i="1" dirty="0">
                <a:solidFill>
                  <a:srgbClr val="CC6600"/>
                </a:solidFill>
                <a:latin typeface="Times New Roman" panose="02020603050405020304" pitchFamily="18" charset="0"/>
                <a:cs typeface="Times New Roman" panose="02020603050405020304" pitchFamily="18" charset="0"/>
              </a:rPr>
              <a:t>for what a man seeth, why doth he yet hope for? </a:t>
            </a:r>
          </a:p>
        </p:txBody>
      </p:sp>
      <p:sp>
        <p:nvSpPr>
          <p:cNvPr id="6" name="TextBox 5"/>
          <p:cNvSpPr txBox="1"/>
          <p:nvPr/>
        </p:nvSpPr>
        <p:spPr>
          <a:xfrm>
            <a:off x="4140450" y="4373686"/>
            <a:ext cx="3911097"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Rejoicing in hope;</a:t>
            </a:r>
            <a:endParaRPr lang="en-US" sz="1600" b="1" i="1" dirty="0">
              <a:solidFill>
                <a:srgbClr val="CC6600"/>
              </a:solidFill>
            </a:endParaRPr>
          </a:p>
        </p:txBody>
      </p:sp>
      <p:sp>
        <p:nvSpPr>
          <p:cNvPr id="7" name="TextBox 6"/>
          <p:cNvSpPr txBox="1"/>
          <p:nvPr/>
        </p:nvSpPr>
        <p:spPr>
          <a:xfrm>
            <a:off x="1403281" y="4870500"/>
            <a:ext cx="9370336"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whatsoever things were written aforetime were written for our learning, </a:t>
            </a:r>
          </a:p>
          <a:p>
            <a:pPr algn="ctr"/>
            <a:r>
              <a:rPr lang="en-US" sz="1600" b="1" i="1" dirty="0">
                <a:solidFill>
                  <a:srgbClr val="CC6600"/>
                </a:solidFill>
                <a:latin typeface="Times New Roman" panose="02020603050405020304" pitchFamily="18" charset="0"/>
                <a:cs typeface="Times New Roman" panose="02020603050405020304" pitchFamily="18" charset="0"/>
              </a:rPr>
              <a:t>that we through patience and comfort of the scriptures might have hope. </a:t>
            </a:r>
          </a:p>
        </p:txBody>
      </p:sp>
      <p:sp>
        <p:nvSpPr>
          <p:cNvPr id="8" name="TextBox 7"/>
          <p:cNvSpPr txBox="1"/>
          <p:nvPr/>
        </p:nvSpPr>
        <p:spPr>
          <a:xfrm>
            <a:off x="4535784" y="6338805"/>
            <a:ext cx="1113576"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8:24,25</a:t>
            </a:r>
          </a:p>
        </p:txBody>
      </p:sp>
      <p:sp>
        <p:nvSpPr>
          <p:cNvPr id="9" name="TextBox 8"/>
          <p:cNvSpPr txBox="1"/>
          <p:nvPr/>
        </p:nvSpPr>
        <p:spPr>
          <a:xfrm>
            <a:off x="5685582" y="6342482"/>
            <a:ext cx="1013988"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12:12</a:t>
            </a:r>
          </a:p>
        </p:txBody>
      </p:sp>
      <p:sp>
        <p:nvSpPr>
          <p:cNvPr id="10" name="TextBox 9"/>
          <p:cNvSpPr txBox="1"/>
          <p:nvPr/>
        </p:nvSpPr>
        <p:spPr>
          <a:xfrm>
            <a:off x="6744830" y="6333429"/>
            <a:ext cx="778598"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15:4</a:t>
            </a:r>
          </a:p>
        </p:txBody>
      </p:sp>
      <p:sp>
        <p:nvSpPr>
          <p:cNvPr id="11" name="TextBox 10"/>
          <p:cNvSpPr txBox="1"/>
          <p:nvPr/>
        </p:nvSpPr>
        <p:spPr>
          <a:xfrm>
            <a:off x="7550583" y="6324376"/>
            <a:ext cx="796705"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15:13</a:t>
            </a:r>
          </a:p>
        </p:txBody>
      </p:sp>
      <p:sp>
        <p:nvSpPr>
          <p:cNvPr id="12" name="TextBox 11"/>
          <p:cNvSpPr txBox="1"/>
          <p:nvPr/>
        </p:nvSpPr>
        <p:spPr>
          <a:xfrm>
            <a:off x="1828794" y="967582"/>
            <a:ext cx="8464990"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not only so, but we glory in tribulations also:</a:t>
            </a:r>
          </a:p>
          <a:p>
            <a:pPr algn="ctr"/>
            <a:r>
              <a:rPr lang="en-US" sz="1600" b="1" i="1" dirty="0">
                <a:solidFill>
                  <a:srgbClr val="CC6600"/>
                </a:solidFill>
                <a:latin typeface="Times New Roman" panose="02020603050405020304" pitchFamily="18" charset="0"/>
                <a:cs typeface="Times New Roman" panose="02020603050405020304" pitchFamily="18" charset="0"/>
              </a:rPr>
              <a:t>knowing that tribulation worketh patience; </a:t>
            </a:r>
          </a:p>
          <a:p>
            <a:pPr algn="ctr"/>
            <a:r>
              <a:rPr lang="en-US" sz="1600" b="1" i="1" dirty="0">
                <a:solidFill>
                  <a:srgbClr val="CC6600"/>
                </a:solidFill>
                <a:latin typeface="Times New Roman" panose="02020603050405020304" pitchFamily="18" charset="0"/>
                <a:cs typeface="Times New Roman" panose="02020603050405020304" pitchFamily="18" charset="0"/>
              </a:rPr>
              <a:t>And patience, experience; and experience, hope:</a:t>
            </a:r>
            <a:endParaRPr lang="en-US" sz="1600" b="1" i="1" dirty="0">
              <a:solidFill>
                <a:srgbClr val="CC6600"/>
              </a:solidFill>
            </a:endParaRPr>
          </a:p>
        </p:txBody>
      </p:sp>
      <p:sp>
        <p:nvSpPr>
          <p:cNvPr id="13" name="TextBox 12"/>
          <p:cNvSpPr txBox="1"/>
          <p:nvPr/>
        </p:nvSpPr>
        <p:spPr>
          <a:xfrm>
            <a:off x="1828794" y="1719282"/>
            <a:ext cx="8519309"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hope maketh not ashamed;</a:t>
            </a:r>
          </a:p>
          <a:p>
            <a:pPr algn="ctr"/>
            <a:r>
              <a:rPr lang="en-US" sz="1600" b="1" i="1" dirty="0">
                <a:solidFill>
                  <a:srgbClr val="CC6600"/>
                </a:solidFill>
                <a:latin typeface="Times New Roman" panose="02020603050405020304" pitchFamily="18" charset="0"/>
                <a:cs typeface="Times New Roman" panose="02020603050405020304" pitchFamily="18" charset="0"/>
              </a:rPr>
              <a:t>because the love of God is shed abroad in our hearts</a:t>
            </a:r>
          </a:p>
          <a:p>
            <a:pPr algn="ctr"/>
            <a:r>
              <a:rPr lang="en-US" sz="1600" b="1" i="1" dirty="0">
                <a:solidFill>
                  <a:srgbClr val="CC6600"/>
                </a:solidFill>
                <a:latin typeface="Times New Roman" panose="02020603050405020304" pitchFamily="18" charset="0"/>
                <a:cs typeface="Times New Roman" panose="02020603050405020304" pitchFamily="18" charset="0"/>
              </a:rPr>
              <a:t>by the Holy Ghost which is given unto us.</a:t>
            </a:r>
            <a:endParaRPr lang="en-US" sz="1600" b="1" i="1" dirty="0">
              <a:solidFill>
                <a:srgbClr val="CC6600"/>
              </a:solidFill>
            </a:endParaRPr>
          </a:p>
        </p:txBody>
      </p:sp>
      <p:sp>
        <p:nvSpPr>
          <p:cNvPr id="14" name="TextBox 13"/>
          <p:cNvSpPr txBox="1"/>
          <p:nvPr/>
        </p:nvSpPr>
        <p:spPr>
          <a:xfrm>
            <a:off x="2132085" y="3581907"/>
            <a:ext cx="7858408"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if we hope for that we see not, </a:t>
            </a:r>
          </a:p>
          <a:p>
            <a:pPr algn="ctr"/>
            <a:r>
              <a:rPr lang="en-US" sz="1600" b="1" i="1" dirty="0">
                <a:solidFill>
                  <a:srgbClr val="CC6600"/>
                </a:solidFill>
                <a:latin typeface="Times New Roman" panose="02020603050405020304" pitchFamily="18" charset="0"/>
                <a:cs typeface="Times New Roman" panose="02020603050405020304" pitchFamily="18" charset="0"/>
              </a:rPr>
              <a:t>then do we with patience wait for it. </a:t>
            </a:r>
          </a:p>
        </p:txBody>
      </p:sp>
      <p:sp>
        <p:nvSpPr>
          <p:cNvPr id="39" name="TextBox 38"/>
          <p:cNvSpPr txBox="1"/>
          <p:nvPr/>
        </p:nvSpPr>
        <p:spPr>
          <a:xfrm>
            <a:off x="4111875" y="2802120"/>
            <a:ext cx="4004648"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we are saved by hope:</a:t>
            </a:r>
            <a:endParaRPr lang="en-US" sz="1600" dirty="0"/>
          </a:p>
        </p:txBody>
      </p:sp>
      <p:sp>
        <p:nvSpPr>
          <p:cNvPr id="40" name="TextBox 39"/>
          <p:cNvSpPr txBox="1"/>
          <p:nvPr/>
        </p:nvSpPr>
        <p:spPr>
          <a:xfrm>
            <a:off x="390796" y="1192056"/>
            <a:ext cx="962025" cy="4154984"/>
          </a:xfrm>
          <a:prstGeom prst="rect">
            <a:avLst/>
          </a:prstGeom>
          <a:noFill/>
        </p:spPr>
        <p:txBody>
          <a:bodyPr wrap="square" rtlCol="0">
            <a:spAutoFit/>
          </a:bodyPr>
          <a:lstStyle/>
          <a:p>
            <a:pPr algn="ctr"/>
            <a:r>
              <a:rPr lang="en-US" sz="4400" dirty="0">
                <a:solidFill>
                  <a:srgbClr val="FF0000"/>
                </a:solidFill>
                <a:latin typeface="Cooper Black" panose="0208090404030B020404" pitchFamily="18" charset="0"/>
              </a:rPr>
              <a:t>ROMANS</a:t>
            </a:r>
          </a:p>
        </p:txBody>
      </p:sp>
    </p:spTree>
    <p:extLst>
      <p:ext uri="{BB962C8B-B14F-4D97-AF65-F5344CB8AC3E}">
        <p14:creationId xmlns:p14="http://schemas.microsoft.com/office/powerpoint/2010/main" val="72137007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par>
                          <p:cTn id="23" fill="hold">
                            <p:stCondLst>
                              <p:cond delay="1250"/>
                            </p:stCondLst>
                            <p:childTnLst>
                              <p:par>
                                <p:cTn id="24" presetID="5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750" fill="hold"/>
                                        <p:tgtEl>
                                          <p:spTgt spid="3"/>
                                        </p:tgtEl>
                                        <p:attrNameLst>
                                          <p:attrName>ppt_w</p:attrName>
                                        </p:attrNameLst>
                                      </p:cBhvr>
                                      <p:tavLst>
                                        <p:tav tm="0">
                                          <p:val>
                                            <p:fltVal val="0"/>
                                          </p:val>
                                        </p:tav>
                                        <p:tav tm="100000">
                                          <p:val>
                                            <p:strVal val="#ppt_w"/>
                                          </p:val>
                                        </p:tav>
                                      </p:tavLst>
                                    </p:anim>
                                    <p:anim calcmode="lin" valueType="num">
                                      <p:cBhvr>
                                        <p:cTn id="27" dur="750" fill="hold"/>
                                        <p:tgtEl>
                                          <p:spTgt spid="3"/>
                                        </p:tgtEl>
                                        <p:attrNameLst>
                                          <p:attrName>ppt_h</p:attrName>
                                        </p:attrNameLst>
                                      </p:cBhvr>
                                      <p:tavLst>
                                        <p:tav tm="0">
                                          <p:val>
                                            <p:fltVal val="0"/>
                                          </p:val>
                                        </p:tav>
                                        <p:tav tm="100000">
                                          <p:val>
                                            <p:strVal val="#ppt_h"/>
                                          </p:val>
                                        </p:tav>
                                      </p:tavLst>
                                    </p:anim>
                                    <p:animEffect transition="in" filter="fade">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25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2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childTnLst>
                                </p:cTn>
                              </p:par>
                            </p:childTnLst>
                          </p:cTn>
                        </p:par>
                        <p:par>
                          <p:cTn id="44" fill="hold">
                            <p:stCondLst>
                              <p:cond delay="125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Effect transition="in" filter="fade">
                                      <p:cBhvr>
                                        <p:cTn id="49" dur="75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250"/>
                                        <p:tgtEl>
                                          <p:spTgt spid="6"/>
                                        </p:tgtEl>
                                      </p:cBhvr>
                                    </p:animEffect>
                                  </p:childTnLst>
                                </p:cTn>
                              </p:par>
                            </p:childTnLst>
                          </p:cTn>
                        </p:par>
                        <p:par>
                          <p:cTn id="55" fill="hold">
                            <p:stCondLst>
                              <p:cond delay="1250"/>
                            </p:stCondLst>
                            <p:childTnLst>
                              <p:par>
                                <p:cTn id="56" presetID="53"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250"/>
                                        <p:tgtEl>
                                          <p:spTgt spid="7"/>
                                        </p:tgtEl>
                                      </p:cBhvr>
                                    </p:animEffect>
                                  </p:childTnLst>
                                </p:cTn>
                              </p:par>
                            </p:childTnLst>
                          </p:cTn>
                        </p:par>
                        <p:par>
                          <p:cTn id="66" fill="hold">
                            <p:stCondLst>
                              <p:cond delay="1250"/>
                            </p:stCondLst>
                            <p:childTnLst>
                              <p:par>
                                <p:cTn id="67" presetID="53" presetClass="entr" presetSubtype="16"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750" fill="hold"/>
                                        <p:tgtEl>
                                          <p:spTgt spid="10"/>
                                        </p:tgtEl>
                                        <p:attrNameLst>
                                          <p:attrName>ppt_w</p:attrName>
                                        </p:attrNameLst>
                                      </p:cBhvr>
                                      <p:tavLst>
                                        <p:tav tm="0">
                                          <p:val>
                                            <p:fltVal val="0"/>
                                          </p:val>
                                        </p:tav>
                                        <p:tav tm="100000">
                                          <p:val>
                                            <p:strVal val="#ppt_w"/>
                                          </p:val>
                                        </p:tav>
                                      </p:tavLst>
                                    </p:anim>
                                    <p:anim calcmode="lin" valueType="num">
                                      <p:cBhvr>
                                        <p:cTn id="70" dur="750" fill="hold"/>
                                        <p:tgtEl>
                                          <p:spTgt spid="10"/>
                                        </p:tgtEl>
                                        <p:attrNameLst>
                                          <p:attrName>ppt_h</p:attrName>
                                        </p:attrNameLst>
                                      </p:cBhvr>
                                      <p:tavLst>
                                        <p:tav tm="0">
                                          <p:val>
                                            <p:fltVal val="0"/>
                                          </p:val>
                                        </p:tav>
                                        <p:tav tm="100000">
                                          <p:val>
                                            <p:strVal val="#ppt_h"/>
                                          </p:val>
                                        </p:tav>
                                      </p:tavLst>
                                    </p:anim>
                                    <p:animEffect transition="in" filter="fade">
                                      <p:cBhvr>
                                        <p:cTn id="71" dur="75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250"/>
                                        <p:tgtEl>
                                          <p:spTgt spid="2"/>
                                        </p:tgtEl>
                                      </p:cBhvr>
                                    </p:animEffect>
                                  </p:childTnLst>
                                </p:cTn>
                              </p:par>
                            </p:childTnLst>
                          </p:cTn>
                        </p:par>
                        <p:par>
                          <p:cTn id="77" fill="hold">
                            <p:stCondLst>
                              <p:cond delay="1250"/>
                            </p:stCondLst>
                            <p:childTnLst>
                              <p:par>
                                <p:cTn id="78" presetID="53" presetClass="entr" presetSubtype="16"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750" fill="hold"/>
                                        <p:tgtEl>
                                          <p:spTgt spid="11"/>
                                        </p:tgtEl>
                                        <p:attrNameLst>
                                          <p:attrName>ppt_w</p:attrName>
                                        </p:attrNameLst>
                                      </p:cBhvr>
                                      <p:tavLst>
                                        <p:tav tm="0">
                                          <p:val>
                                            <p:fltVal val="0"/>
                                          </p:val>
                                        </p:tav>
                                        <p:tav tm="100000">
                                          <p:val>
                                            <p:strVal val="#ppt_w"/>
                                          </p:val>
                                        </p:tav>
                                      </p:tavLst>
                                    </p:anim>
                                    <p:anim calcmode="lin" valueType="num">
                                      <p:cBhvr>
                                        <p:cTn id="81" dur="750" fill="hold"/>
                                        <p:tgtEl>
                                          <p:spTgt spid="11"/>
                                        </p:tgtEl>
                                        <p:attrNameLst>
                                          <p:attrName>ppt_h</p:attrName>
                                        </p:attrNameLst>
                                      </p:cBhvr>
                                      <p:tavLst>
                                        <p:tav tm="0">
                                          <p:val>
                                            <p:fltVal val="0"/>
                                          </p:val>
                                        </p:tav>
                                        <p:tav tm="100000">
                                          <p:val>
                                            <p:strVal val="#ppt_h"/>
                                          </p:val>
                                        </p:tav>
                                      </p:tavLst>
                                    </p:anim>
                                    <p:animEffect transition="in" filter="fade">
                                      <p:cBhvr>
                                        <p:cTn id="8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3438" y="1339632"/>
            <a:ext cx="9397497"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our hope of you is stedfast, knowing,</a:t>
            </a:r>
          </a:p>
          <a:p>
            <a:pPr algn="ctr"/>
            <a:r>
              <a:rPr lang="en-US" b="1" i="1" dirty="0">
                <a:solidFill>
                  <a:srgbClr val="CC6600"/>
                </a:solidFill>
                <a:latin typeface="Times New Roman" panose="02020603050405020304" pitchFamily="18" charset="0"/>
                <a:cs typeface="Times New Roman" panose="02020603050405020304" pitchFamily="18" charset="0"/>
              </a:rPr>
              <a:t>that as ye are partakers of the sufferings, </a:t>
            </a:r>
          </a:p>
        </p:txBody>
      </p:sp>
      <p:sp>
        <p:nvSpPr>
          <p:cNvPr id="4" name="TextBox 3"/>
          <p:cNvSpPr txBox="1"/>
          <p:nvPr/>
        </p:nvSpPr>
        <p:spPr>
          <a:xfrm>
            <a:off x="314598" y="363646"/>
            <a:ext cx="628378" cy="6217087"/>
          </a:xfrm>
          <a:prstGeom prst="rect">
            <a:avLst/>
          </a:prstGeom>
          <a:noFill/>
        </p:spPr>
        <p:txBody>
          <a:bodyPr wrap="square" rtlCol="0">
            <a:spAutoFit/>
          </a:bodyPr>
          <a:lstStyle/>
          <a:p>
            <a:pPr algn="ctr"/>
            <a:r>
              <a:rPr lang="en-US" sz="3200" dirty="0">
                <a:solidFill>
                  <a:srgbClr val="FF0000"/>
                </a:solidFill>
                <a:latin typeface="Cooper Black" panose="0208090404030B020404" pitchFamily="18" charset="0"/>
              </a:rPr>
              <a:t>II </a:t>
            </a:r>
          </a:p>
          <a:p>
            <a:pPr algn="ctr"/>
            <a:endParaRPr lang="en-US" sz="1400" dirty="0">
              <a:solidFill>
                <a:srgbClr val="FF0000"/>
              </a:solidFill>
              <a:latin typeface="Cooper Black" panose="0208090404030B020404" pitchFamily="18" charset="0"/>
            </a:endParaRPr>
          </a:p>
          <a:p>
            <a:pPr algn="ctr"/>
            <a:r>
              <a:rPr lang="en-US" sz="3200" dirty="0">
                <a:solidFill>
                  <a:srgbClr val="FF0000"/>
                </a:solidFill>
                <a:latin typeface="Cooper Black" panose="0208090404030B020404" pitchFamily="18" charset="0"/>
              </a:rPr>
              <a:t>CORINTHIANS</a:t>
            </a:r>
          </a:p>
        </p:txBody>
      </p:sp>
      <p:sp>
        <p:nvSpPr>
          <p:cNvPr id="5" name="TextBox 4"/>
          <p:cNvSpPr txBox="1"/>
          <p:nvPr/>
        </p:nvSpPr>
        <p:spPr>
          <a:xfrm>
            <a:off x="5734050" y="6181725"/>
            <a:ext cx="75247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3:12</a:t>
            </a:r>
          </a:p>
        </p:txBody>
      </p:sp>
      <p:sp>
        <p:nvSpPr>
          <p:cNvPr id="6" name="TextBox 5"/>
          <p:cNvSpPr txBox="1"/>
          <p:nvPr/>
        </p:nvSpPr>
        <p:spPr>
          <a:xfrm>
            <a:off x="4819650" y="6181725"/>
            <a:ext cx="75247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1:7</a:t>
            </a:r>
          </a:p>
        </p:txBody>
      </p:sp>
      <p:sp>
        <p:nvSpPr>
          <p:cNvPr id="7" name="TextBox 6"/>
          <p:cNvSpPr txBox="1"/>
          <p:nvPr/>
        </p:nvSpPr>
        <p:spPr>
          <a:xfrm>
            <a:off x="6534149" y="6181725"/>
            <a:ext cx="105727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10:15</a:t>
            </a:r>
          </a:p>
        </p:txBody>
      </p:sp>
      <p:sp>
        <p:nvSpPr>
          <p:cNvPr id="8" name="TextBox 7"/>
          <p:cNvSpPr txBox="1"/>
          <p:nvPr/>
        </p:nvSpPr>
        <p:spPr>
          <a:xfrm>
            <a:off x="1572657" y="2849226"/>
            <a:ext cx="90392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Seeing then that we have such hope, </a:t>
            </a:r>
          </a:p>
        </p:txBody>
      </p:sp>
      <p:sp>
        <p:nvSpPr>
          <p:cNvPr id="9" name="TextBox 8"/>
          <p:cNvSpPr txBox="1"/>
          <p:nvPr/>
        </p:nvSpPr>
        <p:spPr>
          <a:xfrm>
            <a:off x="1536400" y="4192071"/>
            <a:ext cx="909958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Not boasting of things without our measure, that is, of other men's labours;</a:t>
            </a:r>
          </a:p>
        </p:txBody>
      </p:sp>
      <p:sp>
        <p:nvSpPr>
          <p:cNvPr id="11" name="TextBox 10"/>
          <p:cNvSpPr txBox="1"/>
          <p:nvPr/>
        </p:nvSpPr>
        <p:spPr>
          <a:xfrm>
            <a:off x="3909727" y="1909763"/>
            <a:ext cx="43148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so shall ye be also of the consolation.</a:t>
            </a:r>
            <a:endParaRPr lang="en-US" dirty="0"/>
          </a:p>
        </p:txBody>
      </p:sp>
      <p:sp>
        <p:nvSpPr>
          <p:cNvPr id="12" name="TextBox 11"/>
          <p:cNvSpPr txBox="1"/>
          <p:nvPr/>
        </p:nvSpPr>
        <p:spPr>
          <a:xfrm>
            <a:off x="4401582" y="3146644"/>
            <a:ext cx="33623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we use great plainness of speech:</a:t>
            </a:r>
            <a:endParaRPr lang="en-US" dirty="0"/>
          </a:p>
        </p:txBody>
      </p:sp>
      <p:sp>
        <p:nvSpPr>
          <p:cNvPr id="13" name="TextBox 12"/>
          <p:cNvSpPr txBox="1"/>
          <p:nvPr/>
        </p:nvSpPr>
        <p:spPr>
          <a:xfrm>
            <a:off x="2900076" y="4498419"/>
            <a:ext cx="63341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having hope, when your faith is increased, </a:t>
            </a:r>
            <a:endParaRPr lang="en-US" dirty="0"/>
          </a:p>
        </p:txBody>
      </p:sp>
      <p:sp>
        <p:nvSpPr>
          <p:cNvPr id="14" name="TextBox 13"/>
          <p:cNvSpPr txBox="1"/>
          <p:nvPr/>
        </p:nvSpPr>
        <p:spPr>
          <a:xfrm>
            <a:off x="2457166" y="4810125"/>
            <a:ext cx="72485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we shall be enlarged by you according to our rule abundantly,</a:t>
            </a:r>
            <a:endParaRPr lang="en-US" dirty="0"/>
          </a:p>
        </p:txBody>
      </p:sp>
    </p:spTree>
    <p:extLst>
      <p:ext uri="{BB962C8B-B14F-4D97-AF65-F5344CB8AC3E}">
        <p14:creationId xmlns:p14="http://schemas.microsoft.com/office/powerpoint/2010/main" val="9660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250"/>
                                        <p:tgtEl>
                                          <p:spTgt spid="2">
                                            <p:txEl>
                                              <p:pRg st="0" end="0"/>
                                            </p:txEl>
                                          </p:spTgt>
                                        </p:tgtEl>
                                      </p:cBhvr>
                                    </p:animEffect>
                                  </p:childTnLst>
                                </p:cTn>
                              </p:par>
                            </p:childTnLst>
                          </p:cTn>
                        </p:par>
                        <p:par>
                          <p:cTn id="13" fill="hold">
                            <p:stCondLst>
                              <p:cond delay="225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25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250"/>
                                        <p:tgtEl>
                                          <p:spTgt spid="11"/>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250"/>
                                        <p:tgtEl>
                                          <p:spTgt spid="8"/>
                                        </p:tgtEl>
                                      </p:cBhvr>
                                    </p:animEffect>
                                  </p:childTnLst>
                                </p:cTn>
                              </p:par>
                            </p:childTnLst>
                          </p:cTn>
                        </p:par>
                        <p:par>
                          <p:cTn id="33" fill="hold">
                            <p:stCondLst>
                              <p:cond delay="125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250"/>
                                        <p:tgtEl>
                                          <p:spTgt spid="12"/>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750" fill="hold"/>
                                        <p:tgtEl>
                                          <p:spTgt spid="5"/>
                                        </p:tgtEl>
                                        <p:attrNameLst>
                                          <p:attrName>ppt_w</p:attrName>
                                        </p:attrNameLst>
                                      </p:cBhvr>
                                      <p:tavLst>
                                        <p:tav tm="0">
                                          <p:val>
                                            <p:fltVal val="0"/>
                                          </p:val>
                                        </p:tav>
                                        <p:tav tm="100000">
                                          <p:val>
                                            <p:strVal val="#ppt_w"/>
                                          </p:val>
                                        </p:tav>
                                      </p:tavLst>
                                    </p:anim>
                                    <p:anim calcmode="lin" valueType="num">
                                      <p:cBhvr>
                                        <p:cTn id="41" dur="750" fill="hold"/>
                                        <p:tgtEl>
                                          <p:spTgt spid="5"/>
                                        </p:tgtEl>
                                        <p:attrNameLst>
                                          <p:attrName>ppt_h</p:attrName>
                                        </p:attrNameLst>
                                      </p:cBhvr>
                                      <p:tavLst>
                                        <p:tav tm="0">
                                          <p:val>
                                            <p:fltVal val="0"/>
                                          </p:val>
                                        </p:tav>
                                        <p:tav tm="100000">
                                          <p:val>
                                            <p:strVal val="#ppt_h"/>
                                          </p:val>
                                        </p:tav>
                                      </p:tavLst>
                                    </p:anim>
                                    <p:animEffect transition="in" filter="fade">
                                      <p:cBhvr>
                                        <p:cTn id="42" dur="7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250"/>
                                        <p:tgtEl>
                                          <p:spTgt spid="9"/>
                                        </p:tgtEl>
                                      </p:cBhvr>
                                    </p:animEffect>
                                  </p:childTnLst>
                                </p:cTn>
                              </p:par>
                            </p:childTnLst>
                          </p:cTn>
                        </p:par>
                        <p:par>
                          <p:cTn id="48" fill="hold">
                            <p:stCondLst>
                              <p:cond delay="1250"/>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12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1250"/>
                                        <p:tgtEl>
                                          <p:spTgt spid="14"/>
                                        </p:tgtEl>
                                      </p:cBhvr>
                                    </p:animEffect>
                                  </p:childTnLst>
                                </p:cTn>
                              </p:par>
                            </p:childTnLst>
                          </p:cTn>
                        </p:par>
                        <p:par>
                          <p:cTn id="57" fill="hold">
                            <p:stCondLst>
                              <p:cond delay="1250"/>
                            </p:stCondLst>
                            <p:childTnLst>
                              <p:par>
                                <p:cTn id="58" presetID="53" presetClass="entr" presetSubtype="16"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750" fill="hold"/>
                                        <p:tgtEl>
                                          <p:spTgt spid="7"/>
                                        </p:tgtEl>
                                        <p:attrNameLst>
                                          <p:attrName>ppt_w</p:attrName>
                                        </p:attrNameLst>
                                      </p:cBhvr>
                                      <p:tavLst>
                                        <p:tav tm="0">
                                          <p:val>
                                            <p:fltVal val="0"/>
                                          </p:val>
                                        </p:tav>
                                        <p:tav tm="100000">
                                          <p:val>
                                            <p:strVal val="#ppt_w"/>
                                          </p:val>
                                        </p:tav>
                                      </p:tavLst>
                                    </p:anim>
                                    <p:anim calcmode="lin" valueType="num">
                                      <p:cBhvr>
                                        <p:cTn id="61" dur="750" fill="hold"/>
                                        <p:tgtEl>
                                          <p:spTgt spid="7"/>
                                        </p:tgtEl>
                                        <p:attrNameLst>
                                          <p:attrName>ppt_h</p:attrName>
                                        </p:attrNameLst>
                                      </p:cBhvr>
                                      <p:tavLst>
                                        <p:tav tm="0">
                                          <p:val>
                                            <p:fltVal val="0"/>
                                          </p:val>
                                        </p:tav>
                                        <p:tav tm="100000">
                                          <p:val>
                                            <p:strVal val="#ppt_h"/>
                                          </p:val>
                                        </p:tav>
                                      </p:tavLst>
                                    </p:anim>
                                    <p:animEffect transition="in" filter="fade">
                                      <p:cBhvr>
                                        <p:cTn id="6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4574" y="5166567"/>
            <a:ext cx="9382125"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To whom God would make known what is </a:t>
            </a:r>
          </a:p>
          <a:p>
            <a:pPr algn="ctr"/>
            <a:r>
              <a:rPr lang="en-US" b="1" i="1" dirty="0">
                <a:solidFill>
                  <a:srgbClr val="CC6600"/>
                </a:solidFill>
                <a:latin typeface="Times New Roman" panose="02020603050405020304" pitchFamily="18" charset="0"/>
                <a:cs typeface="Times New Roman" panose="02020603050405020304" pitchFamily="18" charset="0"/>
              </a:rPr>
              <a:t>the riches of the glory of this mystery among the Gentiles; </a:t>
            </a:r>
          </a:p>
        </p:txBody>
      </p:sp>
      <p:sp>
        <p:nvSpPr>
          <p:cNvPr id="3" name="TextBox 2"/>
          <p:cNvSpPr txBox="1"/>
          <p:nvPr/>
        </p:nvSpPr>
        <p:spPr>
          <a:xfrm>
            <a:off x="110571" y="513457"/>
            <a:ext cx="601346" cy="5078313"/>
          </a:xfrm>
          <a:prstGeom prst="rect">
            <a:avLst/>
          </a:prstGeom>
          <a:noFill/>
        </p:spPr>
        <p:txBody>
          <a:bodyPr wrap="square" rtlCol="0">
            <a:spAutoFit/>
          </a:bodyPr>
          <a:lstStyle/>
          <a:p>
            <a:pPr algn="ctr"/>
            <a:r>
              <a:rPr lang="en-US" sz="3600" dirty="0">
                <a:solidFill>
                  <a:srgbClr val="FF0000"/>
                </a:solidFill>
                <a:latin typeface="Cooper Black" panose="0208090404030B020404" pitchFamily="18" charset="0"/>
              </a:rPr>
              <a:t>GALATIANS</a:t>
            </a:r>
          </a:p>
        </p:txBody>
      </p:sp>
      <p:sp>
        <p:nvSpPr>
          <p:cNvPr id="4" name="TextBox 3"/>
          <p:cNvSpPr txBox="1"/>
          <p:nvPr/>
        </p:nvSpPr>
        <p:spPr>
          <a:xfrm>
            <a:off x="852852" y="529587"/>
            <a:ext cx="537798" cy="5078313"/>
          </a:xfrm>
          <a:prstGeom prst="rect">
            <a:avLst/>
          </a:prstGeom>
          <a:noFill/>
        </p:spPr>
        <p:txBody>
          <a:bodyPr wrap="square" rtlCol="0">
            <a:spAutoFit/>
          </a:bodyPr>
          <a:lstStyle/>
          <a:p>
            <a:pPr algn="ctr"/>
            <a:r>
              <a:rPr lang="en-US" sz="3600" dirty="0">
                <a:solidFill>
                  <a:srgbClr val="FF0000"/>
                </a:solidFill>
                <a:latin typeface="Cooper Black" panose="0208090404030B020404" pitchFamily="18" charset="0"/>
              </a:rPr>
              <a:t>EPHESIANS</a:t>
            </a:r>
          </a:p>
        </p:txBody>
      </p:sp>
      <p:sp>
        <p:nvSpPr>
          <p:cNvPr id="5" name="TextBox 4"/>
          <p:cNvSpPr txBox="1"/>
          <p:nvPr/>
        </p:nvSpPr>
        <p:spPr>
          <a:xfrm>
            <a:off x="1567442" y="239821"/>
            <a:ext cx="502933" cy="5632311"/>
          </a:xfrm>
          <a:prstGeom prst="rect">
            <a:avLst/>
          </a:prstGeom>
          <a:noFill/>
        </p:spPr>
        <p:txBody>
          <a:bodyPr wrap="square" rtlCol="0">
            <a:spAutoFit/>
          </a:bodyPr>
          <a:lstStyle/>
          <a:p>
            <a:pPr algn="ctr"/>
            <a:r>
              <a:rPr lang="en-US" sz="3600" dirty="0">
                <a:solidFill>
                  <a:srgbClr val="FF0000"/>
                </a:solidFill>
                <a:latin typeface="Cooper Black" panose="0208090404030B020404" pitchFamily="18" charset="0"/>
              </a:rPr>
              <a:t>COLOSSIANS</a:t>
            </a:r>
          </a:p>
        </p:txBody>
      </p:sp>
      <p:sp>
        <p:nvSpPr>
          <p:cNvPr id="6" name="TextBox 5"/>
          <p:cNvSpPr txBox="1"/>
          <p:nvPr/>
        </p:nvSpPr>
        <p:spPr>
          <a:xfrm>
            <a:off x="2638425" y="361950"/>
            <a:ext cx="87630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we through the Spirit wait for the hope of righteousness by faith. </a:t>
            </a:r>
          </a:p>
        </p:txBody>
      </p:sp>
      <p:sp>
        <p:nvSpPr>
          <p:cNvPr id="7" name="TextBox 6"/>
          <p:cNvSpPr txBox="1"/>
          <p:nvPr/>
        </p:nvSpPr>
        <p:spPr>
          <a:xfrm>
            <a:off x="2428875" y="877996"/>
            <a:ext cx="91916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The eyes of your understanding being enlightened; </a:t>
            </a:r>
          </a:p>
        </p:txBody>
      </p:sp>
      <p:sp>
        <p:nvSpPr>
          <p:cNvPr id="8" name="TextBox 7"/>
          <p:cNvSpPr txBox="1"/>
          <p:nvPr/>
        </p:nvSpPr>
        <p:spPr>
          <a:xfrm>
            <a:off x="2609850" y="1962150"/>
            <a:ext cx="8829675" cy="646331"/>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at that time ye were without Christ, being aliens from the commonwealth of Israel, and strangers from the covenants of promise, </a:t>
            </a:r>
          </a:p>
        </p:txBody>
      </p:sp>
      <p:sp>
        <p:nvSpPr>
          <p:cNvPr id="9" name="TextBox 8"/>
          <p:cNvSpPr txBox="1"/>
          <p:nvPr/>
        </p:nvSpPr>
        <p:spPr>
          <a:xfrm>
            <a:off x="2781300" y="3075653"/>
            <a:ext cx="848677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the hope which is laid up for you in heaven, </a:t>
            </a:r>
          </a:p>
        </p:txBody>
      </p:sp>
      <p:sp>
        <p:nvSpPr>
          <p:cNvPr id="10" name="TextBox 9"/>
          <p:cNvSpPr txBox="1"/>
          <p:nvPr/>
        </p:nvSpPr>
        <p:spPr>
          <a:xfrm>
            <a:off x="2600325" y="3855007"/>
            <a:ext cx="8829675" cy="1200329"/>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If ye continue in the faith grounded and settled,</a:t>
            </a:r>
          </a:p>
          <a:p>
            <a:pPr algn="ctr"/>
            <a:r>
              <a:rPr lang="en-US" b="1" i="1" dirty="0">
                <a:solidFill>
                  <a:srgbClr val="CC6600"/>
                </a:solidFill>
                <a:latin typeface="Times New Roman" panose="02020603050405020304" pitchFamily="18" charset="0"/>
                <a:cs typeface="Times New Roman" panose="02020603050405020304" pitchFamily="18" charset="0"/>
              </a:rPr>
              <a:t>and be not moved away from the hope of the gospel, </a:t>
            </a:r>
          </a:p>
          <a:p>
            <a:pPr algn="ctr"/>
            <a:r>
              <a:rPr lang="en-US" b="1" i="1" dirty="0">
                <a:solidFill>
                  <a:srgbClr val="CC6600"/>
                </a:solidFill>
                <a:latin typeface="Times New Roman" panose="02020603050405020304" pitchFamily="18" charset="0"/>
                <a:cs typeface="Times New Roman" panose="02020603050405020304" pitchFamily="18" charset="0"/>
              </a:rPr>
              <a:t>which ye have heard, and which was preached to every creature which is under heaven; whereof I Paul am made a minister; </a:t>
            </a:r>
          </a:p>
        </p:txBody>
      </p:sp>
      <p:sp>
        <p:nvSpPr>
          <p:cNvPr id="11" name="TextBox 10"/>
          <p:cNvSpPr txBox="1"/>
          <p:nvPr/>
        </p:nvSpPr>
        <p:spPr>
          <a:xfrm>
            <a:off x="3390900" y="6438900"/>
            <a:ext cx="86677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5:5</a:t>
            </a:r>
          </a:p>
        </p:txBody>
      </p:sp>
      <p:sp>
        <p:nvSpPr>
          <p:cNvPr id="12" name="TextBox 11"/>
          <p:cNvSpPr txBox="1"/>
          <p:nvPr/>
        </p:nvSpPr>
        <p:spPr>
          <a:xfrm>
            <a:off x="4391025" y="6429375"/>
            <a:ext cx="81915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1:18</a:t>
            </a:r>
          </a:p>
        </p:txBody>
      </p:sp>
      <p:sp>
        <p:nvSpPr>
          <p:cNvPr id="13" name="TextBox 12"/>
          <p:cNvSpPr txBox="1"/>
          <p:nvPr/>
        </p:nvSpPr>
        <p:spPr>
          <a:xfrm>
            <a:off x="5553075" y="6429375"/>
            <a:ext cx="81915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2:12</a:t>
            </a:r>
          </a:p>
        </p:txBody>
      </p:sp>
      <p:sp>
        <p:nvSpPr>
          <p:cNvPr id="14" name="TextBox 13"/>
          <p:cNvSpPr txBox="1"/>
          <p:nvPr/>
        </p:nvSpPr>
        <p:spPr>
          <a:xfrm>
            <a:off x="6915150" y="6429375"/>
            <a:ext cx="72390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1:5</a:t>
            </a:r>
          </a:p>
        </p:txBody>
      </p:sp>
      <p:sp>
        <p:nvSpPr>
          <p:cNvPr id="15" name="TextBox 14"/>
          <p:cNvSpPr txBox="1"/>
          <p:nvPr/>
        </p:nvSpPr>
        <p:spPr>
          <a:xfrm>
            <a:off x="8001000" y="6419850"/>
            <a:ext cx="74295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1:23</a:t>
            </a:r>
          </a:p>
        </p:txBody>
      </p:sp>
      <p:sp>
        <p:nvSpPr>
          <p:cNvPr id="16" name="TextBox 15"/>
          <p:cNvSpPr txBox="1"/>
          <p:nvPr/>
        </p:nvSpPr>
        <p:spPr>
          <a:xfrm>
            <a:off x="9220200" y="6429375"/>
            <a:ext cx="80962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1:27</a:t>
            </a:r>
          </a:p>
        </p:txBody>
      </p:sp>
      <p:sp>
        <p:nvSpPr>
          <p:cNvPr id="17" name="TextBox 16"/>
          <p:cNvSpPr txBox="1"/>
          <p:nvPr/>
        </p:nvSpPr>
        <p:spPr>
          <a:xfrm>
            <a:off x="4886324" y="5730177"/>
            <a:ext cx="425767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which is Christ in you, the hope of glory:</a:t>
            </a:r>
            <a:endParaRPr lang="en-US" dirty="0"/>
          </a:p>
        </p:txBody>
      </p:sp>
      <p:sp>
        <p:nvSpPr>
          <p:cNvPr id="18" name="TextBox 17"/>
          <p:cNvSpPr txBox="1"/>
          <p:nvPr/>
        </p:nvSpPr>
        <p:spPr>
          <a:xfrm>
            <a:off x="3829050" y="3362325"/>
            <a:ext cx="6391275"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whereof ye heard before in the word of the truth of the gospel;</a:t>
            </a:r>
            <a:endParaRPr lang="en-US" dirty="0"/>
          </a:p>
        </p:txBody>
      </p:sp>
      <p:sp>
        <p:nvSpPr>
          <p:cNvPr id="19" name="TextBox 18"/>
          <p:cNvSpPr txBox="1"/>
          <p:nvPr/>
        </p:nvSpPr>
        <p:spPr>
          <a:xfrm>
            <a:off x="4524375" y="2543175"/>
            <a:ext cx="49625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having no hope, and without God in the world:</a:t>
            </a:r>
            <a:endParaRPr lang="en-US" dirty="0"/>
          </a:p>
        </p:txBody>
      </p:sp>
      <p:sp>
        <p:nvSpPr>
          <p:cNvPr id="20" name="TextBox 19"/>
          <p:cNvSpPr txBox="1"/>
          <p:nvPr/>
        </p:nvSpPr>
        <p:spPr>
          <a:xfrm>
            <a:off x="3724275" y="1177287"/>
            <a:ext cx="661035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ye may know what is the hope of his calling, </a:t>
            </a:r>
            <a:endParaRPr lang="en-US" dirty="0"/>
          </a:p>
        </p:txBody>
      </p:sp>
      <p:sp>
        <p:nvSpPr>
          <p:cNvPr id="21" name="TextBox 20"/>
          <p:cNvSpPr txBox="1"/>
          <p:nvPr/>
        </p:nvSpPr>
        <p:spPr>
          <a:xfrm>
            <a:off x="3819525" y="1470419"/>
            <a:ext cx="641985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what the riches of the glory of his inheritance in the saints,</a:t>
            </a:r>
            <a:endParaRPr lang="en-US" dirty="0"/>
          </a:p>
        </p:txBody>
      </p:sp>
    </p:spTree>
    <p:extLst>
      <p:ext uri="{BB962C8B-B14F-4D97-AF65-F5344CB8AC3E}">
        <p14:creationId xmlns:p14="http://schemas.microsoft.com/office/powerpoint/2010/main" val="14164871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250" fill="hold"/>
                                        <p:tgtEl>
                                          <p:spTgt spid="4"/>
                                        </p:tgtEl>
                                        <p:attrNameLst>
                                          <p:attrName>ppt_x</p:attrName>
                                        </p:attrNameLst>
                                      </p:cBhvr>
                                      <p:tavLst>
                                        <p:tav tm="0">
                                          <p:val>
                                            <p:strVal val="0-#ppt_w/2"/>
                                          </p:val>
                                        </p:tav>
                                        <p:tav tm="100000">
                                          <p:val>
                                            <p:strVal val="#ppt_x"/>
                                          </p:val>
                                        </p:tav>
                                      </p:tavLst>
                                    </p:anim>
                                    <p:anim calcmode="lin" valueType="num">
                                      <p:cBhvr additive="base">
                                        <p:cTn id="24" dur="125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25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250"/>
                                        <p:tgtEl>
                                          <p:spTgt spid="20"/>
                                        </p:tgtEl>
                                      </p:cBhvr>
                                    </p:animEffect>
                                  </p:childTnLst>
                                </p:cTn>
                              </p:par>
                            </p:childTnLst>
                          </p:cTn>
                        </p:par>
                        <p:par>
                          <p:cTn id="33" fill="hold">
                            <p:stCondLst>
                              <p:cond delay="37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250"/>
                                        <p:tgtEl>
                                          <p:spTgt spid="21"/>
                                        </p:tgtEl>
                                      </p:cBhvr>
                                    </p:animEffect>
                                  </p:childTnLst>
                                </p:cTn>
                              </p:par>
                            </p:childTnLst>
                          </p:cTn>
                        </p:par>
                        <p:par>
                          <p:cTn id="37" fill="hold">
                            <p:stCondLst>
                              <p:cond delay="50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50" fill="hold"/>
                                        <p:tgtEl>
                                          <p:spTgt spid="12"/>
                                        </p:tgtEl>
                                        <p:attrNameLst>
                                          <p:attrName>ppt_w</p:attrName>
                                        </p:attrNameLst>
                                      </p:cBhvr>
                                      <p:tavLst>
                                        <p:tav tm="0">
                                          <p:val>
                                            <p:fltVal val="0"/>
                                          </p:val>
                                        </p:tav>
                                        <p:tav tm="100000">
                                          <p:val>
                                            <p:strVal val="#ppt_w"/>
                                          </p:val>
                                        </p:tav>
                                      </p:tavLst>
                                    </p:anim>
                                    <p:anim calcmode="lin" valueType="num">
                                      <p:cBhvr>
                                        <p:cTn id="41" dur="750" fill="hold"/>
                                        <p:tgtEl>
                                          <p:spTgt spid="12"/>
                                        </p:tgtEl>
                                        <p:attrNameLst>
                                          <p:attrName>ppt_h</p:attrName>
                                        </p:attrNameLst>
                                      </p:cBhvr>
                                      <p:tavLst>
                                        <p:tav tm="0">
                                          <p:val>
                                            <p:fltVal val="0"/>
                                          </p:val>
                                        </p:tav>
                                        <p:tav tm="100000">
                                          <p:val>
                                            <p:strVal val="#ppt_h"/>
                                          </p:val>
                                        </p:tav>
                                      </p:tavLst>
                                    </p:anim>
                                    <p:animEffect transition="in" filter="fade">
                                      <p:cBhvr>
                                        <p:cTn id="42" dur="7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250"/>
                                        <p:tgtEl>
                                          <p:spTgt spid="8"/>
                                        </p:tgtEl>
                                      </p:cBhvr>
                                    </p:animEffect>
                                  </p:childTnLst>
                                </p:cTn>
                              </p:par>
                            </p:childTnLst>
                          </p:cTn>
                        </p:par>
                        <p:par>
                          <p:cTn id="48" fill="hold">
                            <p:stCondLst>
                              <p:cond delay="125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1250"/>
                                        <p:tgtEl>
                                          <p:spTgt spid="19"/>
                                        </p:tgtEl>
                                      </p:cBhvr>
                                    </p:animEffect>
                                  </p:childTnLst>
                                </p:cTn>
                              </p:par>
                            </p:childTnLst>
                          </p:cTn>
                        </p:par>
                        <p:par>
                          <p:cTn id="52" fill="hold">
                            <p:stCondLst>
                              <p:cond delay="25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750" fill="hold"/>
                                        <p:tgtEl>
                                          <p:spTgt spid="13"/>
                                        </p:tgtEl>
                                        <p:attrNameLst>
                                          <p:attrName>ppt_w</p:attrName>
                                        </p:attrNameLst>
                                      </p:cBhvr>
                                      <p:tavLst>
                                        <p:tav tm="0">
                                          <p:val>
                                            <p:fltVal val="0"/>
                                          </p:val>
                                        </p:tav>
                                        <p:tav tm="100000">
                                          <p:val>
                                            <p:strVal val="#ppt_w"/>
                                          </p:val>
                                        </p:tav>
                                      </p:tavLst>
                                    </p:anim>
                                    <p:anim calcmode="lin" valueType="num">
                                      <p:cBhvr>
                                        <p:cTn id="56" dur="750" fill="hold"/>
                                        <p:tgtEl>
                                          <p:spTgt spid="13"/>
                                        </p:tgtEl>
                                        <p:attrNameLst>
                                          <p:attrName>ppt_h</p:attrName>
                                        </p:attrNameLst>
                                      </p:cBhvr>
                                      <p:tavLst>
                                        <p:tav tm="0">
                                          <p:val>
                                            <p:fltVal val="0"/>
                                          </p:val>
                                        </p:tav>
                                        <p:tav tm="100000">
                                          <p:val>
                                            <p:strVal val="#ppt_h"/>
                                          </p:val>
                                        </p:tav>
                                      </p:tavLst>
                                    </p:anim>
                                    <p:animEffect transition="in" filter="fade">
                                      <p:cBhvr>
                                        <p:cTn id="57" dur="75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500" fill="hold"/>
                                        <p:tgtEl>
                                          <p:spTgt spid="5"/>
                                        </p:tgtEl>
                                        <p:attrNameLst>
                                          <p:attrName>ppt_x</p:attrName>
                                        </p:attrNameLst>
                                      </p:cBhvr>
                                      <p:tavLst>
                                        <p:tav tm="0">
                                          <p:val>
                                            <p:strVal val="0-#ppt_w/2"/>
                                          </p:val>
                                        </p:tav>
                                        <p:tav tm="100000">
                                          <p:val>
                                            <p:strVal val="#ppt_x"/>
                                          </p:val>
                                        </p:tav>
                                      </p:tavLst>
                                    </p:anim>
                                    <p:anim calcmode="lin" valueType="num">
                                      <p:cBhvr additive="base">
                                        <p:cTn id="63" dur="15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250"/>
                                        <p:tgtEl>
                                          <p:spTgt spid="9"/>
                                        </p:tgtEl>
                                      </p:cBhvr>
                                    </p:animEffect>
                                  </p:childTnLst>
                                </p:cTn>
                              </p:par>
                            </p:childTnLst>
                          </p:cTn>
                        </p:par>
                        <p:par>
                          <p:cTn id="68" fill="hold">
                            <p:stCondLst>
                              <p:cond delay="2750"/>
                            </p:stCondLst>
                            <p:childTnLst>
                              <p:par>
                                <p:cTn id="69" presetID="22"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1250"/>
                                        <p:tgtEl>
                                          <p:spTgt spid="1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750" fill="hold"/>
                                        <p:tgtEl>
                                          <p:spTgt spid="14"/>
                                        </p:tgtEl>
                                        <p:attrNameLst>
                                          <p:attrName>ppt_w</p:attrName>
                                        </p:attrNameLst>
                                      </p:cBhvr>
                                      <p:tavLst>
                                        <p:tav tm="0">
                                          <p:val>
                                            <p:fltVal val="0"/>
                                          </p:val>
                                        </p:tav>
                                        <p:tav tm="100000">
                                          <p:val>
                                            <p:strVal val="#ppt_w"/>
                                          </p:val>
                                        </p:tav>
                                      </p:tavLst>
                                    </p:anim>
                                    <p:anim calcmode="lin" valueType="num">
                                      <p:cBhvr>
                                        <p:cTn id="75" dur="750" fill="hold"/>
                                        <p:tgtEl>
                                          <p:spTgt spid="14"/>
                                        </p:tgtEl>
                                        <p:attrNameLst>
                                          <p:attrName>ppt_h</p:attrName>
                                        </p:attrNameLst>
                                      </p:cBhvr>
                                      <p:tavLst>
                                        <p:tav tm="0">
                                          <p:val>
                                            <p:fltVal val="0"/>
                                          </p:val>
                                        </p:tav>
                                        <p:tav tm="100000">
                                          <p:val>
                                            <p:strVal val="#ppt_h"/>
                                          </p:val>
                                        </p:tav>
                                      </p:tavLst>
                                    </p:anim>
                                    <p:animEffect transition="in" filter="fade">
                                      <p:cBhvr>
                                        <p:cTn id="76" dur="75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250"/>
                                        <p:tgtEl>
                                          <p:spTgt spid="10"/>
                                        </p:tgtEl>
                                      </p:cBhvr>
                                    </p:animEffect>
                                  </p:childTnLst>
                                </p:cTn>
                              </p:par>
                            </p:childTnLst>
                          </p:cTn>
                        </p:par>
                        <p:par>
                          <p:cTn id="82" fill="hold">
                            <p:stCondLst>
                              <p:cond delay="125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750" fill="hold"/>
                                        <p:tgtEl>
                                          <p:spTgt spid="15"/>
                                        </p:tgtEl>
                                        <p:attrNameLst>
                                          <p:attrName>ppt_w</p:attrName>
                                        </p:attrNameLst>
                                      </p:cBhvr>
                                      <p:tavLst>
                                        <p:tav tm="0">
                                          <p:val>
                                            <p:fltVal val="0"/>
                                          </p:val>
                                        </p:tav>
                                        <p:tav tm="100000">
                                          <p:val>
                                            <p:strVal val="#ppt_w"/>
                                          </p:val>
                                        </p:tav>
                                      </p:tavLst>
                                    </p:anim>
                                    <p:anim calcmode="lin" valueType="num">
                                      <p:cBhvr>
                                        <p:cTn id="86" dur="750" fill="hold"/>
                                        <p:tgtEl>
                                          <p:spTgt spid="15"/>
                                        </p:tgtEl>
                                        <p:attrNameLst>
                                          <p:attrName>ppt_h</p:attrName>
                                        </p:attrNameLst>
                                      </p:cBhvr>
                                      <p:tavLst>
                                        <p:tav tm="0">
                                          <p:val>
                                            <p:fltVal val="0"/>
                                          </p:val>
                                        </p:tav>
                                        <p:tav tm="100000">
                                          <p:val>
                                            <p:strVal val="#ppt_h"/>
                                          </p:val>
                                        </p:tav>
                                      </p:tavLst>
                                    </p:anim>
                                    <p:animEffect transition="in" filter="fade">
                                      <p:cBhvr>
                                        <p:cTn id="87" dur="75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250"/>
                                        <p:tgtEl>
                                          <p:spTgt spid="2"/>
                                        </p:tgtEl>
                                      </p:cBhvr>
                                    </p:animEffect>
                                  </p:childTnLst>
                                </p:cTn>
                              </p:par>
                            </p:childTnLst>
                          </p:cTn>
                        </p:par>
                        <p:par>
                          <p:cTn id="93" fill="hold">
                            <p:stCondLst>
                              <p:cond delay="1250"/>
                            </p:stCondLst>
                            <p:childTnLst>
                              <p:par>
                                <p:cTn id="94" presetID="22" presetClass="entr" presetSubtype="1"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up)">
                                      <p:cBhvr>
                                        <p:cTn id="96" dur="1250"/>
                                        <p:tgtEl>
                                          <p:spTgt spid="17"/>
                                        </p:tgtEl>
                                      </p:cBhvr>
                                    </p:animEffect>
                                  </p:childTnLst>
                                </p:cTn>
                              </p:par>
                            </p:childTnLst>
                          </p:cTn>
                        </p:par>
                        <p:par>
                          <p:cTn id="97" fill="hold">
                            <p:stCondLst>
                              <p:cond delay="2500"/>
                            </p:stCondLst>
                            <p:childTnLst>
                              <p:par>
                                <p:cTn id="98" presetID="53" presetClass="entr" presetSubtype="16"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750" fill="hold"/>
                                        <p:tgtEl>
                                          <p:spTgt spid="16"/>
                                        </p:tgtEl>
                                        <p:attrNameLst>
                                          <p:attrName>ppt_w</p:attrName>
                                        </p:attrNameLst>
                                      </p:cBhvr>
                                      <p:tavLst>
                                        <p:tav tm="0">
                                          <p:val>
                                            <p:fltVal val="0"/>
                                          </p:val>
                                        </p:tav>
                                        <p:tav tm="100000">
                                          <p:val>
                                            <p:strVal val="#ppt_w"/>
                                          </p:val>
                                        </p:tav>
                                      </p:tavLst>
                                    </p:anim>
                                    <p:anim calcmode="lin" valueType="num">
                                      <p:cBhvr>
                                        <p:cTn id="101" dur="750" fill="hold"/>
                                        <p:tgtEl>
                                          <p:spTgt spid="16"/>
                                        </p:tgtEl>
                                        <p:attrNameLst>
                                          <p:attrName>ppt_h</p:attrName>
                                        </p:attrNameLst>
                                      </p:cBhvr>
                                      <p:tavLst>
                                        <p:tav tm="0">
                                          <p:val>
                                            <p:fltVal val="0"/>
                                          </p:val>
                                        </p:tav>
                                        <p:tav tm="100000">
                                          <p:val>
                                            <p:strVal val="#ppt_h"/>
                                          </p:val>
                                        </p:tav>
                                      </p:tavLst>
                                    </p:anim>
                                    <p:animEffect transition="in" filter="fade">
                                      <p:cBhvr>
                                        <p:cTn id="10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0" y="489642"/>
            <a:ext cx="454342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Remembering without ceasing your</a:t>
            </a:r>
          </a:p>
        </p:txBody>
      </p:sp>
      <p:sp>
        <p:nvSpPr>
          <p:cNvPr id="3" name="TextBox 2"/>
          <p:cNvSpPr txBox="1"/>
          <p:nvPr/>
        </p:nvSpPr>
        <p:spPr>
          <a:xfrm>
            <a:off x="367292" y="385673"/>
            <a:ext cx="502933" cy="5801588"/>
          </a:xfrm>
          <a:prstGeom prst="rect">
            <a:avLst/>
          </a:prstGeom>
          <a:noFill/>
        </p:spPr>
        <p:txBody>
          <a:bodyPr wrap="square" rtlCol="0">
            <a:spAutoFit/>
          </a:bodyPr>
          <a:lstStyle/>
          <a:p>
            <a:pPr algn="ctr"/>
            <a:r>
              <a:rPr lang="en-US" sz="2400" b="1" dirty="0">
                <a:solidFill>
                  <a:srgbClr val="FF0000"/>
                </a:solidFill>
                <a:latin typeface="Cooper Black" panose="0208090404030B020404" pitchFamily="18" charset="0"/>
              </a:rPr>
              <a:t>I</a:t>
            </a:r>
          </a:p>
          <a:p>
            <a:pPr algn="ctr"/>
            <a:endParaRPr lang="en-US" sz="1100" b="1" dirty="0">
              <a:solidFill>
                <a:srgbClr val="FF0000"/>
              </a:solidFill>
              <a:latin typeface="Cooper Black" panose="0208090404030B020404" pitchFamily="18" charset="0"/>
            </a:endParaRPr>
          </a:p>
          <a:p>
            <a:pPr algn="ctr"/>
            <a:r>
              <a:rPr lang="en-US" sz="2400" b="1" dirty="0">
                <a:solidFill>
                  <a:srgbClr val="FF0000"/>
                </a:solidFill>
                <a:latin typeface="Cooper Black" panose="0208090404030B020404" pitchFamily="18" charset="0"/>
              </a:rPr>
              <a:t>THESSAOLONIANS</a:t>
            </a:r>
          </a:p>
        </p:txBody>
      </p:sp>
      <p:sp>
        <p:nvSpPr>
          <p:cNvPr id="4" name="TextBox 3"/>
          <p:cNvSpPr txBox="1"/>
          <p:nvPr/>
        </p:nvSpPr>
        <p:spPr>
          <a:xfrm>
            <a:off x="6296025" y="6238875"/>
            <a:ext cx="69532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4:13</a:t>
            </a:r>
          </a:p>
        </p:txBody>
      </p:sp>
      <p:sp>
        <p:nvSpPr>
          <p:cNvPr id="5" name="TextBox 4"/>
          <p:cNvSpPr txBox="1"/>
          <p:nvPr/>
        </p:nvSpPr>
        <p:spPr>
          <a:xfrm>
            <a:off x="936121" y="376148"/>
            <a:ext cx="502933" cy="5801588"/>
          </a:xfrm>
          <a:prstGeom prst="rect">
            <a:avLst/>
          </a:prstGeom>
          <a:noFill/>
        </p:spPr>
        <p:txBody>
          <a:bodyPr wrap="square" rtlCol="0">
            <a:spAutoFit/>
          </a:bodyPr>
          <a:lstStyle/>
          <a:p>
            <a:pPr algn="ctr"/>
            <a:r>
              <a:rPr lang="en-US" sz="2400" b="1" dirty="0">
                <a:solidFill>
                  <a:srgbClr val="FF0000"/>
                </a:solidFill>
                <a:latin typeface="Cooper Black" panose="0208090404030B020404" pitchFamily="18" charset="0"/>
              </a:rPr>
              <a:t>II</a:t>
            </a:r>
          </a:p>
          <a:p>
            <a:pPr algn="ctr"/>
            <a:endParaRPr lang="en-US" sz="1100" b="1" dirty="0">
              <a:solidFill>
                <a:srgbClr val="FF0000"/>
              </a:solidFill>
              <a:latin typeface="Cooper Black" panose="0208090404030B020404" pitchFamily="18" charset="0"/>
            </a:endParaRPr>
          </a:p>
          <a:p>
            <a:pPr algn="ctr"/>
            <a:r>
              <a:rPr lang="en-US" sz="2400" b="1" dirty="0">
                <a:solidFill>
                  <a:srgbClr val="FF0000"/>
                </a:solidFill>
                <a:latin typeface="Cooper Black" panose="0208090404030B020404" pitchFamily="18" charset="0"/>
              </a:rPr>
              <a:t>THESSAOLONIANS</a:t>
            </a:r>
          </a:p>
        </p:txBody>
      </p:sp>
      <p:sp>
        <p:nvSpPr>
          <p:cNvPr id="6" name="TextBox 5"/>
          <p:cNvSpPr txBox="1"/>
          <p:nvPr/>
        </p:nvSpPr>
        <p:spPr>
          <a:xfrm>
            <a:off x="5410200" y="6248400"/>
            <a:ext cx="68580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2:19</a:t>
            </a:r>
          </a:p>
        </p:txBody>
      </p:sp>
      <p:sp>
        <p:nvSpPr>
          <p:cNvPr id="7" name="TextBox 6"/>
          <p:cNvSpPr txBox="1"/>
          <p:nvPr/>
        </p:nvSpPr>
        <p:spPr>
          <a:xfrm>
            <a:off x="4429125" y="6238875"/>
            <a:ext cx="885825"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1:3</a:t>
            </a:r>
          </a:p>
        </p:txBody>
      </p:sp>
      <p:sp>
        <p:nvSpPr>
          <p:cNvPr id="8" name="TextBox 7"/>
          <p:cNvSpPr txBox="1"/>
          <p:nvPr/>
        </p:nvSpPr>
        <p:spPr>
          <a:xfrm>
            <a:off x="7324726" y="6229350"/>
            <a:ext cx="55245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5:8</a:t>
            </a:r>
          </a:p>
        </p:txBody>
      </p:sp>
      <p:sp>
        <p:nvSpPr>
          <p:cNvPr id="9" name="TextBox 8"/>
          <p:cNvSpPr txBox="1"/>
          <p:nvPr/>
        </p:nvSpPr>
        <p:spPr>
          <a:xfrm>
            <a:off x="8124826" y="6238875"/>
            <a:ext cx="74295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2:16</a:t>
            </a:r>
          </a:p>
        </p:txBody>
      </p:sp>
      <p:sp>
        <p:nvSpPr>
          <p:cNvPr id="12" name="TextBox 11"/>
          <p:cNvSpPr txBox="1"/>
          <p:nvPr/>
        </p:nvSpPr>
        <p:spPr>
          <a:xfrm>
            <a:off x="2366962" y="5135355"/>
            <a:ext cx="8601075"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Now our Lord Jesus Christ himself, and God, even our Father, which hath loved us,</a:t>
            </a:r>
          </a:p>
        </p:txBody>
      </p:sp>
      <p:sp>
        <p:nvSpPr>
          <p:cNvPr id="13" name="TextBox 12"/>
          <p:cNvSpPr txBox="1"/>
          <p:nvPr/>
        </p:nvSpPr>
        <p:spPr>
          <a:xfrm>
            <a:off x="2619374" y="4115278"/>
            <a:ext cx="8086726"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let us, who are of the day, be sober, putting on the breastplate of faith and love; </a:t>
            </a:r>
          </a:p>
        </p:txBody>
      </p:sp>
      <p:sp>
        <p:nvSpPr>
          <p:cNvPr id="14" name="TextBox 13"/>
          <p:cNvSpPr txBox="1"/>
          <p:nvPr/>
        </p:nvSpPr>
        <p:spPr>
          <a:xfrm>
            <a:off x="2362200" y="2770009"/>
            <a:ext cx="855345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I would not have you to be ignorant, brethren, </a:t>
            </a:r>
          </a:p>
        </p:txBody>
      </p:sp>
      <p:sp>
        <p:nvSpPr>
          <p:cNvPr id="15" name="TextBox 14"/>
          <p:cNvSpPr txBox="1"/>
          <p:nvPr/>
        </p:nvSpPr>
        <p:spPr>
          <a:xfrm>
            <a:off x="4114799" y="1805395"/>
            <a:ext cx="5076825"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For what is our hope, or joy, or crown of rejoicing? </a:t>
            </a:r>
          </a:p>
        </p:txBody>
      </p:sp>
      <p:sp>
        <p:nvSpPr>
          <p:cNvPr id="16" name="TextBox 15"/>
          <p:cNvSpPr txBox="1"/>
          <p:nvPr/>
        </p:nvSpPr>
        <p:spPr>
          <a:xfrm>
            <a:off x="3705225" y="781226"/>
            <a:ext cx="1543050"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work of faith, </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200649" y="781226"/>
            <a:ext cx="2162176"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and labour of love, </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167562" y="781226"/>
            <a:ext cx="2309813"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and patience of hope</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500436" y="1084832"/>
            <a:ext cx="6315075"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in our Lord Jesus Christ, in the sight of God and our Father;</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938462" y="2099599"/>
            <a:ext cx="741044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Are not even ye in the presence of our Lord Jesus Christ at his coming?</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464720" y="3360483"/>
            <a:ext cx="6386511"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ye sorrow not, even as others which have no hope.</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619625" y="4411746"/>
            <a:ext cx="4076700" cy="371475"/>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for an helmet, the hope of salvation.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947987" y="5432857"/>
            <a:ext cx="7410449" cy="369332"/>
          </a:xfrm>
          <a:prstGeom prst="rect">
            <a:avLst/>
          </a:prstGeom>
          <a:noFill/>
        </p:spPr>
        <p:txBody>
          <a:bodyPr wrap="square" rtlCol="0">
            <a:spAutoFit/>
          </a:bodyPr>
          <a:lstStyle/>
          <a:p>
            <a:r>
              <a:rPr lang="en-US" b="1" i="1" dirty="0">
                <a:solidFill>
                  <a:srgbClr val="CC6600"/>
                </a:solidFill>
                <a:latin typeface="Times New Roman" panose="02020603050405020304" pitchFamily="18" charset="0"/>
                <a:cs typeface="Times New Roman" panose="02020603050405020304" pitchFamily="18" charset="0"/>
              </a:rPr>
              <a:t>and hath given us everlasting consolation and good hope through grace,</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795837" y="3065546"/>
            <a:ext cx="3729038"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concerning them which are asleep,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2842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250"/>
                                        <p:tgtEl>
                                          <p:spTgt spid="2"/>
                                        </p:tgtEl>
                                      </p:cBhvr>
                                    </p:animEffect>
                                  </p:childTnLst>
                                </p:cTn>
                              </p:par>
                            </p:childTnLst>
                          </p:cTn>
                        </p:par>
                        <p:par>
                          <p:cTn id="13" fill="hold">
                            <p:stCondLst>
                              <p:cond delay="225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50"/>
                                        <p:tgtEl>
                                          <p:spTgt spid="16"/>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250"/>
                                        <p:tgtEl>
                                          <p:spTgt spid="17"/>
                                        </p:tgtEl>
                                      </p:cBhvr>
                                    </p:animEffect>
                                  </p:childTnLst>
                                </p:cTn>
                              </p:par>
                            </p:childTnLst>
                          </p:cTn>
                        </p:par>
                        <p:par>
                          <p:cTn id="21" fill="hold">
                            <p:stCondLst>
                              <p:cond delay="475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250"/>
                                        <p:tgtEl>
                                          <p:spTgt spid="18"/>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250"/>
                                        <p:tgtEl>
                                          <p:spTgt spid="19"/>
                                        </p:tgtEl>
                                      </p:cBhvr>
                                    </p:animEffect>
                                  </p:childTnLst>
                                </p:cTn>
                              </p:par>
                            </p:childTnLst>
                          </p:cTn>
                        </p:par>
                        <p:par>
                          <p:cTn id="29" fill="hold">
                            <p:stCondLst>
                              <p:cond delay="72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250"/>
                                        <p:tgtEl>
                                          <p:spTgt spid="15"/>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250"/>
                                        <p:tgtEl>
                                          <p:spTgt spid="20"/>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750" fill="hold"/>
                                        <p:tgtEl>
                                          <p:spTgt spid="6"/>
                                        </p:tgtEl>
                                        <p:attrNameLst>
                                          <p:attrName>ppt_w</p:attrName>
                                        </p:attrNameLst>
                                      </p:cBhvr>
                                      <p:tavLst>
                                        <p:tav tm="0">
                                          <p:val>
                                            <p:fltVal val="0"/>
                                          </p:val>
                                        </p:tav>
                                        <p:tav tm="100000">
                                          <p:val>
                                            <p:strVal val="#ppt_w"/>
                                          </p:val>
                                        </p:tav>
                                      </p:tavLst>
                                    </p:anim>
                                    <p:anim calcmode="lin" valueType="num">
                                      <p:cBhvr>
                                        <p:cTn id="48" dur="750" fill="hold"/>
                                        <p:tgtEl>
                                          <p:spTgt spid="6"/>
                                        </p:tgtEl>
                                        <p:attrNameLst>
                                          <p:attrName>ppt_h</p:attrName>
                                        </p:attrNameLst>
                                      </p:cBhvr>
                                      <p:tavLst>
                                        <p:tav tm="0">
                                          <p:val>
                                            <p:fltVal val="0"/>
                                          </p:val>
                                        </p:tav>
                                        <p:tav tm="100000">
                                          <p:val>
                                            <p:strVal val="#ppt_h"/>
                                          </p:val>
                                        </p:tav>
                                      </p:tavLst>
                                    </p:anim>
                                    <p:animEffect transition="in" filter="fade">
                                      <p:cBhvr>
                                        <p:cTn id="49" dur="75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250"/>
                                        <p:tgtEl>
                                          <p:spTgt spid="14"/>
                                        </p:tgtEl>
                                      </p:cBhvr>
                                    </p:animEffect>
                                  </p:childTnLst>
                                </p:cTn>
                              </p:par>
                            </p:childTnLst>
                          </p:cTn>
                        </p:par>
                        <p:par>
                          <p:cTn id="55" fill="hold">
                            <p:stCondLst>
                              <p:cond delay="125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250"/>
                                        <p:tgtEl>
                                          <p:spTgt spid="24"/>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250"/>
                                        <p:tgtEl>
                                          <p:spTgt spid="21"/>
                                        </p:tgtEl>
                                      </p:cBhvr>
                                    </p:animEffect>
                                  </p:childTnLst>
                                </p:cTn>
                              </p:par>
                            </p:childTnLst>
                          </p:cTn>
                        </p:par>
                        <p:par>
                          <p:cTn id="63" fill="hold">
                            <p:stCondLst>
                              <p:cond delay="3750"/>
                            </p:stCondLst>
                            <p:childTnLst>
                              <p:par>
                                <p:cTn id="64" presetID="53" presetClass="entr" presetSubtype="16"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750" fill="hold"/>
                                        <p:tgtEl>
                                          <p:spTgt spid="4"/>
                                        </p:tgtEl>
                                        <p:attrNameLst>
                                          <p:attrName>ppt_w</p:attrName>
                                        </p:attrNameLst>
                                      </p:cBhvr>
                                      <p:tavLst>
                                        <p:tav tm="0">
                                          <p:val>
                                            <p:fltVal val="0"/>
                                          </p:val>
                                        </p:tav>
                                        <p:tav tm="100000">
                                          <p:val>
                                            <p:strVal val="#ppt_w"/>
                                          </p:val>
                                        </p:tav>
                                      </p:tavLst>
                                    </p:anim>
                                    <p:anim calcmode="lin" valueType="num">
                                      <p:cBhvr>
                                        <p:cTn id="67" dur="750" fill="hold"/>
                                        <p:tgtEl>
                                          <p:spTgt spid="4"/>
                                        </p:tgtEl>
                                        <p:attrNameLst>
                                          <p:attrName>ppt_h</p:attrName>
                                        </p:attrNameLst>
                                      </p:cBhvr>
                                      <p:tavLst>
                                        <p:tav tm="0">
                                          <p:val>
                                            <p:fltVal val="0"/>
                                          </p:val>
                                        </p:tav>
                                        <p:tav tm="100000">
                                          <p:val>
                                            <p:strVal val="#ppt_h"/>
                                          </p:val>
                                        </p:tav>
                                      </p:tavLst>
                                    </p:anim>
                                    <p:animEffect transition="in" filter="fade">
                                      <p:cBhvr>
                                        <p:cTn id="68" dur="75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250"/>
                                        <p:tgtEl>
                                          <p:spTgt spid="13"/>
                                        </p:tgtEl>
                                      </p:cBhvr>
                                    </p:animEffect>
                                  </p:childTnLst>
                                </p:cTn>
                              </p:par>
                            </p:childTnLst>
                          </p:cTn>
                        </p:par>
                        <p:par>
                          <p:cTn id="74" fill="hold">
                            <p:stCondLst>
                              <p:cond delay="1250"/>
                            </p:stCondLst>
                            <p:childTnLst>
                              <p:par>
                                <p:cTn id="75" presetID="10"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250"/>
                                        <p:tgtEl>
                                          <p:spTgt spid="22"/>
                                        </p:tgtEl>
                                      </p:cBhvr>
                                    </p:animEffect>
                                  </p:childTnLst>
                                </p:cTn>
                              </p:par>
                            </p:childTnLst>
                          </p:cTn>
                        </p:par>
                        <p:par>
                          <p:cTn id="78" fill="hold">
                            <p:stCondLst>
                              <p:cond delay="2500"/>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750" fill="hold"/>
                                        <p:tgtEl>
                                          <p:spTgt spid="8"/>
                                        </p:tgtEl>
                                        <p:attrNameLst>
                                          <p:attrName>ppt_w</p:attrName>
                                        </p:attrNameLst>
                                      </p:cBhvr>
                                      <p:tavLst>
                                        <p:tav tm="0">
                                          <p:val>
                                            <p:fltVal val="0"/>
                                          </p:val>
                                        </p:tav>
                                        <p:tav tm="100000">
                                          <p:val>
                                            <p:strVal val="#ppt_w"/>
                                          </p:val>
                                        </p:tav>
                                      </p:tavLst>
                                    </p:anim>
                                    <p:anim calcmode="lin" valueType="num">
                                      <p:cBhvr>
                                        <p:cTn id="82" dur="750" fill="hold"/>
                                        <p:tgtEl>
                                          <p:spTgt spid="8"/>
                                        </p:tgtEl>
                                        <p:attrNameLst>
                                          <p:attrName>ppt_h</p:attrName>
                                        </p:attrNameLst>
                                      </p:cBhvr>
                                      <p:tavLst>
                                        <p:tav tm="0">
                                          <p:val>
                                            <p:fltVal val="0"/>
                                          </p:val>
                                        </p:tav>
                                        <p:tav tm="100000">
                                          <p:val>
                                            <p:strVal val="#ppt_h"/>
                                          </p:val>
                                        </p:tav>
                                      </p:tavLst>
                                    </p:anim>
                                    <p:animEffect transition="in" filter="fade">
                                      <p:cBhvr>
                                        <p:cTn id="83" dur="75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additive="base">
                                        <p:cTn id="88" dur="1250" fill="hold"/>
                                        <p:tgtEl>
                                          <p:spTgt spid="5"/>
                                        </p:tgtEl>
                                        <p:attrNameLst>
                                          <p:attrName>ppt_x</p:attrName>
                                        </p:attrNameLst>
                                      </p:cBhvr>
                                      <p:tavLst>
                                        <p:tav tm="0">
                                          <p:val>
                                            <p:strVal val="0-#ppt_w/2"/>
                                          </p:val>
                                        </p:tav>
                                        <p:tav tm="100000">
                                          <p:val>
                                            <p:strVal val="#ppt_x"/>
                                          </p:val>
                                        </p:tav>
                                      </p:tavLst>
                                    </p:anim>
                                    <p:anim calcmode="lin" valueType="num">
                                      <p:cBhvr additive="base">
                                        <p:cTn id="89" dur="1250" fill="hold"/>
                                        <p:tgtEl>
                                          <p:spTgt spid="5"/>
                                        </p:tgtEl>
                                        <p:attrNameLst>
                                          <p:attrName>ppt_y</p:attrName>
                                        </p:attrNameLst>
                                      </p:cBhvr>
                                      <p:tavLst>
                                        <p:tav tm="0">
                                          <p:val>
                                            <p:strVal val="#ppt_y"/>
                                          </p:val>
                                        </p:tav>
                                        <p:tav tm="100000">
                                          <p:val>
                                            <p:strVal val="#ppt_y"/>
                                          </p:val>
                                        </p:tav>
                                      </p:tavLst>
                                    </p:anim>
                                  </p:childTnLst>
                                </p:cTn>
                              </p:par>
                            </p:childTnLst>
                          </p:cTn>
                        </p:par>
                        <p:par>
                          <p:cTn id="90" fill="hold">
                            <p:stCondLst>
                              <p:cond delay="1250"/>
                            </p:stCondLst>
                            <p:childTnLst>
                              <p:par>
                                <p:cTn id="91" presetID="10"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250"/>
                                        <p:tgtEl>
                                          <p:spTgt spid="12"/>
                                        </p:tgtEl>
                                      </p:cBhvr>
                                    </p:animEffect>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250"/>
                                        <p:tgtEl>
                                          <p:spTgt spid="23"/>
                                        </p:tgtEl>
                                      </p:cBhvr>
                                    </p:animEffect>
                                  </p:childTnLst>
                                </p:cTn>
                              </p:par>
                            </p:childTnLst>
                          </p:cTn>
                        </p:par>
                        <p:par>
                          <p:cTn id="98" fill="hold">
                            <p:stCondLst>
                              <p:cond delay="3750"/>
                            </p:stCondLst>
                            <p:childTnLst>
                              <p:par>
                                <p:cTn id="99" presetID="53" presetClass="entr" presetSubtype="16"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750" fill="hold"/>
                                        <p:tgtEl>
                                          <p:spTgt spid="9"/>
                                        </p:tgtEl>
                                        <p:attrNameLst>
                                          <p:attrName>ppt_w</p:attrName>
                                        </p:attrNameLst>
                                      </p:cBhvr>
                                      <p:tavLst>
                                        <p:tav tm="0">
                                          <p:val>
                                            <p:fltVal val="0"/>
                                          </p:val>
                                        </p:tav>
                                        <p:tav tm="100000">
                                          <p:val>
                                            <p:strVal val="#ppt_w"/>
                                          </p:val>
                                        </p:tav>
                                      </p:tavLst>
                                    </p:anim>
                                    <p:anim calcmode="lin" valueType="num">
                                      <p:cBhvr>
                                        <p:cTn id="102" dur="750" fill="hold"/>
                                        <p:tgtEl>
                                          <p:spTgt spid="9"/>
                                        </p:tgtEl>
                                        <p:attrNameLst>
                                          <p:attrName>ppt_h</p:attrName>
                                        </p:attrNameLst>
                                      </p:cBhvr>
                                      <p:tavLst>
                                        <p:tav tm="0">
                                          <p:val>
                                            <p:fltVal val="0"/>
                                          </p:val>
                                        </p:tav>
                                        <p:tav tm="100000">
                                          <p:val>
                                            <p:strVal val="#ppt_h"/>
                                          </p:val>
                                        </p:tav>
                                      </p:tavLst>
                                    </p:anim>
                                    <p:animEffect transition="in" filter="fade">
                                      <p:cBhvr>
                                        <p:cTn id="10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730" y="4267928"/>
            <a:ext cx="441233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That being justified by his grace, </a:t>
            </a:r>
          </a:p>
        </p:txBody>
      </p:sp>
      <p:sp>
        <p:nvSpPr>
          <p:cNvPr id="3" name="TextBox 2"/>
          <p:cNvSpPr txBox="1"/>
          <p:nvPr/>
        </p:nvSpPr>
        <p:spPr>
          <a:xfrm>
            <a:off x="300617" y="747802"/>
            <a:ext cx="502933" cy="4216539"/>
          </a:xfrm>
          <a:prstGeom prst="rect">
            <a:avLst/>
          </a:prstGeom>
          <a:noFill/>
        </p:spPr>
        <p:txBody>
          <a:bodyPr wrap="square" rtlCol="0">
            <a:spAutoFit/>
          </a:bodyPr>
          <a:lstStyle/>
          <a:p>
            <a:pPr algn="ctr"/>
            <a:r>
              <a:rPr lang="en-US" sz="3200" b="1" dirty="0">
                <a:solidFill>
                  <a:srgbClr val="FF0000"/>
                </a:solidFill>
                <a:latin typeface="Cooper Black" panose="0208090404030B020404" pitchFamily="18" charset="0"/>
              </a:rPr>
              <a:t>I</a:t>
            </a:r>
          </a:p>
          <a:p>
            <a:pPr algn="ctr"/>
            <a:endParaRPr lang="en-US" sz="1200" b="1" dirty="0">
              <a:solidFill>
                <a:srgbClr val="FF0000"/>
              </a:solidFill>
              <a:latin typeface="Cooper Black" panose="0208090404030B020404" pitchFamily="18" charset="0"/>
            </a:endParaRPr>
          </a:p>
          <a:p>
            <a:pPr algn="ctr"/>
            <a:r>
              <a:rPr lang="en-US" sz="3200" b="1" dirty="0">
                <a:solidFill>
                  <a:srgbClr val="FF0000"/>
                </a:solidFill>
                <a:latin typeface="Cooper Black" panose="0208090404030B020404" pitchFamily="18" charset="0"/>
              </a:rPr>
              <a:t>TIMOTHY</a:t>
            </a:r>
          </a:p>
        </p:txBody>
      </p:sp>
      <p:sp>
        <p:nvSpPr>
          <p:cNvPr id="4" name="TextBox 3"/>
          <p:cNvSpPr txBox="1"/>
          <p:nvPr/>
        </p:nvSpPr>
        <p:spPr>
          <a:xfrm>
            <a:off x="1022606" y="1728877"/>
            <a:ext cx="502933" cy="2554545"/>
          </a:xfrm>
          <a:prstGeom prst="rect">
            <a:avLst/>
          </a:prstGeom>
          <a:noFill/>
        </p:spPr>
        <p:txBody>
          <a:bodyPr wrap="square" rtlCol="0">
            <a:spAutoFit/>
          </a:bodyPr>
          <a:lstStyle/>
          <a:p>
            <a:pPr algn="ctr"/>
            <a:r>
              <a:rPr lang="en-US" sz="3200" b="1" dirty="0">
                <a:solidFill>
                  <a:srgbClr val="FF0000"/>
                </a:solidFill>
                <a:latin typeface="Cooper Black" panose="0208090404030B020404" pitchFamily="18" charset="0"/>
              </a:rPr>
              <a:t>TITUS</a:t>
            </a:r>
          </a:p>
        </p:txBody>
      </p:sp>
      <p:sp>
        <p:nvSpPr>
          <p:cNvPr id="5" name="TextBox 4"/>
          <p:cNvSpPr txBox="1"/>
          <p:nvPr/>
        </p:nvSpPr>
        <p:spPr>
          <a:xfrm>
            <a:off x="4083819" y="437704"/>
            <a:ext cx="397305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Paul, an apostle of Jesus Christ</a:t>
            </a:r>
          </a:p>
        </p:txBody>
      </p:sp>
      <p:sp>
        <p:nvSpPr>
          <p:cNvPr id="6" name="TextBox 5"/>
          <p:cNvSpPr txBox="1"/>
          <p:nvPr/>
        </p:nvSpPr>
        <p:spPr>
          <a:xfrm>
            <a:off x="4352925" y="1771650"/>
            <a:ext cx="337185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In hope of eternal life,</a:t>
            </a:r>
          </a:p>
        </p:txBody>
      </p:sp>
      <p:sp>
        <p:nvSpPr>
          <p:cNvPr id="7" name="TextBox 6"/>
          <p:cNvSpPr txBox="1"/>
          <p:nvPr/>
        </p:nvSpPr>
        <p:spPr>
          <a:xfrm>
            <a:off x="1638298" y="3131239"/>
            <a:ext cx="885825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Looking for that blessed hope,</a:t>
            </a:r>
          </a:p>
        </p:txBody>
      </p:sp>
      <p:sp>
        <p:nvSpPr>
          <p:cNvPr id="8" name="TextBox 7"/>
          <p:cNvSpPr txBox="1"/>
          <p:nvPr/>
        </p:nvSpPr>
        <p:spPr>
          <a:xfrm>
            <a:off x="5257800" y="6200775"/>
            <a:ext cx="762000" cy="381000"/>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1:2</a:t>
            </a:r>
          </a:p>
        </p:txBody>
      </p:sp>
      <p:sp>
        <p:nvSpPr>
          <p:cNvPr id="9" name="TextBox 8"/>
          <p:cNvSpPr txBox="1"/>
          <p:nvPr/>
        </p:nvSpPr>
        <p:spPr>
          <a:xfrm>
            <a:off x="4448175" y="6200775"/>
            <a:ext cx="733425" cy="381000"/>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1:1</a:t>
            </a:r>
          </a:p>
        </p:txBody>
      </p:sp>
      <p:sp>
        <p:nvSpPr>
          <p:cNvPr id="10" name="TextBox 9"/>
          <p:cNvSpPr txBox="1"/>
          <p:nvPr/>
        </p:nvSpPr>
        <p:spPr>
          <a:xfrm>
            <a:off x="6117973" y="6187797"/>
            <a:ext cx="762000" cy="381000"/>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2:13</a:t>
            </a:r>
          </a:p>
        </p:txBody>
      </p:sp>
      <p:sp>
        <p:nvSpPr>
          <p:cNvPr id="11" name="TextBox 10"/>
          <p:cNvSpPr txBox="1"/>
          <p:nvPr/>
        </p:nvSpPr>
        <p:spPr>
          <a:xfrm>
            <a:off x="7038975" y="6193869"/>
            <a:ext cx="762000" cy="381000"/>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3:7</a:t>
            </a:r>
          </a:p>
        </p:txBody>
      </p:sp>
      <p:sp>
        <p:nvSpPr>
          <p:cNvPr id="12" name="TextBox 11"/>
          <p:cNvSpPr txBox="1"/>
          <p:nvPr/>
        </p:nvSpPr>
        <p:spPr>
          <a:xfrm>
            <a:off x="4748212" y="1047691"/>
            <a:ext cx="261937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which is our hope</a:t>
            </a:r>
            <a:endParaRPr lang="en-US" dirty="0"/>
          </a:p>
        </p:txBody>
      </p:sp>
      <p:sp>
        <p:nvSpPr>
          <p:cNvPr id="13" name="TextBox 12"/>
          <p:cNvSpPr txBox="1"/>
          <p:nvPr/>
        </p:nvSpPr>
        <p:spPr>
          <a:xfrm>
            <a:off x="4581525" y="2064782"/>
            <a:ext cx="291941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which God, that cannot lie, </a:t>
            </a:r>
            <a:endParaRPr lang="en-US" dirty="0"/>
          </a:p>
        </p:txBody>
      </p:sp>
      <p:sp>
        <p:nvSpPr>
          <p:cNvPr id="14" name="TextBox 13"/>
          <p:cNvSpPr txBox="1"/>
          <p:nvPr/>
        </p:nvSpPr>
        <p:spPr>
          <a:xfrm>
            <a:off x="4086225" y="2363866"/>
            <a:ext cx="391477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promised before the world began;</a:t>
            </a:r>
            <a:endParaRPr lang="en-US" dirty="0"/>
          </a:p>
        </p:txBody>
      </p:sp>
      <p:sp>
        <p:nvSpPr>
          <p:cNvPr id="15" name="TextBox 14"/>
          <p:cNvSpPr txBox="1"/>
          <p:nvPr/>
        </p:nvSpPr>
        <p:spPr>
          <a:xfrm>
            <a:off x="2203905" y="3441492"/>
            <a:ext cx="777098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the glorious appearing of the great God and our Saviour Jesus Christ;</a:t>
            </a:r>
            <a:endParaRPr lang="en-US" dirty="0"/>
          </a:p>
        </p:txBody>
      </p:sp>
      <p:sp>
        <p:nvSpPr>
          <p:cNvPr id="16" name="TextBox 15"/>
          <p:cNvSpPr txBox="1"/>
          <p:nvPr/>
        </p:nvSpPr>
        <p:spPr>
          <a:xfrm>
            <a:off x="4619623" y="4567012"/>
            <a:ext cx="28956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we should be made heirs</a:t>
            </a:r>
            <a:endParaRPr lang="en-US" dirty="0"/>
          </a:p>
        </p:txBody>
      </p:sp>
      <p:sp>
        <p:nvSpPr>
          <p:cNvPr id="17" name="TextBox 16"/>
          <p:cNvSpPr txBox="1"/>
          <p:nvPr/>
        </p:nvSpPr>
        <p:spPr>
          <a:xfrm>
            <a:off x="4104001" y="4855041"/>
            <a:ext cx="3914775"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according to the hope of eternal life.</a:t>
            </a:r>
            <a:endParaRPr lang="en-US" dirty="0"/>
          </a:p>
        </p:txBody>
      </p:sp>
      <p:sp>
        <p:nvSpPr>
          <p:cNvPr id="18" name="TextBox 17"/>
          <p:cNvSpPr txBox="1"/>
          <p:nvPr/>
        </p:nvSpPr>
        <p:spPr>
          <a:xfrm>
            <a:off x="2775880" y="743427"/>
            <a:ext cx="6564037"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by the commandment of God our Saviour, and Lord Jesus Christ, </a:t>
            </a:r>
          </a:p>
        </p:txBody>
      </p:sp>
    </p:spTree>
    <p:extLst>
      <p:ext uri="{BB962C8B-B14F-4D97-AF65-F5344CB8AC3E}">
        <p14:creationId xmlns:p14="http://schemas.microsoft.com/office/powerpoint/2010/main" val="2937681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par>
                          <p:cTn id="13" fill="hold">
                            <p:stCondLst>
                              <p:cond delay="225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250"/>
                                        <p:tgtEl>
                                          <p:spTgt spid="18"/>
                                        </p:tgtEl>
                                      </p:cBhvr>
                                    </p:animEffect>
                                  </p:childTnLst>
                                </p:cTn>
                              </p:par>
                            </p:childTnLst>
                          </p:cTn>
                        </p:par>
                        <p:par>
                          <p:cTn id="17" fill="hold">
                            <p:stCondLst>
                              <p:cond delay="3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250"/>
                                        <p:tgtEl>
                                          <p:spTgt spid="12"/>
                                        </p:tgtEl>
                                      </p:cBhvr>
                                    </p:animEffect>
                                  </p:childTnLst>
                                </p:cTn>
                              </p:par>
                            </p:childTnLst>
                          </p:cTn>
                        </p:par>
                        <p:par>
                          <p:cTn id="21" fill="hold">
                            <p:stCondLst>
                              <p:cond delay="475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750" fill="hold"/>
                                        <p:tgtEl>
                                          <p:spTgt spid="9"/>
                                        </p:tgtEl>
                                        <p:attrNameLst>
                                          <p:attrName>ppt_w</p:attrName>
                                        </p:attrNameLst>
                                      </p:cBhvr>
                                      <p:tavLst>
                                        <p:tav tm="0">
                                          <p:val>
                                            <p:fltVal val="0"/>
                                          </p:val>
                                        </p:tav>
                                        <p:tav tm="100000">
                                          <p:val>
                                            <p:strVal val="#ppt_w"/>
                                          </p:val>
                                        </p:tav>
                                      </p:tavLst>
                                    </p:anim>
                                    <p:anim calcmode="lin" valueType="num">
                                      <p:cBhvr>
                                        <p:cTn id="25" dur="750" fill="hold"/>
                                        <p:tgtEl>
                                          <p:spTgt spid="9"/>
                                        </p:tgtEl>
                                        <p:attrNameLst>
                                          <p:attrName>ppt_h</p:attrName>
                                        </p:attrNameLst>
                                      </p:cBhvr>
                                      <p:tavLst>
                                        <p:tav tm="0">
                                          <p:val>
                                            <p:fltVal val="0"/>
                                          </p:val>
                                        </p:tav>
                                        <p:tav tm="100000">
                                          <p:val>
                                            <p:strVal val="#ppt_h"/>
                                          </p:val>
                                        </p:tav>
                                      </p:tavLst>
                                    </p:anim>
                                    <p:animEffect transition="in" filter="fade">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250" fill="hold"/>
                                        <p:tgtEl>
                                          <p:spTgt spid="4"/>
                                        </p:tgtEl>
                                        <p:attrNameLst>
                                          <p:attrName>ppt_x</p:attrName>
                                        </p:attrNameLst>
                                      </p:cBhvr>
                                      <p:tavLst>
                                        <p:tav tm="0">
                                          <p:val>
                                            <p:strVal val="0-#ppt_w/2"/>
                                          </p:val>
                                        </p:tav>
                                        <p:tav tm="100000">
                                          <p:val>
                                            <p:strVal val="#ppt_x"/>
                                          </p:val>
                                        </p:tav>
                                      </p:tavLst>
                                    </p:anim>
                                    <p:anim calcmode="lin" valueType="num">
                                      <p:cBhvr additive="base">
                                        <p:cTn id="32" dur="125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250"/>
                                        <p:tgtEl>
                                          <p:spTgt spid="6"/>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1250"/>
                                        <p:tgtEl>
                                          <p:spTgt spid="13"/>
                                        </p:tgtEl>
                                      </p:cBhvr>
                                    </p:animEffect>
                                  </p:childTnLst>
                                </p:cTn>
                              </p:par>
                            </p:childTnLst>
                          </p:cTn>
                        </p:par>
                        <p:par>
                          <p:cTn id="41" fill="hold">
                            <p:stCondLst>
                              <p:cond delay="3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250"/>
                                        <p:tgtEl>
                                          <p:spTgt spid="14"/>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750" fill="hold"/>
                                        <p:tgtEl>
                                          <p:spTgt spid="8"/>
                                        </p:tgtEl>
                                        <p:attrNameLst>
                                          <p:attrName>ppt_w</p:attrName>
                                        </p:attrNameLst>
                                      </p:cBhvr>
                                      <p:tavLst>
                                        <p:tav tm="0">
                                          <p:val>
                                            <p:fltVal val="0"/>
                                          </p:val>
                                        </p:tav>
                                        <p:tav tm="100000">
                                          <p:val>
                                            <p:strVal val="#ppt_w"/>
                                          </p:val>
                                        </p:tav>
                                      </p:tavLst>
                                    </p:anim>
                                    <p:anim calcmode="lin" valueType="num">
                                      <p:cBhvr>
                                        <p:cTn id="49" dur="750" fill="hold"/>
                                        <p:tgtEl>
                                          <p:spTgt spid="8"/>
                                        </p:tgtEl>
                                        <p:attrNameLst>
                                          <p:attrName>ppt_h</p:attrName>
                                        </p:attrNameLst>
                                      </p:cBhvr>
                                      <p:tavLst>
                                        <p:tav tm="0">
                                          <p:val>
                                            <p:fltVal val="0"/>
                                          </p:val>
                                        </p:tav>
                                        <p:tav tm="100000">
                                          <p:val>
                                            <p:strVal val="#ppt_h"/>
                                          </p:val>
                                        </p:tav>
                                      </p:tavLst>
                                    </p:anim>
                                    <p:animEffect transition="in" filter="fade">
                                      <p:cBhvr>
                                        <p:cTn id="50" dur="75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250"/>
                                        <p:tgtEl>
                                          <p:spTgt spid="7"/>
                                        </p:tgtEl>
                                      </p:cBhvr>
                                    </p:animEffect>
                                  </p:childTnLst>
                                </p:cTn>
                              </p:par>
                            </p:childTnLst>
                          </p:cTn>
                        </p:par>
                        <p:par>
                          <p:cTn id="56" fill="hold">
                            <p:stCondLst>
                              <p:cond delay="1250"/>
                            </p:stCondLst>
                            <p:childTnLst>
                              <p:par>
                                <p:cTn id="57" presetID="22" presetClass="entr" presetSubtype="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1250"/>
                                        <p:tgtEl>
                                          <p:spTgt spid="15"/>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750" fill="hold"/>
                                        <p:tgtEl>
                                          <p:spTgt spid="10"/>
                                        </p:tgtEl>
                                        <p:attrNameLst>
                                          <p:attrName>ppt_w</p:attrName>
                                        </p:attrNameLst>
                                      </p:cBhvr>
                                      <p:tavLst>
                                        <p:tav tm="0">
                                          <p:val>
                                            <p:fltVal val="0"/>
                                          </p:val>
                                        </p:tav>
                                        <p:tav tm="100000">
                                          <p:val>
                                            <p:strVal val="#ppt_w"/>
                                          </p:val>
                                        </p:tav>
                                      </p:tavLst>
                                    </p:anim>
                                    <p:anim calcmode="lin" valueType="num">
                                      <p:cBhvr>
                                        <p:cTn id="64" dur="750" fill="hold"/>
                                        <p:tgtEl>
                                          <p:spTgt spid="10"/>
                                        </p:tgtEl>
                                        <p:attrNameLst>
                                          <p:attrName>ppt_h</p:attrName>
                                        </p:attrNameLst>
                                      </p:cBhvr>
                                      <p:tavLst>
                                        <p:tav tm="0">
                                          <p:val>
                                            <p:fltVal val="0"/>
                                          </p:val>
                                        </p:tav>
                                        <p:tav tm="100000">
                                          <p:val>
                                            <p:strVal val="#ppt_h"/>
                                          </p:val>
                                        </p:tav>
                                      </p:tavLst>
                                    </p:anim>
                                    <p:animEffect transition="in" filter="fade">
                                      <p:cBhvr>
                                        <p:cTn id="65" dur="75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250"/>
                                        <p:tgtEl>
                                          <p:spTgt spid="2"/>
                                        </p:tgtEl>
                                      </p:cBhvr>
                                    </p:animEffect>
                                  </p:childTnLst>
                                </p:cTn>
                              </p:par>
                            </p:childTnLst>
                          </p:cTn>
                        </p:par>
                        <p:par>
                          <p:cTn id="71" fill="hold">
                            <p:stCondLst>
                              <p:cond delay="125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1250"/>
                                        <p:tgtEl>
                                          <p:spTgt spid="16"/>
                                        </p:tgtEl>
                                      </p:cBhvr>
                                    </p:animEffect>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1250"/>
                                        <p:tgtEl>
                                          <p:spTgt spid="17"/>
                                        </p:tgtEl>
                                      </p:cBhvr>
                                    </p:animEffect>
                                  </p:childTnLst>
                                </p:cTn>
                              </p:par>
                            </p:childTnLst>
                          </p:cTn>
                        </p:par>
                        <p:par>
                          <p:cTn id="79" fill="hold">
                            <p:stCondLst>
                              <p:cond delay="3750"/>
                            </p:stCondLst>
                            <p:childTnLst>
                              <p:par>
                                <p:cTn id="80" presetID="53" presetClass="entr" presetSubtype="16"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750" fill="hold"/>
                                        <p:tgtEl>
                                          <p:spTgt spid="11"/>
                                        </p:tgtEl>
                                        <p:attrNameLst>
                                          <p:attrName>ppt_w</p:attrName>
                                        </p:attrNameLst>
                                      </p:cBhvr>
                                      <p:tavLst>
                                        <p:tav tm="0">
                                          <p:val>
                                            <p:fltVal val="0"/>
                                          </p:val>
                                        </p:tav>
                                        <p:tav tm="100000">
                                          <p:val>
                                            <p:strVal val="#ppt_w"/>
                                          </p:val>
                                        </p:tav>
                                      </p:tavLst>
                                    </p:anim>
                                    <p:anim calcmode="lin" valueType="num">
                                      <p:cBhvr>
                                        <p:cTn id="83" dur="750" fill="hold"/>
                                        <p:tgtEl>
                                          <p:spTgt spid="11"/>
                                        </p:tgtEl>
                                        <p:attrNameLst>
                                          <p:attrName>ppt_h</p:attrName>
                                        </p:attrNameLst>
                                      </p:cBhvr>
                                      <p:tavLst>
                                        <p:tav tm="0">
                                          <p:val>
                                            <p:fltVal val="0"/>
                                          </p:val>
                                        </p:tav>
                                        <p:tav tm="100000">
                                          <p:val>
                                            <p:strVal val="#ppt_h"/>
                                          </p:val>
                                        </p:tav>
                                      </p:tavLst>
                                    </p:anim>
                                    <p:animEffect transition="in" filter="fade">
                                      <p:cBhvr>
                                        <p:cTn id="8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6728</TotalTime>
  <Words>8551</Words>
  <Application>Microsoft Office PowerPoint</Application>
  <PresentationFormat>Widescreen</PresentationFormat>
  <Paragraphs>662</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Algerian</vt:lpstr>
      <vt:lpstr>Arial</vt:lpstr>
      <vt:lpstr>Britannic Bold</vt:lpstr>
      <vt:lpstr>Calibri</vt:lpstr>
      <vt:lpstr>Calibri Light</vt:lpstr>
      <vt:lpstr>Cooper Black</vt:lpstr>
      <vt:lpstr>Copperplate Gothic Bold</vt:lpstr>
      <vt:lpstr>Mistral</vt:lpstr>
      <vt:lpstr>Old English Text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Mikel Paulson</dc:creator>
  <cp:lastModifiedBy>Mikel Paulson</cp:lastModifiedBy>
  <cp:revision>292</cp:revision>
  <dcterms:created xsi:type="dcterms:W3CDTF">2016-07-02T14:31:55Z</dcterms:created>
  <dcterms:modified xsi:type="dcterms:W3CDTF">2016-07-13T01:51:21Z</dcterms:modified>
</cp:coreProperties>
</file>